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987" autoAdjust="0"/>
    <p:restoredTop sz="96433" autoAdjust="0"/>
  </p:normalViewPr>
  <p:slideViewPr>
    <p:cSldViewPr snapToGrid="0">
      <p:cViewPr varScale="1">
        <p:scale>
          <a:sx n="80" d="100"/>
          <a:sy n="80" d="100"/>
        </p:scale>
        <p:origin x="-84" y="-64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EF868C-4503-413A-A358-28F5DA125C1C}" type="datetimeFigureOut">
              <a:rPr lang="ru-RU" smtClean="0"/>
              <a:pPr/>
              <a:t>04.12.2013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A0560-908E-4DCE-AE6E-620FC882C300}" type="slidenum">
              <a:rPr lang="ru-RU" smtClean="0"/>
              <a:pPr/>
              <a:t>‹#›</a:t>
            </a:fld>
            <a:endParaRPr lang="ru-RU"/>
          </a:p>
        </p:txBody>
      </p:sp>
    </p:spTree>
    <p:extLst>
      <p:ext uri="{BB962C8B-B14F-4D97-AF65-F5344CB8AC3E}">
        <p14:creationId xmlns:p14="http://schemas.microsoft.com/office/powerpoint/2010/main" xmlns="" val="2662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Включите звук, в</a:t>
            </a:r>
            <a:r>
              <a:rPr lang="ru-RU" baseline="0" dirty="0" smtClean="0"/>
              <a:t> презентации присутствует музыка</a:t>
            </a:r>
            <a:endParaRPr lang="ru-RU" dirty="0"/>
          </a:p>
        </p:txBody>
      </p:sp>
      <p:sp>
        <p:nvSpPr>
          <p:cNvPr id="4" name="Номер слайда 3"/>
          <p:cNvSpPr>
            <a:spLocks noGrp="1"/>
          </p:cNvSpPr>
          <p:nvPr>
            <p:ph type="sldNum" sz="quarter" idx="10"/>
          </p:nvPr>
        </p:nvSpPr>
        <p:spPr/>
        <p:txBody>
          <a:bodyPr/>
          <a:lstStyle/>
          <a:p>
            <a:fld id="{6B8A0560-908E-4DCE-AE6E-620FC882C300}" type="slidenum">
              <a:rPr lang="ru-RU" smtClean="0"/>
              <a:pPr/>
              <a:t>1</a:t>
            </a:fld>
            <a:endParaRPr lang="ru-RU"/>
          </a:p>
        </p:txBody>
      </p:sp>
    </p:spTree>
    <p:extLst>
      <p:ext uri="{BB962C8B-B14F-4D97-AF65-F5344CB8AC3E}">
        <p14:creationId xmlns:p14="http://schemas.microsoft.com/office/powerpoint/2010/main" xmlns="" val="1989455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B57FCC4-1079-4E54-9BE0-B6A34854C246}" type="datetimeFigureOut">
              <a:rPr lang="ru-RU" smtClean="0"/>
              <a:pPr/>
              <a:t>04.12.2013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0132C09-3F86-4867-BC46-032101910654}" type="slidenum">
              <a:rPr lang="ru-RU" smtClean="0"/>
              <a:pPr/>
              <a:t>‹#›</a:t>
            </a:fld>
            <a:endParaRPr lang="ru-RU"/>
          </a:p>
        </p:txBody>
      </p:sp>
    </p:spTree>
    <p:extLst>
      <p:ext uri="{BB962C8B-B14F-4D97-AF65-F5344CB8AC3E}">
        <p14:creationId xmlns:p14="http://schemas.microsoft.com/office/powerpoint/2010/main" xmlns="" val="359833544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B57FCC4-1079-4E54-9BE0-B6A34854C246}" type="datetimeFigureOut">
              <a:rPr lang="ru-RU" smtClean="0"/>
              <a:pPr/>
              <a:t>04.12.2013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0132C09-3F86-4867-BC46-032101910654}" type="slidenum">
              <a:rPr lang="ru-RU" smtClean="0"/>
              <a:pPr/>
              <a:t>‹#›</a:t>
            </a:fld>
            <a:endParaRPr lang="ru-RU"/>
          </a:p>
        </p:txBody>
      </p:sp>
    </p:spTree>
    <p:extLst>
      <p:ext uri="{BB962C8B-B14F-4D97-AF65-F5344CB8AC3E}">
        <p14:creationId xmlns:p14="http://schemas.microsoft.com/office/powerpoint/2010/main" xmlns="" val="343030370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B57FCC4-1079-4E54-9BE0-B6A34854C246}" type="datetimeFigureOut">
              <a:rPr lang="ru-RU" smtClean="0"/>
              <a:pPr/>
              <a:t>04.12.2013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0132C09-3F86-4867-BC46-032101910654}" type="slidenum">
              <a:rPr lang="ru-RU" smtClean="0"/>
              <a:pPr/>
              <a:t>‹#›</a:t>
            </a:fld>
            <a:endParaRPr lang="ru-RU"/>
          </a:p>
        </p:txBody>
      </p:sp>
    </p:spTree>
    <p:extLst>
      <p:ext uri="{BB962C8B-B14F-4D97-AF65-F5344CB8AC3E}">
        <p14:creationId xmlns:p14="http://schemas.microsoft.com/office/powerpoint/2010/main" xmlns="" val="66709258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B57FCC4-1079-4E54-9BE0-B6A34854C246}" type="datetimeFigureOut">
              <a:rPr lang="ru-RU" smtClean="0"/>
              <a:pPr/>
              <a:t>04.12.2013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0132C09-3F86-4867-BC46-032101910654}" type="slidenum">
              <a:rPr lang="ru-RU" smtClean="0"/>
              <a:pPr/>
              <a:t>‹#›</a:t>
            </a:fld>
            <a:endParaRPr lang="ru-RU"/>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xmlns="" val="390123623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B57FCC4-1079-4E54-9BE0-B6A34854C246}" type="datetimeFigureOut">
              <a:rPr lang="ru-RU" smtClean="0"/>
              <a:pPr/>
              <a:t>04.12.2013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0132C09-3F86-4867-BC46-032101910654}" type="slidenum">
              <a:rPr lang="ru-RU" smtClean="0"/>
              <a:pPr/>
              <a:t>‹#›</a:t>
            </a:fld>
            <a:endParaRPr lang="ru-RU"/>
          </a:p>
        </p:txBody>
      </p:sp>
    </p:spTree>
    <p:extLst>
      <p:ext uri="{BB962C8B-B14F-4D97-AF65-F5344CB8AC3E}">
        <p14:creationId xmlns:p14="http://schemas.microsoft.com/office/powerpoint/2010/main" xmlns="" val="8706387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0B57FCC4-1079-4E54-9BE0-B6A34854C246}" type="datetimeFigureOut">
              <a:rPr lang="ru-RU" smtClean="0"/>
              <a:pPr/>
              <a:t>04.12.2013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0132C09-3F86-4867-BC46-032101910654}" type="slidenum">
              <a:rPr lang="ru-RU" smtClean="0"/>
              <a:pPr/>
              <a:t>‹#›</a:t>
            </a:fld>
            <a:endParaRPr lang="ru-RU"/>
          </a:p>
        </p:txBody>
      </p:sp>
    </p:spTree>
    <p:extLst>
      <p:ext uri="{BB962C8B-B14F-4D97-AF65-F5344CB8AC3E}">
        <p14:creationId xmlns:p14="http://schemas.microsoft.com/office/powerpoint/2010/main" xmlns="" val="198966102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0B57FCC4-1079-4E54-9BE0-B6A34854C246}" type="datetimeFigureOut">
              <a:rPr lang="ru-RU" smtClean="0"/>
              <a:pPr/>
              <a:t>04.12.2013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0132C09-3F86-4867-BC46-032101910654}" type="slidenum">
              <a:rPr lang="ru-RU" smtClean="0"/>
              <a:pPr/>
              <a:t>‹#›</a:t>
            </a:fld>
            <a:endParaRPr lang="ru-RU"/>
          </a:p>
        </p:txBody>
      </p:sp>
    </p:spTree>
    <p:extLst>
      <p:ext uri="{BB962C8B-B14F-4D97-AF65-F5344CB8AC3E}">
        <p14:creationId xmlns:p14="http://schemas.microsoft.com/office/powerpoint/2010/main" xmlns="" val="3488283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B57FCC4-1079-4E54-9BE0-B6A34854C246}" type="datetimeFigureOut">
              <a:rPr lang="ru-RU" smtClean="0"/>
              <a:pPr/>
              <a:t>04.12.2013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0132C09-3F86-4867-BC46-032101910654}" type="slidenum">
              <a:rPr lang="ru-RU" smtClean="0"/>
              <a:pPr/>
              <a:t>‹#›</a:t>
            </a:fld>
            <a:endParaRPr lang="ru-RU"/>
          </a:p>
        </p:txBody>
      </p:sp>
    </p:spTree>
    <p:extLst>
      <p:ext uri="{BB962C8B-B14F-4D97-AF65-F5344CB8AC3E}">
        <p14:creationId xmlns:p14="http://schemas.microsoft.com/office/powerpoint/2010/main" xmlns="" val="272691843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B57FCC4-1079-4E54-9BE0-B6A34854C246}" type="datetimeFigureOut">
              <a:rPr lang="ru-RU" smtClean="0"/>
              <a:pPr/>
              <a:t>04.12.2013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0132C09-3F86-4867-BC46-032101910654}" type="slidenum">
              <a:rPr lang="ru-RU" smtClean="0"/>
              <a:pPr/>
              <a:t>‹#›</a:t>
            </a:fld>
            <a:endParaRPr lang="ru-RU"/>
          </a:p>
        </p:txBody>
      </p:sp>
    </p:spTree>
    <p:extLst>
      <p:ext uri="{BB962C8B-B14F-4D97-AF65-F5344CB8AC3E}">
        <p14:creationId xmlns:p14="http://schemas.microsoft.com/office/powerpoint/2010/main" xmlns="" val="344066851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92100"/>
            <a:ext cx="10972800" cy="1384300"/>
          </a:xfrm>
        </p:spPr>
        <p:txBody>
          <a:bodyPr/>
          <a:lstStyle/>
          <a:p>
            <a:r>
              <a:rPr lang="ru-RU" smtClean="0"/>
              <a:t>Образец заголовка</a:t>
            </a:r>
            <a:endParaRPr lang="ru-RU"/>
          </a:p>
        </p:txBody>
      </p:sp>
      <p:sp>
        <p:nvSpPr>
          <p:cNvPr id="3" name="Объект 2"/>
          <p:cNvSpPr>
            <a:spLocks noGrp="1"/>
          </p:cNvSpPr>
          <p:nvPr>
            <p:ph sz="half" idx="1"/>
          </p:nvPr>
        </p:nvSpPr>
        <p:spPr>
          <a:xfrm>
            <a:off x="609600" y="1905000"/>
            <a:ext cx="53848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197600" y="1905000"/>
            <a:ext cx="53848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09600" y="6245225"/>
            <a:ext cx="2844800" cy="476250"/>
          </a:xfrm>
        </p:spPr>
        <p:txBody>
          <a:bodyPr/>
          <a:lstStyle>
            <a:lvl1pPr>
              <a:defRPr/>
            </a:lvl1pPr>
          </a:lstStyle>
          <a:p>
            <a:endParaRPr lang="ru-RU"/>
          </a:p>
        </p:txBody>
      </p:sp>
      <p:sp>
        <p:nvSpPr>
          <p:cNvPr id="6" name="Нижний колонтитул 5"/>
          <p:cNvSpPr>
            <a:spLocks noGrp="1"/>
          </p:cNvSpPr>
          <p:nvPr>
            <p:ph type="ftr" sz="quarter" idx="11"/>
          </p:nvPr>
        </p:nvSpPr>
        <p:spPr>
          <a:xfrm>
            <a:off x="4165600" y="6245225"/>
            <a:ext cx="3860800" cy="476250"/>
          </a:xfrm>
        </p:spPr>
        <p:txBody>
          <a:bodyPr/>
          <a:lstStyle>
            <a:lvl1pPr>
              <a:defRPr/>
            </a:lvl1pPr>
          </a:lstStyle>
          <a:p>
            <a:endParaRPr lang="ru-RU"/>
          </a:p>
        </p:txBody>
      </p:sp>
      <p:sp>
        <p:nvSpPr>
          <p:cNvPr id="7" name="Номер слайда 6"/>
          <p:cNvSpPr>
            <a:spLocks noGrp="1"/>
          </p:cNvSpPr>
          <p:nvPr>
            <p:ph type="sldNum" sz="quarter" idx="12"/>
          </p:nvPr>
        </p:nvSpPr>
        <p:spPr>
          <a:xfrm>
            <a:off x="8737600" y="6245225"/>
            <a:ext cx="2844800" cy="476250"/>
          </a:xfrm>
        </p:spPr>
        <p:txBody>
          <a:bodyPr/>
          <a:lstStyle>
            <a:lvl1pPr>
              <a:defRPr/>
            </a:lvl1pPr>
          </a:lstStyle>
          <a:p>
            <a:fld id="{F921DC8E-F3A2-44A6-8DBA-F7606E393ABC}" type="slidenum">
              <a:rPr lang="ru-RU"/>
              <a:pPr/>
              <a:t>‹#›</a:t>
            </a:fld>
            <a:endParaRPr lang="ru-RU"/>
          </a:p>
        </p:txBody>
      </p:sp>
    </p:spTree>
    <p:extLst>
      <p:ext uri="{BB962C8B-B14F-4D97-AF65-F5344CB8AC3E}">
        <p14:creationId xmlns:p14="http://schemas.microsoft.com/office/powerpoint/2010/main" xmlns="" val="336341348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B57FCC4-1079-4E54-9BE0-B6A34854C246}" type="datetimeFigureOut">
              <a:rPr lang="ru-RU" smtClean="0"/>
              <a:pPr/>
              <a:t>04.12.2013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0132C09-3F86-4867-BC46-032101910654}" type="slidenum">
              <a:rPr lang="ru-RU" smtClean="0"/>
              <a:pPr/>
              <a:t>‹#›</a:t>
            </a:fld>
            <a:endParaRPr lang="ru-RU"/>
          </a:p>
        </p:txBody>
      </p:sp>
    </p:spTree>
    <p:extLst>
      <p:ext uri="{BB962C8B-B14F-4D97-AF65-F5344CB8AC3E}">
        <p14:creationId xmlns:p14="http://schemas.microsoft.com/office/powerpoint/2010/main" xmlns="" val="172231989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B57FCC4-1079-4E54-9BE0-B6A34854C246}" type="datetimeFigureOut">
              <a:rPr lang="ru-RU" smtClean="0"/>
              <a:pPr/>
              <a:t>04.12.2013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0132C09-3F86-4867-BC46-032101910654}" type="slidenum">
              <a:rPr lang="ru-RU" smtClean="0"/>
              <a:pPr/>
              <a:t>‹#›</a:t>
            </a:fld>
            <a:endParaRPr lang="ru-RU"/>
          </a:p>
        </p:txBody>
      </p:sp>
    </p:spTree>
    <p:extLst>
      <p:ext uri="{BB962C8B-B14F-4D97-AF65-F5344CB8AC3E}">
        <p14:creationId xmlns:p14="http://schemas.microsoft.com/office/powerpoint/2010/main" xmlns="" val="266582968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B57FCC4-1079-4E54-9BE0-B6A34854C246}" type="datetimeFigureOut">
              <a:rPr lang="ru-RU" smtClean="0"/>
              <a:pPr/>
              <a:t>04.12.2013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0132C09-3F86-4867-BC46-032101910654}" type="slidenum">
              <a:rPr lang="ru-RU" smtClean="0"/>
              <a:pPr/>
              <a:t>‹#›</a:t>
            </a:fld>
            <a:endParaRPr lang="ru-RU"/>
          </a:p>
        </p:txBody>
      </p:sp>
    </p:spTree>
    <p:extLst>
      <p:ext uri="{BB962C8B-B14F-4D97-AF65-F5344CB8AC3E}">
        <p14:creationId xmlns:p14="http://schemas.microsoft.com/office/powerpoint/2010/main" xmlns="" val="418460281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B57FCC4-1079-4E54-9BE0-B6A34854C246}" type="datetimeFigureOut">
              <a:rPr lang="ru-RU" smtClean="0"/>
              <a:pPr/>
              <a:t>04.12.2013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0132C09-3F86-4867-BC46-032101910654}" type="slidenum">
              <a:rPr lang="ru-RU" smtClean="0"/>
              <a:pPr/>
              <a:t>‹#›</a:t>
            </a:fld>
            <a:endParaRPr lang="ru-RU"/>
          </a:p>
        </p:txBody>
      </p:sp>
    </p:spTree>
    <p:extLst>
      <p:ext uri="{BB962C8B-B14F-4D97-AF65-F5344CB8AC3E}">
        <p14:creationId xmlns:p14="http://schemas.microsoft.com/office/powerpoint/2010/main" xmlns="" val="241812981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B57FCC4-1079-4E54-9BE0-B6A34854C246}" type="datetimeFigureOut">
              <a:rPr lang="ru-RU" smtClean="0"/>
              <a:pPr/>
              <a:t>04.12.2013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0132C09-3F86-4867-BC46-032101910654}" type="slidenum">
              <a:rPr lang="ru-RU" smtClean="0"/>
              <a:pPr/>
              <a:t>‹#›</a:t>
            </a:fld>
            <a:endParaRPr lang="ru-RU"/>
          </a:p>
        </p:txBody>
      </p:sp>
    </p:spTree>
    <p:extLst>
      <p:ext uri="{BB962C8B-B14F-4D97-AF65-F5344CB8AC3E}">
        <p14:creationId xmlns:p14="http://schemas.microsoft.com/office/powerpoint/2010/main" xmlns="" val="258853928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57FCC4-1079-4E54-9BE0-B6A34854C246}" type="datetimeFigureOut">
              <a:rPr lang="ru-RU" smtClean="0"/>
              <a:pPr/>
              <a:t>04.12.2013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C0132C09-3F86-4867-BC46-032101910654}" type="slidenum">
              <a:rPr lang="ru-RU" smtClean="0"/>
              <a:pPr/>
              <a:t>‹#›</a:t>
            </a:fld>
            <a:endParaRPr lang="ru-RU"/>
          </a:p>
        </p:txBody>
      </p:sp>
    </p:spTree>
    <p:extLst>
      <p:ext uri="{BB962C8B-B14F-4D97-AF65-F5344CB8AC3E}">
        <p14:creationId xmlns:p14="http://schemas.microsoft.com/office/powerpoint/2010/main" xmlns="" val="282819008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B57FCC4-1079-4E54-9BE0-B6A34854C246}" type="datetimeFigureOut">
              <a:rPr lang="ru-RU" smtClean="0"/>
              <a:pPr/>
              <a:t>04.12.2013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0132C09-3F86-4867-BC46-032101910654}" type="slidenum">
              <a:rPr lang="ru-RU" smtClean="0"/>
              <a:pPr/>
              <a:t>‹#›</a:t>
            </a:fld>
            <a:endParaRPr lang="ru-RU"/>
          </a:p>
        </p:txBody>
      </p:sp>
    </p:spTree>
    <p:extLst>
      <p:ext uri="{BB962C8B-B14F-4D97-AF65-F5344CB8AC3E}">
        <p14:creationId xmlns:p14="http://schemas.microsoft.com/office/powerpoint/2010/main" xmlns="" val="406140414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B57FCC4-1079-4E54-9BE0-B6A34854C246}" type="datetimeFigureOut">
              <a:rPr lang="ru-RU" smtClean="0"/>
              <a:pPr/>
              <a:t>04.12.2013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0132C09-3F86-4867-BC46-032101910654}" type="slidenum">
              <a:rPr lang="ru-RU" smtClean="0"/>
              <a:pPr/>
              <a:t>‹#›</a:t>
            </a:fld>
            <a:endParaRPr lang="ru-RU"/>
          </a:p>
        </p:txBody>
      </p:sp>
    </p:spTree>
    <p:extLst>
      <p:ext uri="{BB962C8B-B14F-4D97-AF65-F5344CB8AC3E}">
        <p14:creationId xmlns:p14="http://schemas.microsoft.com/office/powerpoint/2010/main" xmlns="" val="176391344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B57FCC4-1079-4E54-9BE0-B6A34854C246}" type="datetimeFigureOut">
              <a:rPr lang="ru-RU" smtClean="0"/>
              <a:pPr/>
              <a:t>04.12.2013</a:t>
            </a:fld>
            <a:endParaRPr lang="ru-RU"/>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ru-RU"/>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C0132C09-3F86-4867-BC46-032101910654}" type="slidenum">
              <a:rPr lang="ru-RU" smtClean="0"/>
              <a:pPr/>
              <a:t>‹#›</a:t>
            </a:fld>
            <a:endParaRPr lang="ru-RU"/>
          </a:p>
        </p:txBody>
      </p:sp>
    </p:spTree>
    <p:extLst>
      <p:ext uri="{BB962C8B-B14F-4D97-AF65-F5344CB8AC3E}">
        <p14:creationId xmlns:p14="http://schemas.microsoft.com/office/powerpoint/2010/main" xmlns="" val="2918669830"/>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Lst>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6.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794718" y="2127076"/>
            <a:ext cx="10602582" cy="2800767"/>
          </a:xfrm>
          <a:prstGeom prst="rect">
            <a:avLst/>
          </a:prstGeom>
          <a:noFill/>
        </p:spPr>
        <p:txBody>
          <a:bodyPr wrap="none" lIns="91440" tIns="45720" rIns="91440" bIns="45720">
            <a:spAutoFit/>
          </a:bodyPr>
          <a:lstStyle/>
          <a:p>
            <a:pPr algn="ctr"/>
            <a:r>
              <a:rPr lang="ru-RU" sz="8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Book Antiqua" panose="02040602050305030304" pitchFamily="18" charset="0"/>
              </a:rPr>
              <a:t>История развития </a:t>
            </a:r>
          </a:p>
          <a:p>
            <a:pPr algn="ctr"/>
            <a:r>
              <a:rPr lang="ru-RU" sz="8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Book Antiqua" panose="02040602050305030304" pitchFamily="18" charset="0"/>
              </a:rPr>
              <a:t>космонавтики</a:t>
            </a:r>
            <a:endParaRPr lang="ru-RU"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Book Antiqua" panose="02040602050305030304" pitchFamily="18" charset="0"/>
            </a:endParaRPr>
          </a:p>
        </p:txBody>
      </p:sp>
      <p:pic>
        <p:nvPicPr>
          <p:cNvPr id="7" name="Dustin O'Halloran - We Move Lightly">
            <a:hlinkClick r:id="" action="ppaction://media"/>
          </p:cNvPr>
          <p:cNvPicPr>
            <a:picLocks noChangeAspect="1"/>
          </p:cNvPicPr>
          <p:nvPr>
            <a:videoFile r:link="rId1"/>
            <p:extLst>
              <p:ext uri="{DAA4B4D4-6D71-4841-9C94-3DE7FCFB9230}">
                <p14:media xmlns:p14="http://schemas.microsoft.com/office/powerpoint/2010/main" xmlns="" r:embed="rId4">
                  <p14:trim st="5436"/>
                </p14:media>
              </p:ext>
            </p:extLst>
          </p:nvPr>
        </p:nvPicPr>
        <p:blipFill>
          <a:blip r:embed="rId5" cstate="print"/>
          <a:stretch>
            <a:fillRect/>
          </a:stretch>
        </p:blipFill>
        <p:spPr>
          <a:xfrm>
            <a:off x="1383957" y="792892"/>
            <a:ext cx="609600" cy="609600"/>
          </a:xfrm>
          <a:prstGeom prst="rect">
            <a:avLst/>
          </a:prstGeom>
        </p:spPr>
      </p:pic>
    </p:spTree>
    <p:extLst>
      <p:ext uri="{BB962C8B-B14F-4D97-AF65-F5344CB8AC3E}">
        <p14:creationId xmlns:p14="http://schemas.microsoft.com/office/powerpoint/2010/main" xmlns="" val="137876314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numSld="999" showWhenStopped="0">
                <p:cTn id="7" repeatCount="indefinite" fill="hold" display="0">
                  <p:stCondLst>
                    <p:cond delay="indefinite"/>
                  </p:stCondLst>
                  <p:endCondLst>
                    <p:cond evt="onStopAudio" delay="0">
                      <p:tgtEl>
                        <p:sldTgt/>
                      </p:tgtEl>
                    </p:cond>
                  </p:end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Grp="1" noChangeArrowheads="1"/>
          </p:cNvSpPr>
          <p:nvPr>
            <p:ph type="title"/>
          </p:nvPr>
        </p:nvSpPr>
        <p:spPr/>
        <p:txBody>
          <a:bodyPr/>
          <a:lstStyle/>
          <a:p>
            <a:r>
              <a:rPr lang="ru-RU"/>
              <a:t>Третий советский спутник</a:t>
            </a:r>
          </a:p>
        </p:txBody>
      </p:sp>
      <p:sp>
        <p:nvSpPr>
          <p:cNvPr id="10246" name="Rectangle 6"/>
          <p:cNvSpPr>
            <a:spLocks noGrp="1" noChangeArrowheads="1"/>
          </p:cNvSpPr>
          <p:nvPr>
            <p:ph type="body" sz="half" idx="2"/>
          </p:nvPr>
        </p:nvSpPr>
        <p:spPr/>
        <p:txBody>
          <a:bodyPr/>
          <a:lstStyle/>
          <a:p>
            <a:r>
              <a:rPr lang="ru-RU" sz="2800"/>
              <a:t>15 мая 1958 года – был запущен третий советский спутник, который весил 1326 кг. Его научная аппаратура продолжала исследование космоса.</a:t>
            </a:r>
          </a:p>
        </p:txBody>
      </p:sp>
      <p:pic>
        <p:nvPicPr>
          <p:cNvPr id="10247" name="Picture 7" descr="311l3p3"/>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1981200" y="2733675"/>
            <a:ext cx="4038600" cy="24574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70963977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p:txBody>
          <a:bodyPr/>
          <a:lstStyle/>
          <a:p>
            <a:r>
              <a:rPr lang="ru-RU"/>
              <a:t>Советская автоматическая межпланетная станция</a:t>
            </a:r>
          </a:p>
        </p:txBody>
      </p:sp>
      <p:sp>
        <p:nvSpPr>
          <p:cNvPr id="12294" name="Rectangle 6"/>
          <p:cNvSpPr>
            <a:spLocks noGrp="1" noChangeArrowheads="1"/>
          </p:cNvSpPr>
          <p:nvPr>
            <p:ph type="body" sz="half" idx="2"/>
          </p:nvPr>
        </p:nvSpPr>
        <p:spPr/>
        <p:txBody>
          <a:bodyPr/>
          <a:lstStyle/>
          <a:p>
            <a:r>
              <a:rPr lang="ru-RU" sz="2400"/>
              <a:t>В октябре 1959 года – была запущена советская автоматическая межпланетная станция, которая сфотографировала обратную сторону Луны, что позволило составить карту обратной стороны Луны.</a:t>
            </a:r>
          </a:p>
        </p:txBody>
      </p:sp>
      <p:pic>
        <p:nvPicPr>
          <p:cNvPr id="12295" name="Picture 7" descr="37502364_250pxMoon_1"/>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1981200" y="1979614"/>
            <a:ext cx="4038600" cy="39655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78973142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p:txBody>
          <a:bodyPr/>
          <a:lstStyle/>
          <a:p>
            <a:r>
              <a:rPr lang="ru-RU"/>
              <a:t>«Восток-1»</a:t>
            </a:r>
          </a:p>
        </p:txBody>
      </p:sp>
      <p:sp>
        <p:nvSpPr>
          <p:cNvPr id="14342" name="Rectangle 6"/>
          <p:cNvSpPr>
            <a:spLocks noGrp="1" noChangeArrowheads="1"/>
          </p:cNvSpPr>
          <p:nvPr>
            <p:ph type="body" sz="half" idx="2"/>
          </p:nvPr>
        </p:nvSpPr>
        <p:spPr/>
        <p:txBody>
          <a:bodyPr/>
          <a:lstStyle/>
          <a:p>
            <a:r>
              <a:rPr lang="ru-RU" sz="2400"/>
              <a:t>12 апреля 1961 года – впервые в мире гражданин СССР – первый летчик-космонавт Юрий Алексеевич Гагарин на корабле-спутнике “Восток-1″ совершил облёт вокруг Земли с космической скоростью около 29000 км\час.</a:t>
            </a:r>
          </a:p>
        </p:txBody>
      </p:sp>
      <p:pic>
        <p:nvPicPr>
          <p:cNvPr id="14343" name="Picture 7" descr="018_009"/>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1981200" y="2466975"/>
            <a:ext cx="4038600" cy="29908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6976997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Grp="1" noChangeArrowheads="1"/>
          </p:cNvSpPr>
          <p:nvPr>
            <p:ph type="title"/>
          </p:nvPr>
        </p:nvSpPr>
        <p:spPr/>
        <p:txBody>
          <a:bodyPr/>
          <a:lstStyle/>
          <a:p>
            <a:r>
              <a:rPr lang="ru-RU"/>
              <a:t>«Марс-1»</a:t>
            </a:r>
          </a:p>
        </p:txBody>
      </p:sp>
      <p:sp>
        <p:nvSpPr>
          <p:cNvPr id="16390" name="Rectangle 6"/>
          <p:cNvSpPr>
            <a:spLocks noGrp="1" noChangeArrowheads="1"/>
          </p:cNvSpPr>
          <p:nvPr>
            <p:ph type="body" sz="half" idx="2"/>
          </p:nvPr>
        </p:nvSpPr>
        <p:spPr/>
        <p:txBody>
          <a:bodyPr/>
          <a:lstStyle/>
          <a:p>
            <a:r>
              <a:rPr lang="ru-RU" sz="2800"/>
              <a:t>1 ноября 1962 года – мощная многоступенчатая ракета-носитель вывела на траекторию к Марсу автоматическую межпланетную станцию “Марс-1″.</a:t>
            </a:r>
          </a:p>
        </p:txBody>
      </p:sp>
      <p:pic>
        <p:nvPicPr>
          <p:cNvPr id="16391" name="Picture 7" descr="big_Mars800"/>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2344739" y="1905000"/>
            <a:ext cx="3309937"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69263302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xfrm>
            <a:off x="609600" y="149440"/>
            <a:ext cx="10972800" cy="1384300"/>
          </a:xfrm>
        </p:spPr>
        <p:txBody>
          <a:bodyPr/>
          <a:lstStyle/>
          <a:p>
            <a:r>
              <a:rPr lang="ru-RU" dirty="0"/>
              <a:t>«Марс-1»</a:t>
            </a:r>
          </a:p>
        </p:txBody>
      </p:sp>
      <p:sp>
        <p:nvSpPr>
          <p:cNvPr id="18438" name="Rectangle 6"/>
          <p:cNvSpPr>
            <a:spLocks noGrp="1" noChangeArrowheads="1"/>
          </p:cNvSpPr>
          <p:nvPr>
            <p:ph type="body" sz="half" idx="2"/>
          </p:nvPr>
        </p:nvSpPr>
        <p:spPr>
          <a:xfrm>
            <a:off x="5448299" y="1412877"/>
            <a:ext cx="6018771" cy="4386562"/>
          </a:xfrm>
        </p:spPr>
        <p:txBody>
          <a:bodyPr>
            <a:normAutofit/>
          </a:bodyPr>
          <a:lstStyle/>
          <a:p>
            <a:pPr marL="0" indent="360000">
              <a:lnSpc>
                <a:spcPct val="80000"/>
              </a:lnSpc>
              <a:buNone/>
            </a:pPr>
            <a:r>
              <a:rPr lang="ru-RU" sz="1800" dirty="0"/>
              <a:t>Исследования, выполненные с помощью межпланетной станции «Марс-1», позволили решить ряд важных технических проблем и получить ценный экспериментальный материал. Впервые удалось осуществить радиосвязь с межпланетной станцией, находившейся на расстоянии 106 миллионов километров. Расстояние до станции было столь велико, что время между посылкой радиосигнала с Земли и получением ответа с борта станции состав­ляло около 12 минут.</a:t>
            </a:r>
          </a:p>
          <a:p>
            <a:pPr marL="0" indent="360000">
              <a:lnSpc>
                <a:spcPct val="80000"/>
              </a:lnSpc>
              <a:buNone/>
            </a:pPr>
            <a:r>
              <a:rPr lang="ru-RU" sz="1800" dirty="0"/>
              <a:t>Полет автоматической станции дал возможность получить новые данные о физических свойствах районов космического пространства, расположенных на пути ее движения между орбитами Земли и Марса. Получена информация о потоках ионизированного газа, выбрасываемых с поверхности Солнца, о напряженности магнитных полей и распределении метеорного вещества в космическом пространстве.</a:t>
            </a:r>
          </a:p>
        </p:txBody>
      </p:sp>
      <p:pic>
        <p:nvPicPr>
          <p:cNvPr id="18439" name="Picture 7" descr="10-16big"/>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1077312" y="1533740"/>
            <a:ext cx="4038600" cy="3986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3462630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p:txBody>
          <a:bodyPr/>
          <a:lstStyle/>
          <a:p>
            <a:r>
              <a:rPr lang="ru-RU"/>
              <a:t>«Восход-2»</a:t>
            </a:r>
          </a:p>
        </p:txBody>
      </p:sp>
      <p:sp>
        <p:nvSpPr>
          <p:cNvPr id="20486" name="Rectangle 6"/>
          <p:cNvSpPr>
            <a:spLocks noGrp="1" noChangeArrowheads="1"/>
          </p:cNvSpPr>
          <p:nvPr>
            <p:ph type="body" sz="half" idx="2"/>
          </p:nvPr>
        </p:nvSpPr>
        <p:spPr/>
        <p:txBody>
          <a:bodyPr/>
          <a:lstStyle/>
          <a:p>
            <a:pPr>
              <a:lnSpc>
                <a:spcPct val="90000"/>
              </a:lnSpc>
            </a:pPr>
            <a:r>
              <a:rPr lang="ru-RU"/>
              <a:t>18-19 марта 1965 года – на орбиту Земли выведен космический корабль “Восход-2” с экипажем в составе П.И. Беляева и А.А.Леонова. Во время полёта лётчик-космонавт Леонов Алексей Архипович впервые в истории осуществил выход из корабля-спутника непосредственно в космическое пространство. </a:t>
            </a:r>
          </a:p>
        </p:txBody>
      </p:sp>
      <p:pic>
        <p:nvPicPr>
          <p:cNvPr id="20487" name="Picture 7" descr="513393814"/>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2495550" y="1905000"/>
            <a:ext cx="30099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415466227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a:xfrm>
            <a:off x="1992313" y="625475"/>
            <a:ext cx="7499350" cy="763588"/>
          </a:xfrm>
        </p:spPr>
        <p:txBody>
          <a:bodyPr>
            <a:normAutofit fontScale="90000"/>
          </a:bodyPr>
          <a:lstStyle/>
          <a:p>
            <a:r>
              <a:rPr lang="ru-RU" sz="2400"/>
              <a:t>«Восход-2»</a:t>
            </a:r>
            <a:br>
              <a:rPr lang="ru-RU" sz="2400"/>
            </a:br>
            <a:r>
              <a:rPr lang="ru-RU" sz="2400"/>
              <a:t>Из сообщения ТАСС 18 марта 1965 года	</a:t>
            </a:r>
            <a:br>
              <a:rPr lang="ru-RU" sz="2400"/>
            </a:br>
            <a:endParaRPr lang="ru-RU" sz="2400"/>
          </a:p>
        </p:txBody>
      </p:sp>
      <p:sp>
        <p:nvSpPr>
          <p:cNvPr id="22534" name="Rectangle 6"/>
          <p:cNvSpPr>
            <a:spLocks noGrp="1" noChangeArrowheads="1"/>
          </p:cNvSpPr>
          <p:nvPr>
            <p:ph type="body" sz="half" idx="2"/>
          </p:nvPr>
        </p:nvSpPr>
        <p:spPr>
          <a:xfrm>
            <a:off x="5412259" y="1268413"/>
            <a:ext cx="6021860" cy="5256212"/>
          </a:xfrm>
        </p:spPr>
        <p:txBody>
          <a:bodyPr>
            <a:normAutofit fontScale="92500" lnSpcReduction="20000"/>
          </a:bodyPr>
          <a:lstStyle/>
          <a:p>
            <a:pPr marL="0" indent="360000">
              <a:lnSpc>
                <a:spcPct val="120000"/>
              </a:lnSpc>
            </a:pPr>
            <a:r>
              <a:rPr lang="ru-RU" sz="1800" dirty="0"/>
              <a:t>«Сегодня, 18 марта 1965 года, в 11 часов 30 минут по московскому времени при полете космического корабля «Восход-2» впервые осуществлен выход человека в космическое пространство. На втором витке полета второй пилот летчик-космонавт подполковник Леонов Алексей Архипович в специальном скафандре с автономной системой жизнеобеспечения совершил выход в космическое пространство, удалился от корабля на расстоянии до пяти метров, успешно провел комплекс намеченных исследований и наблюдений и благополучно возвратился в корабль. С помощью бортовой телевизионной системы процесс выхода товарища Леонова в космическое пространство, его работа вне корабля и возвращение в корабль передавались на Землю и наблюдались сетью наземных пунктов. Самочувствие товарища Леонова Алексея Архиповича в период его нахождения вне корабля и после возвращения в корабль хорошее. Командир корабля товарищ Беляев Павел Иванович чувствует себя также хорошо.»</a:t>
            </a:r>
          </a:p>
        </p:txBody>
      </p:sp>
      <p:pic>
        <p:nvPicPr>
          <p:cNvPr id="22537" name="Picture 9" descr="028"/>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1034021" y="1860421"/>
            <a:ext cx="3932238" cy="29765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03446649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title"/>
          </p:nvPr>
        </p:nvSpPr>
        <p:spPr/>
        <p:txBody>
          <a:bodyPr/>
          <a:lstStyle/>
          <a:p>
            <a:r>
              <a:rPr lang="ru-RU"/>
              <a:t>«Луна-9»</a:t>
            </a:r>
          </a:p>
        </p:txBody>
      </p:sp>
      <p:sp>
        <p:nvSpPr>
          <p:cNvPr id="26630" name="Rectangle 6"/>
          <p:cNvSpPr>
            <a:spLocks noGrp="1" noChangeArrowheads="1"/>
          </p:cNvSpPr>
          <p:nvPr>
            <p:ph type="body" sz="half" idx="2"/>
          </p:nvPr>
        </p:nvSpPr>
        <p:spPr/>
        <p:txBody>
          <a:bodyPr/>
          <a:lstStyle/>
          <a:p>
            <a:pPr>
              <a:lnSpc>
                <a:spcPct val="90000"/>
              </a:lnSpc>
            </a:pPr>
            <a:r>
              <a:rPr lang="ru-RU"/>
              <a:t>3 февраля 1966 года советская автоматическая станция «Луна-9» опустилась на поверхность Луны в районе Океана Бурь. Тем самым впервые была совершена мягкая посадка на поверхность ближайшего к нам небесного тела, открывшая новые возможности для дальнейшего изучения Луны. </a:t>
            </a:r>
          </a:p>
        </p:txBody>
      </p:sp>
      <p:pic>
        <p:nvPicPr>
          <p:cNvPr id="26629" name="Picture 5" descr="Luna-9_spacecraft"/>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2063751" y="2255839"/>
            <a:ext cx="4244975" cy="3400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89485340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p:txBody>
          <a:bodyPr/>
          <a:lstStyle/>
          <a:p>
            <a:r>
              <a:rPr lang="ru-RU"/>
              <a:t>«Сервейор-1», «Луна-13»</a:t>
            </a:r>
          </a:p>
        </p:txBody>
      </p:sp>
      <p:sp>
        <p:nvSpPr>
          <p:cNvPr id="28678" name="Rectangle 6"/>
          <p:cNvSpPr>
            <a:spLocks noGrp="1" noChangeArrowheads="1"/>
          </p:cNvSpPr>
          <p:nvPr>
            <p:ph type="body" sz="half" idx="2"/>
          </p:nvPr>
        </p:nvSpPr>
        <p:spPr/>
        <p:txBody>
          <a:bodyPr/>
          <a:lstStyle/>
          <a:p>
            <a:pPr>
              <a:lnSpc>
                <a:spcPct val="80000"/>
              </a:lnSpc>
            </a:pPr>
            <a:r>
              <a:rPr lang="ru-RU" sz="1800"/>
              <a:t>В том же году удалось посадить на Луну еще два аппарата: в середине года американский космический аппарат «Сервейор-1», а в конце года — советскую автоматическую станцию «Луна-13». На основании исследований, проведенных советскими и американскими космическими аппаратами на поверхности нашей небесной соседки, были получены первые сведения о механических, физических и химических характеристиках лунного грунта.</a:t>
            </a:r>
          </a:p>
          <a:p>
            <a:pPr>
              <a:lnSpc>
                <a:spcPct val="80000"/>
              </a:lnSpc>
              <a:buFontTx/>
              <a:buNone/>
            </a:pPr>
            <a:endParaRPr lang="ru-RU" sz="1800"/>
          </a:p>
        </p:txBody>
      </p:sp>
      <p:pic>
        <p:nvPicPr>
          <p:cNvPr id="28677" name="Picture 5" descr="36958752_Luna13"/>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2279650" y="2652713"/>
            <a:ext cx="4038600" cy="2209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84152587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lstStyle/>
          <a:p>
            <a:r>
              <a:rPr lang="ru-RU"/>
              <a:t>«Венера-3»</a:t>
            </a:r>
          </a:p>
        </p:txBody>
      </p:sp>
      <p:sp>
        <p:nvSpPr>
          <p:cNvPr id="30726" name="Rectangle 6"/>
          <p:cNvSpPr>
            <a:spLocks noGrp="1" noChangeArrowheads="1"/>
          </p:cNvSpPr>
          <p:nvPr>
            <p:ph type="body" sz="half" idx="2"/>
          </p:nvPr>
        </p:nvSpPr>
        <p:spPr/>
        <p:txBody>
          <a:bodyPr/>
          <a:lstStyle/>
          <a:p>
            <a:pPr>
              <a:lnSpc>
                <a:spcPct val="90000"/>
              </a:lnSpc>
            </a:pPr>
            <a:r>
              <a:rPr lang="ru-RU" sz="2400"/>
              <a:t>В то же время продолжалось дальнейшее изучение планет Марса и Венеры с помощью космических аппаратов. Так, в марте 1966 года советская автоматическая станция «Венера-3» достигла Венеры. Это был первый в мире перелет на другую страну.</a:t>
            </a:r>
          </a:p>
        </p:txBody>
      </p:sp>
      <p:pic>
        <p:nvPicPr>
          <p:cNvPr id="30720" name="Picture 0" descr="venera_3-browse"/>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2317751" y="1905000"/>
            <a:ext cx="3362325"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26975169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95" y="321275"/>
            <a:ext cx="10353762" cy="970450"/>
          </a:xfrm>
        </p:spPr>
        <p:txBody>
          <a:bodyPr>
            <a:normAutofit/>
          </a:bodyPr>
          <a:lstStyle/>
          <a:p>
            <a:r>
              <a:rPr lang="ru-RU" sz="4400" dirty="0">
                <a:solidFill>
                  <a:schemeClr val="accent2">
                    <a:lumMod val="75000"/>
                  </a:schemeClr>
                </a:solidFill>
                <a:effectLst>
                  <a:outerShdw blurRad="38100" dist="63500" dir="2700000" algn="tl">
                    <a:schemeClr val="tx1">
                      <a:lumMod val="75000"/>
                      <a:alpha val="43000"/>
                    </a:schemeClr>
                  </a:outerShdw>
                </a:effectLst>
              </a:rPr>
              <a:t>Зарождение ракетной техники</a:t>
            </a:r>
          </a:p>
        </p:txBody>
      </p:sp>
      <p:sp>
        <p:nvSpPr>
          <p:cNvPr id="3" name="Объект 2"/>
          <p:cNvSpPr>
            <a:spLocks noGrp="1"/>
          </p:cNvSpPr>
          <p:nvPr>
            <p:ph idx="1"/>
          </p:nvPr>
        </p:nvSpPr>
        <p:spPr>
          <a:xfrm>
            <a:off x="5428735" y="1732449"/>
            <a:ext cx="5838822" cy="4058751"/>
          </a:xfrm>
        </p:spPr>
        <p:txBody>
          <a:bodyPr>
            <a:normAutofit lnSpcReduction="10000"/>
          </a:bodyPr>
          <a:lstStyle/>
          <a:p>
            <a:pPr marL="36900" indent="360000">
              <a:buNone/>
            </a:pPr>
            <a:r>
              <a:rPr lang="ru-RU" dirty="0"/>
              <a:t>Идея реактивного движения, первой ракеты и ее воплощение родились в Китае примерно во 2 веке н.э. Движущей силой ракеты был порох. Китайцы сначала использовали это изобретение для развлечений - китайцы до сих пор являются лидерами в производстве фейерверков. А затем поставили эту идею на вооружение, в прямом смысле слова: такой "фейерверк" привязанный к стреле увеличивал дальность ее полета примерно на 100 метров (что было одной третью от всей длины полета), а при попадании цель зажигалась. Было и более грозное оружие на том же принципе - "копья яростного огня". </a:t>
            </a:r>
          </a:p>
          <a:p>
            <a:pPr indent="360000"/>
            <a:endParaRPr lang="ru-RU" dirty="0"/>
          </a:p>
        </p:txBody>
      </p:sp>
      <p:pic>
        <p:nvPicPr>
          <p:cNvPr id="6" name="Рисунок 5"/>
          <p:cNvPicPr>
            <a:picLocks noChangeAspect="1"/>
          </p:cNvPicPr>
          <p:nvPr/>
        </p:nvPicPr>
        <p:blipFill>
          <a:blip r:embed="rId2"/>
          <a:stretch>
            <a:fillRect/>
          </a:stretch>
        </p:blipFill>
        <p:spPr>
          <a:xfrm>
            <a:off x="1160931" y="2619633"/>
            <a:ext cx="3210520" cy="2311574"/>
          </a:xfrm>
          <a:prstGeom prst="rect">
            <a:avLst/>
          </a:prstGeom>
        </p:spPr>
      </p:pic>
    </p:spTree>
    <p:extLst>
      <p:ext uri="{BB962C8B-B14F-4D97-AF65-F5344CB8AC3E}">
        <p14:creationId xmlns:p14="http://schemas.microsoft.com/office/powerpoint/2010/main" xmlns="" val="50943381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noGrp="1" noChangeArrowheads="1"/>
          </p:cNvSpPr>
          <p:nvPr>
            <p:ph type="title"/>
          </p:nvPr>
        </p:nvSpPr>
        <p:spPr/>
        <p:txBody>
          <a:bodyPr/>
          <a:lstStyle/>
          <a:p>
            <a:r>
              <a:rPr lang="ru-RU"/>
              <a:t>«Венера-3»</a:t>
            </a:r>
          </a:p>
        </p:txBody>
      </p:sp>
      <p:sp>
        <p:nvSpPr>
          <p:cNvPr id="44038" name="Rectangle 6"/>
          <p:cNvSpPr>
            <a:spLocks noGrp="1" noChangeArrowheads="1"/>
          </p:cNvSpPr>
          <p:nvPr>
            <p:ph type="body" sz="half" idx="2"/>
          </p:nvPr>
        </p:nvSpPr>
        <p:spPr>
          <a:xfrm>
            <a:off x="6172200" y="1600200"/>
            <a:ext cx="4038600" cy="4852988"/>
          </a:xfrm>
        </p:spPr>
        <p:txBody>
          <a:bodyPr/>
          <a:lstStyle/>
          <a:p>
            <a:pPr>
              <a:lnSpc>
                <a:spcPct val="80000"/>
              </a:lnSpc>
            </a:pPr>
            <a:r>
              <a:rPr lang="ru-RU" sz="1600"/>
              <a:t>«Венера-3» — автоматическая межпланетная станция, предназначенная для исследования планеты Венера. Летела в паре с «Венерой-2». Им не удалось передать данные о самой Венере, но были получены научные данные о космическом и околопланетном пространстве в год спокойного Солнца. Большой объем траекторных измерений представил собой большую ценность для изучения проблем сверхдальней связи и межпланетных перелетов. Были изучены магнитные поля, космические лучи, потоки заряженных частиц малых энергий, потоки солнечной плазмы и их энергетические спектры, космические радиоизлучения и микрометеоры.</a:t>
            </a:r>
          </a:p>
          <a:p>
            <a:pPr>
              <a:lnSpc>
                <a:spcPct val="80000"/>
              </a:lnSpc>
            </a:pPr>
            <a:r>
              <a:rPr lang="ru-RU" sz="1600"/>
              <a:t>Масса аппарата — 960 кг.</a:t>
            </a:r>
          </a:p>
        </p:txBody>
      </p:sp>
      <p:pic>
        <p:nvPicPr>
          <p:cNvPr id="44039" name="Picture 7" descr="venera-2_1"/>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2292350" y="1905000"/>
            <a:ext cx="3411538"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80196817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p:txBody>
          <a:bodyPr/>
          <a:lstStyle/>
          <a:p>
            <a:r>
              <a:rPr lang="ru-RU"/>
              <a:t>«Зонд-5», «Зонд-6»</a:t>
            </a:r>
          </a:p>
        </p:txBody>
      </p:sp>
      <p:sp>
        <p:nvSpPr>
          <p:cNvPr id="32774" name="Rectangle 6"/>
          <p:cNvSpPr>
            <a:spLocks noGrp="1" noChangeArrowheads="1"/>
          </p:cNvSpPr>
          <p:nvPr>
            <p:ph type="body" sz="half" idx="2"/>
          </p:nvPr>
        </p:nvSpPr>
        <p:spPr/>
        <p:txBody>
          <a:bodyPr/>
          <a:lstStyle/>
          <a:p>
            <a:pPr>
              <a:lnSpc>
                <a:spcPct val="80000"/>
              </a:lnSpc>
            </a:pPr>
            <a:r>
              <a:rPr lang="ru-RU" sz="1800"/>
              <a:t>Важный этап в развитии космонавтики был ознаменован полетами автоматических и пилотируемых аппаратов к Луне с возвращением на Землю. Особый интерес представляют рейсы советских космических аппаратов «Зонд-5» и «Зонд-6», которые осенью 1968 года, облетев Луну, успешно возвратились со второй космической скоростью на Землю и доставили большой объем научной информации. Так, впервые в истории космонавтики была проложена космическая трасса «Земля—Луна—Земля».</a:t>
            </a:r>
          </a:p>
        </p:txBody>
      </p:sp>
      <p:pic>
        <p:nvPicPr>
          <p:cNvPr id="43008" name="Picture 0" descr="06-43"/>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2279650" y="2454276"/>
            <a:ext cx="4040188" cy="23590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68496555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p:txBody>
          <a:bodyPr/>
          <a:lstStyle/>
          <a:p>
            <a:r>
              <a:rPr lang="ru-RU"/>
              <a:t>«Союз-4», «Союз-5»</a:t>
            </a:r>
          </a:p>
        </p:txBody>
      </p:sp>
      <p:sp>
        <p:nvSpPr>
          <p:cNvPr id="34822" name="Rectangle 6"/>
          <p:cNvSpPr>
            <a:spLocks noGrp="1" noChangeArrowheads="1"/>
          </p:cNvSpPr>
          <p:nvPr>
            <p:ph type="body" sz="half" idx="2"/>
          </p:nvPr>
        </p:nvSpPr>
        <p:spPr/>
        <p:txBody>
          <a:bodyPr/>
          <a:lstStyle/>
          <a:p>
            <a:pPr>
              <a:lnSpc>
                <a:spcPct val="80000"/>
              </a:lnSpc>
            </a:pPr>
            <a:r>
              <a:rPr lang="ru-RU" sz="2400"/>
              <a:t>16 января 1969 года осуществлена первая ручная стыковка космических кораблей "Союз-4" и "Союз-5". А 17 июля 1975 года состоялась первая стыковка международных экипажей - советского космического корабля "Союз" и американского корабля "Аполлон".</a:t>
            </a:r>
          </a:p>
        </p:txBody>
      </p:sp>
      <p:pic>
        <p:nvPicPr>
          <p:cNvPr id="34825" name="Picture 9" descr="8-106"/>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1981200" y="2587625"/>
            <a:ext cx="4038600" cy="27495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26303527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p:txBody>
          <a:bodyPr/>
          <a:lstStyle/>
          <a:p>
            <a:r>
              <a:rPr lang="ru-RU"/>
              <a:t>Первое десятилетие</a:t>
            </a:r>
          </a:p>
        </p:txBody>
      </p:sp>
      <p:sp>
        <p:nvSpPr>
          <p:cNvPr id="24582" name="Rectangle 6"/>
          <p:cNvSpPr>
            <a:spLocks noGrp="1" noChangeArrowheads="1"/>
          </p:cNvSpPr>
          <p:nvPr>
            <p:ph type="body" sz="half" idx="2"/>
          </p:nvPr>
        </p:nvSpPr>
        <p:spPr/>
        <p:txBody>
          <a:bodyPr/>
          <a:lstStyle/>
          <a:p>
            <a:pPr>
              <a:lnSpc>
                <a:spcPct val="80000"/>
              </a:lnSpc>
            </a:pPr>
            <a:r>
              <a:rPr lang="ru-RU" sz="1800"/>
              <a:t> За первое десятилетие Космической эры, начавшейся 4 октября 1957 года в нашей стране было запущено 254 космических аппарата. Только в 1971 году в Советском Союзе стартовало около 100 космических аппаратов различного назначения: спутники Земли, межпланетные автоматические станции к Луне, Марсу и Венере, космические корабли “Союз-10” и “Союз-11“, орбитальная научная станция “Салют”.</a:t>
            </a:r>
          </a:p>
        </p:txBody>
      </p:sp>
      <p:pic>
        <p:nvPicPr>
          <p:cNvPr id="24576" name="Picture 0" descr="s17721761"/>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2133600" y="2255839"/>
            <a:ext cx="4040188" cy="27574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40316613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2" name="Rectangle 6"/>
          <p:cNvSpPr>
            <a:spLocks noGrp="1" noChangeArrowheads="1"/>
          </p:cNvSpPr>
          <p:nvPr>
            <p:ph type="body" sz="half" idx="2"/>
          </p:nvPr>
        </p:nvSpPr>
        <p:spPr/>
        <p:txBody>
          <a:bodyPr/>
          <a:lstStyle/>
          <a:p>
            <a:pPr>
              <a:lnSpc>
                <a:spcPct val="90000"/>
              </a:lnSpc>
            </a:pPr>
            <a:r>
              <a:rPr lang="ru-RU" sz="2800"/>
              <a:t>Россия построила восемь орбитальных станций, аналогичных которым нет ни в одной стране мира. Семь станций "Салют" проработали в космосе 20 лет.</a:t>
            </a:r>
          </a:p>
        </p:txBody>
      </p:sp>
      <p:pic>
        <p:nvPicPr>
          <p:cNvPr id="39943" name="Picture 7" descr="ssalut7"/>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3073401" y="2063751"/>
            <a:ext cx="2284413" cy="34591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40737578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noChangeArrowheads="1"/>
          </p:cNvSpPr>
          <p:nvPr>
            <p:ph type="title"/>
          </p:nvPr>
        </p:nvSpPr>
        <p:spPr/>
        <p:txBody>
          <a:bodyPr/>
          <a:lstStyle/>
          <a:p>
            <a:r>
              <a:rPr lang="ru-RU"/>
              <a:t>«Мир»</a:t>
            </a:r>
          </a:p>
        </p:txBody>
      </p:sp>
      <p:sp>
        <p:nvSpPr>
          <p:cNvPr id="46086" name="Rectangle 6"/>
          <p:cNvSpPr>
            <a:spLocks noGrp="1" noChangeArrowheads="1"/>
          </p:cNvSpPr>
          <p:nvPr>
            <p:ph type="body" sz="half" idx="2"/>
          </p:nvPr>
        </p:nvSpPr>
        <p:spPr/>
        <p:txBody>
          <a:bodyPr/>
          <a:lstStyle/>
          <a:p>
            <a:pPr>
              <a:lnSpc>
                <a:spcPct val="80000"/>
              </a:lnSpc>
            </a:pPr>
            <a:r>
              <a:rPr lang="ru-RU"/>
              <a:t>Триумфом советской космонавтики явился запуск 20 февраля 1986 года на орбиту Земли орбитальной научной станции “Мир“. </a:t>
            </a:r>
            <a:endParaRPr lang="en-US"/>
          </a:p>
          <a:p>
            <a:pPr>
              <a:lnSpc>
                <a:spcPct val="80000"/>
              </a:lnSpc>
            </a:pPr>
            <a:r>
              <a:rPr lang="ru-RU"/>
              <a:t>«Мир» («Салют-8») — советская (позднее российская) орбитальная станция, представлявшая собой сложный многоцелевой научно-исследовательский комплекс. 23 марта 2001 года станция была затоплена в Тихом океане.</a:t>
            </a:r>
          </a:p>
        </p:txBody>
      </p:sp>
      <p:pic>
        <p:nvPicPr>
          <p:cNvPr id="46087" name="Picture 7" descr="mks_1257778193_full"/>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2063750" y="2063750"/>
            <a:ext cx="4040188" cy="3722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32337942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p:cNvSpPr>
            <a:spLocks noGrp="1" noChangeArrowheads="1"/>
          </p:cNvSpPr>
          <p:nvPr>
            <p:ph type="title"/>
          </p:nvPr>
        </p:nvSpPr>
        <p:spPr/>
        <p:txBody>
          <a:bodyPr/>
          <a:lstStyle/>
          <a:p>
            <a:r>
              <a:rPr lang="ru-RU"/>
              <a:t>«Мир»</a:t>
            </a:r>
            <a:br>
              <a:rPr lang="ru-RU"/>
            </a:br>
            <a:r>
              <a:rPr lang="ru-RU"/>
              <a:t>сообщает ТАСС:</a:t>
            </a:r>
          </a:p>
        </p:txBody>
      </p:sp>
      <p:sp>
        <p:nvSpPr>
          <p:cNvPr id="48134" name="Rectangle 6"/>
          <p:cNvSpPr>
            <a:spLocks noGrp="1" noChangeArrowheads="1"/>
          </p:cNvSpPr>
          <p:nvPr>
            <p:ph type="body" sz="half" idx="2"/>
          </p:nvPr>
        </p:nvSpPr>
        <p:spPr/>
        <p:txBody>
          <a:bodyPr/>
          <a:lstStyle/>
          <a:p>
            <a:pPr>
              <a:lnSpc>
                <a:spcPct val="90000"/>
              </a:lnSpc>
            </a:pPr>
            <a:r>
              <a:rPr lang="ru-RU"/>
              <a:t>«Станция “Мир” оснащена новой системой стыковки с шестью стыковочными узлами и представляет собой базовый блок для построения многоцелевого постоянно действующего пилотируемого комплекса со специализированными орбитальными модулями научного и народнохозяйственного назначения.»</a:t>
            </a:r>
          </a:p>
        </p:txBody>
      </p:sp>
      <p:pic>
        <p:nvPicPr>
          <p:cNvPr id="48135" name="Picture 7" descr="682pxatlantis-docked-to-mir"/>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1981200" y="2347914"/>
            <a:ext cx="4038600" cy="32273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59510518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Grp="1" noChangeArrowheads="1"/>
          </p:cNvSpPr>
          <p:nvPr>
            <p:ph type="title"/>
          </p:nvPr>
        </p:nvSpPr>
        <p:spPr/>
        <p:txBody>
          <a:bodyPr/>
          <a:lstStyle/>
          <a:p>
            <a:r>
              <a:rPr lang="ru-RU"/>
              <a:t>«Мир»</a:t>
            </a:r>
          </a:p>
        </p:txBody>
      </p:sp>
      <p:sp>
        <p:nvSpPr>
          <p:cNvPr id="50182" name="Rectangle 6"/>
          <p:cNvSpPr>
            <a:spLocks noGrp="1" noChangeArrowheads="1"/>
          </p:cNvSpPr>
          <p:nvPr>
            <p:ph type="body" sz="half" idx="2"/>
          </p:nvPr>
        </p:nvSpPr>
        <p:spPr>
          <a:xfrm>
            <a:off x="6172200" y="1628776"/>
            <a:ext cx="4038600" cy="4391025"/>
          </a:xfrm>
        </p:spPr>
        <p:txBody>
          <a:bodyPr/>
          <a:lstStyle/>
          <a:p>
            <a:pPr>
              <a:lnSpc>
                <a:spcPct val="80000"/>
              </a:lnSpc>
            </a:pPr>
            <a:r>
              <a:rPr lang="ru-RU" sz="1600" dirty="0"/>
              <a:t>Так появилось космическое око страны, от которого не могли укрыться ни один авианосец, ни одна пусковая ракетная установка, ни одно крупное передвижение войск. Все 15 лет, пока станция “Мир” трудилась на благо Родины, она росла, развивалась, совершенствовалась и выросла до массы в 137 тонн, имея на борту 11,5 тонны самой совершенной научной аппаратуры высочайшего класса, в создании которой участвовало 27 стран мира. За 15 лет на ней работали 104 космонавта из 11 стран, получившие бесценные научные и технологические результаты, недосягаемые в земных условиях. Запомним дату трагедии космонавтики России, 23 марта 2001 года станция была затоплена в Тихом океане.</a:t>
            </a:r>
          </a:p>
        </p:txBody>
      </p:sp>
      <p:pic>
        <p:nvPicPr>
          <p:cNvPr id="50183" name="Picture 7" descr="17723198_00018972"/>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2063750" y="2190751"/>
            <a:ext cx="4040188" cy="29384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48306584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41557" y="1196335"/>
            <a:ext cx="6226000" cy="5132173"/>
          </a:xfrm>
        </p:spPr>
        <p:txBody>
          <a:bodyPr>
            <a:normAutofit lnSpcReduction="10000"/>
          </a:bodyPr>
          <a:lstStyle/>
          <a:p>
            <a:pPr marL="36900" indent="360000">
              <a:buNone/>
            </a:pPr>
            <a:r>
              <a:rPr lang="ru-RU" dirty="0"/>
              <a:t>В примитивном виде реактивные ракеты существовали до 19 века. Только в конце 19-го века стали предприниматься попытки объяснить реактивное движение. В России одним из первых этим вопросом занялся Н. И. Тихомиров. Тихомиров предлагал использовать в качестве движущей силы реакцию газов. Тихомиров стал заниматься этими вопросами позже Циолковского, но в смысле реализации продвинулся дальше. </a:t>
            </a:r>
            <a:endParaRPr lang="ru-RU" dirty="0" smtClean="0"/>
          </a:p>
          <a:p>
            <a:pPr marL="36900" indent="360000">
              <a:buNone/>
            </a:pPr>
            <a:r>
              <a:rPr lang="ru-RU" dirty="0" smtClean="0"/>
              <a:t>В </a:t>
            </a:r>
            <a:r>
              <a:rPr lang="ru-RU" dirty="0"/>
              <a:t>1912 году он представил морскому министерству проект реактивного снаряда. Изобретение Тихомирова получило положительную оценку экспертной комиссии. В 1921 по предложению Тихомирова в Москве была создана  лаборатория для разработки его изобретений, получившая впоследствии наименование ГДЛ. </a:t>
            </a:r>
          </a:p>
          <a:p>
            <a:pPr indent="360000"/>
            <a:endParaRPr lang="ru-RU" dirty="0"/>
          </a:p>
        </p:txBody>
      </p:sp>
      <p:pic>
        <p:nvPicPr>
          <p:cNvPr id="4" name="Рисунок 3"/>
          <p:cNvPicPr>
            <a:picLocks noChangeAspect="1"/>
          </p:cNvPicPr>
          <p:nvPr/>
        </p:nvPicPr>
        <p:blipFill>
          <a:blip r:embed="rId2"/>
          <a:stretch>
            <a:fillRect/>
          </a:stretch>
        </p:blipFill>
        <p:spPr>
          <a:xfrm>
            <a:off x="666417" y="1733643"/>
            <a:ext cx="4375140" cy="4057556"/>
          </a:xfrm>
          <a:prstGeom prst="rect">
            <a:avLst/>
          </a:prstGeom>
        </p:spPr>
      </p:pic>
      <p:sp>
        <p:nvSpPr>
          <p:cNvPr id="5" name="Заголовок 1"/>
          <p:cNvSpPr>
            <a:spLocks noGrp="1"/>
          </p:cNvSpPr>
          <p:nvPr>
            <p:ph type="title"/>
          </p:nvPr>
        </p:nvSpPr>
        <p:spPr>
          <a:xfrm>
            <a:off x="913795" y="321275"/>
            <a:ext cx="10353762" cy="970450"/>
          </a:xfrm>
        </p:spPr>
        <p:txBody>
          <a:bodyPr>
            <a:normAutofit/>
          </a:bodyPr>
          <a:lstStyle/>
          <a:p>
            <a:r>
              <a:rPr lang="ru-RU" sz="4400" dirty="0" smtClean="0">
                <a:solidFill>
                  <a:schemeClr val="accent2">
                    <a:lumMod val="75000"/>
                  </a:schemeClr>
                </a:solidFill>
                <a:effectLst>
                  <a:outerShdw blurRad="38100" dist="63500" dir="2700000" algn="tl">
                    <a:schemeClr val="tx1">
                      <a:lumMod val="75000"/>
                      <a:alpha val="43000"/>
                    </a:schemeClr>
                  </a:outerShdw>
                </a:effectLst>
              </a:rPr>
              <a:t>Тихомиров Николай Иванович</a:t>
            </a:r>
            <a:endParaRPr lang="ru-RU" sz="4400" dirty="0">
              <a:solidFill>
                <a:schemeClr val="accent2">
                  <a:lumMod val="75000"/>
                </a:schemeClr>
              </a:solidFill>
              <a:effectLst>
                <a:outerShdw blurRad="38100" dist="63500" dir="2700000" algn="tl">
                  <a:schemeClr val="tx1">
                    <a:lumMod val="75000"/>
                    <a:alpha val="43000"/>
                  </a:schemeClr>
                </a:outerShdw>
              </a:effectLst>
            </a:endParaRPr>
          </a:p>
        </p:txBody>
      </p:sp>
    </p:spTree>
    <p:extLst>
      <p:ext uri="{BB962C8B-B14F-4D97-AF65-F5344CB8AC3E}">
        <p14:creationId xmlns:p14="http://schemas.microsoft.com/office/powerpoint/2010/main" xmlns="" val="127310286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89081" y="1079157"/>
            <a:ext cx="4803265" cy="5123935"/>
          </a:xfrm>
        </p:spPr>
        <p:txBody>
          <a:bodyPr>
            <a:normAutofit fontScale="92500" lnSpcReduction="20000"/>
          </a:bodyPr>
          <a:lstStyle/>
          <a:p>
            <a:pPr marL="0" indent="360000">
              <a:spcAft>
                <a:spcPts val="0"/>
              </a:spcAft>
              <a:buNone/>
              <a:defRPr/>
            </a:pPr>
            <a:r>
              <a:rPr lang="ru-RU" dirty="0"/>
              <a:t>Параллельно с Тихомировым над ракетами на твердом </a:t>
            </a:r>
            <a:r>
              <a:rPr lang="ru-RU" dirty="0" smtClean="0"/>
              <a:t>топливе трудился </a:t>
            </a:r>
            <a:r>
              <a:rPr lang="ru-RU" dirty="0"/>
              <a:t>бывший полковник царской армии Иван Граве. В 1926 году он получил патент на ракету, которая в качестве топлива использовала особый состав дымного пороха. Он стал пробивать свою идею, писал даже в ЦК ВКП, но эти хлопоты завершились вполне типично для того времени: полковник царской армии Граве был арестован и осужден. Но И</a:t>
            </a:r>
            <a:r>
              <a:rPr lang="ru-RU" dirty="0" smtClean="0"/>
              <a:t>. Граве </a:t>
            </a:r>
            <a:r>
              <a:rPr lang="ru-RU" dirty="0"/>
              <a:t>еще сыграет свою роль в развитии ракетной техники в СССР, и примет участие в разработке ракет для знаменитой "Катюши". </a:t>
            </a:r>
          </a:p>
          <a:p>
            <a:pPr marL="0" indent="360000">
              <a:spcAft>
                <a:spcPts val="0"/>
              </a:spcAft>
              <a:buNone/>
              <a:defRPr/>
            </a:pPr>
            <a:r>
              <a:rPr lang="ru-RU" dirty="0"/>
              <a:t>В 1928 году была запущена ракета, топливом для нее служил порох Тихомирова. В 1930 году на имя Тихомирова выдан патент на рецептуру такого пороха и технологию изготовления шашек из него. </a:t>
            </a:r>
          </a:p>
          <a:p>
            <a:pPr marL="0" indent="360000"/>
            <a:endParaRPr lang="ru-RU" dirty="0"/>
          </a:p>
        </p:txBody>
      </p:sp>
      <p:pic>
        <p:nvPicPr>
          <p:cNvPr id="4" name="Рисунок 3"/>
          <p:cNvPicPr>
            <a:picLocks noChangeAspect="1"/>
          </p:cNvPicPr>
          <p:nvPr/>
        </p:nvPicPr>
        <p:blipFill>
          <a:blip r:embed="rId2"/>
          <a:stretch>
            <a:fillRect/>
          </a:stretch>
        </p:blipFill>
        <p:spPr>
          <a:xfrm>
            <a:off x="6809345" y="1210963"/>
            <a:ext cx="3829050" cy="4562475"/>
          </a:xfrm>
          <a:prstGeom prst="rect">
            <a:avLst/>
          </a:prstGeom>
        </p:spPr>
      </p:pic>
      <p:sp>
        <p:nvSpPr>
          <p:cNvPr id="6" name="Заголовок 1"/>
          <p:cNvSpPr>
            <a:spLocks noGrp="1"/>
          </p:cNvSpPr>
          <p:nvPr>
            <p:ph type="title"/>
          </p:nvPr>
        </p:nvSpPr>
        <p:spPr>
          <a:xfrm>
            <a:off x="757276" y="240513"/>
            <a:ext cx="10353762" cy="970450"/>
          </a:xfrm>
        </p:spPr>
        <p:txBody>
          <a:bodyPr>
            <a:normAutofit/>
          </a:bodyPr>
          <a:lstStyle/>
          <a:p>
            <a:r>
              <a:rPr lang="ru-RU" sz="4400" dirty="0" smtClean="0">
                <a:solidFill>
                  <a:schemeClr val="accent2">
                    <a:lumMod val="75000"/>
                  </a:schemeClr>
                </a:solidFill>
                <a:effectLst>
                  <a:outerShdw blurRad="38100" dist="63500" dir="2700000" algn="tl">
                    <a:schemeClr val="tx1">
                      <a:lumMod val="75000"/>
                      <a:alpha val="43000"/>
                    </a:schemeClr>
                  </a:outerShdw>
                </a:effectLst>
              </a:rPr>
              <a:t>Иван Граве</a:t>
            </a:r>
            <a:endParaRPr lang="ru-RU" sz="4400" dirty="0">
              <a:solidFill>
                <a:schemeClr val="accent2">
                  <a:lumMod val="75000"/>
                </a:schemeClr>
              </a:solidFill>
              <a:effectLst>
                <a:outerShdw blurRad="38100" dist="63500" dir="2700000" algn="tl">
                  <a:schemeClr val="tx1">
                    <a:lumMod val="75000"/>
                    <a:alpha val="43000"/>
                  </a:schemeClr>
                </a:outerShdw>
              </a:effectLst>
            </a:endParaRPr>
          </a:p>
        </p:txBody>
      </p:sp>
    </p:spTree>
    <p:extLst>
      <p:ext uri="{BB962C8B-B14F-4D97-AF65-F5344CB8AC3E}">
        <p14:creationId xmlns:p14="http://schemas.microsoft.com/office/powerpoint/2010/main" xmlns="" val="381740887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291913" y="1732449"/>
            <a:ext cx="6975643" cy="4058751"/>
          </a:xfrm>
        </p:spPr>
        <p:txBody>
          <a:bodyPr>
            <a:normAutofit fontScale="85000" lnSpcReduction="10000"/>
          </a:bodyPr>
          <a:lstStyle/>
          <a:p>
            <a:pPr marL="36900" indent="360000">
              <a:buNone/>
            </a:pPr>
            <a:r>
              <a:rPr lang="ru-RU" dirty="0" smtClean="0"/>
              <a:t>На смену Ивану Граве пришёл Королёв С. П. который ранее принимал активное участие в </a:t>
            </a:r>
            <a:r>
              <a:rPr lang="ru-RU" dirty="0">
                <a:effectLst/>
              </a:rPr>
              <a:t>создании и производстве фронтового бомбардировщика Ту-2 и одновременно инициативно разрабатывал проекты управляемой </a:t>
            </a:r>
            <a:r>
              <a:rPr lang="ru-RU" dirty="0" err="1">
                <a:effectLst/>
              </a:rPr>
              <a:t>аэроторпеды</a:t>
            </a:r>
            <a:r>
              <a:rPr lang="ru-RU" dirty="0">
                <a:effectLst/>
              </a:rPr>
              <a:t> и нового варианта ракетного перехватчика. </a:t>
            </a:r>
            <a:br>
              <a:rPr lang="ru-RU" dirty="0">
                <a:effectLst/>
              </a:rPr>
            </a:br>
            <a:r>
              <a:rPr lang="ru-RU" dirty="0">
                <a:effectLst/>
              </a:rPr>
              <a:t>Это послужило поводом для перевода Королёва в 1942 г. в другую организацию такого же лагерного типа — ОКБ НКВД СССР при Казанском авиазаводе № 16, где велись работы над ракетными двигателями новых типов с целью применения их в авиации.</a:t>
            </a:r>
          </a:p>
          <a:p>
            <a:pPr marL="36900" indent="360000">
              <a:buNone/>
            </a:pPr>
            <a:r>
              <a:rPr lang="ru-RU" dirty="0">
                <a:effectLst/>
              </a:rPr>
              <a:t>В период работы в РНИИ Королёв разрабатывал ряд проектов ЛА, в том числе проекты управляемой крылатой ракеты 212 (летавшей в 1939) и </a:t>
            </a:r>
            <a:r>
              <a:rPr lang="ru-RU" dirty="0" err="1">
                <a:effectLst/>
              </a:rPr>
              <a:t>ракетопланера</a:t>
            </a:r>
            <a:r>
              <a:rPr lang="ru-RU" dirty="0">
                <a:effectLst/>
              </a:rPr>
              <a:t> РП-318-1 (1940). В 1942-46 Королев работал в ГДЛ-ОКБ заместителем главного конструктора двигателей, занимаясь проблемой оснащения серийных боевых самолетов жидкостными ракетными ускорителями. В августе 1946 назначен главным конструктором баллистических ракет.</a:t>
            </a:r>
          </a:p>
          <a:p>
            <a:pPr marL="36900" indent="360000">
              <a:buNone/>
            </a:pPr>
            <a:endParaRPr lang="ru-RU" dirty="0"/>
          </a:p>
        </p:txBody>
      </p:sp>
      <p:sp>
        <p:nvSpPr>
          <p:cNvPr id="4" name="Заголовок 1"/>
          <p:cNvSpPr txBox="1">
            <a:spLocks/>
          </p:cNvSpPr>
          <p:nvPr/>
        </p:nvSpPr>
        <p:spPr>
          <a:xfrm>
            <a:off x="913795" y="321275"/>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4400" dirty="0" smtClean="0">
                <a:solidFill>
                  <a:schemeClr val="accent2">
                    <a:lumMod val="75000"/>
                  </a:schemeClr>
                </a:solidFill>
                <a:effectLst>
                  <a:outerShdw blurRad="38100" dist="63500" dir="2700000" algn="tl">
                    <a:schemeClr val="tx1">
                      <a:lumMod val="75000"/>
                      <a:alpha val="43000"/>
                    </a:schemeClr>
                  </a:outerShdw>
                </a:effectLst>
              </a:rPr>
              <a:t>Королев Сергей Павлович</a:t>
            </a:r>
            <a:endParaRPr lang="ru-RU" sz="4400" dirty="0">
              <a:solidFill>
                <a:schemeClr val="accent2">
                  <a:lumMod val="75000"/>
                </a:schemeClr>
              </a:solidFill>
              <a:effectLst>
                <a:outerShdw blurRad="38100" dist="63500" dir="2700000" algn="tl">
                  <a:schemeClr val="tx1">
                    <a:lumMod val="75000"/>
                    <a:alpha val="43000"/>
                  </a:schemeClr>
                </a:outerShdw>
              </a:effectLst>
            </a:endParaRPr>
          </a:p>
        </p:txBody>
      </p:sp>
      <p:pic>
        <p:nvPicPr>
          <p:cNvPr id="5" name="Рисунок 4"/>
          <p:cNvPicPr>
            <a:picLocks noChangeAspect="1"/>
          </p:cNvPicPr>
          <p:nvPr/>
        </p:nvPicPr>
        <p:blipFill>
          <a:blip r:embed="rId2"/>
          <a:stretch>
            <a:fillRect/>
          </a:stretch>
        </p:blipFill>
        <p:spPr>
          <a:xfrm>
            <a:off x="551728" y="1530207"/>
            <a:ext cx="3500901" cy="4463234"/>
          </a:xfrm>
          <a:prstGeom prst="rect">
            <a:avLst/>
          </a:prstGeom>
        </p:spPr>
      </p:pic>
    </p:spTree>
    <p:extLst>
      <p:ext uri="{BB962C8B-B14F-4D97-AF65-F5344CB8AC3E}">
        <p14:creationId xmlns:p14="http://schemas.microsoft.com/office/powerpoint/2010/main" xmlns="" val="111284374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20887" y="373206"/>
            <a:ext cx="10353762" cy="3515053"/>
          </a:xfrm>
        </p:spPr>
        <p:txBody>
          <a:bodyPr/>
          <a:lstStyle/>
          <a:p>
            <a:pPr marL="36900" indent="0">
              <a:buNone/>
            </a:pPr>
            <a:r>
              <a:rPr lang="ru-RU" dirty="0">
                <a:effectLst/>
              </a:rPr>
              <a:t>Под руководством Королёва созданы первые космические комплексы, многие баллистические и геофизические ракеты, запущены первые в мире межконтинентальная баллистическая ракета (Р-7) , ракета-носитель "Восток" и ее модификации, первый искусственный спутник Земли (ИСЗ);</a:t>
            </a:r>
            <a:r>
              <a:rPr lang="ru-RU" dirty="0"/>
              <a:t/>
            </a:r>
            <a:br>
              <a:rPr lang="ru-RU" dirty="0"/>
            </a:br>
            <a:r>
              <a:rPr lang="ru-RU" dirty="0">
                <a:effectLst/>
              </a:rPr>
              <a:t>осуществлены полеты космических кораблей (КК) "Восток" и "Восход", на которых впервые в истории совершены космический полет человека (Ю.А. Гагарин) и выход человека в космическое пространство (А.А. Леонов); </a:t>
            </a:r>
            <a:r>
              <a:rPr lang="ru-RU" dirty="0"/>
              <a:t/>
            </a:r>
            <a:br>
              <a:rPr lang="ru-RU" dirty="0"/>
            </a:br>
            <a:r>
              <a:rPr lang="ru-RU" dirty="0">
                <a:effectLst/>
              </a:rPr>
              <a:t>созданы первые космические аппараты (КА) серий "Луна", "Венера", "Марс", "Зонд", ИСЗ серий "Электрон", "Молния-1" (спутники связи) и некоторые ИСЗ серии "Космос". </a:t>
            </a:r>
            <a:r>
              <a:rPr lang="ru-RU" dirty="0"/>
              <a:t/>
            </a:r>
            <a:br>
              <a:rPr lang="ru-RU" dirty="0"/>
            </a:br>
            <a:r>
              <a:rPr lang="ru-RU" dirty="0">
                <a:effectLst/>
              </a:rPr>
              <a:t>Под руководством Королёва получила начало разработка КА для пилотируемого полета на Марс.</a:t>
            </a:r>
            <a:endParaRPr lang="ru-RU" dirty="0"/>
          </a:p>
        </p:txBody>
      </p:sp>
      <p:pic>
        <p:nvPicPr>
          <p:cNvPr id="1026" name="Picture 2" descr="http://unnatural.ru/wp-content/uploads/2012/07/070312_1118_1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7879" y="4224187"/>
            <a:ext cx="3171569" cy="2066581"/>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Рисунок 3"/>
          <p:cNvPicPr>
            <a:picLocks noChangeAspect="1"/>
          </p:cNvPicPr>
          <p:nvPr/>
        </p:nvPicPr>
        <p:blipFill>
          <a:blip r:embed="rId3"/>
          <a:stretch>
            <a:fillRect/>
          </a:stretch>
        </p:blipFill>
        <p:spPr>
          <a:xfrm>
            <a:off x="4798841" y="3888258"/>
            <a:ext cx="1925293" cy="2738437"/>
          </a:xfrm>
          <a:prstGeom prst="rect">
            <a:avLst/>
          </a:prstGeom>
        </p:spPr>
      </p:pic>
      <p:pic>
        <p:nvPicPr>
          <p:cNvPr id="1028" name="Picture 4" descr="http://linkme.ufanet.ru/box/500x700/6cfc56dda4d055afe06700ab561b4200.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801231" y="4126833"/>
            <a:ext cx="3015050" cy="22612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6227683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025023" y="2127076"/>
            <a:ext cx="8141972" cy="2800767"/>
          </a:xfrm>
          <a:prstGeom prst="rect">
            <a:avLst/>
          </a:prstGeom>
          <a:noFill/>
        </p:spPr>
        <p:txBody>
          <a:bodyPr wrap="none" lIns="91440" tIns="45720" rIns="91440" bIns="45720">
            <a:spAutoFit/>
          </a:bodyPr>
          <a:lstStyle/>
          <a:p>
            <a:pPr algn="ctr"/>
            <a:r>
              <a:rPr lang="ru-RU" sz="8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Book Antiqua" panose="02040602050305030304" pitchFamily="18" charset="0"/>
              </a:rPr>
              <a:t>Развития </a:t>
            </a:r>
          </a:p>
          <a:p>
            <a:pPr algn="ctr"/>
            <a:r>
              <a:rPr lang="ru-RU" sz="8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Book Antiqua" panose="02040602050305030304" pitchFamily="18" charset="0"/>
              </a:rPr>
              <a:t>космонавтики</a:t>
            </a:r>
            <a:endParaRPr lang="ru-RU"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Book Antiqua" panose="02040602050305030304" pitchFamily="18" charset="0"/>
            </a:endParaRPr>
          </a:p>
        </p:txBody>
      </p:sp>
    </p:spTree>
    <p:extLst>
      <p:ext uri="{BB962C8B-B14F-4D97-AF65-F5344CB8AC3E}">
        <p14:creationId xmlns:p14="http://schemas.microsoft.com/office/powerpoint/2010/main" xmlns="" val="309773344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title"/>
          </p:nvPr>
        </p:nvSpPr>
        <p:spPr/>
        <p:txBody>
          <a:bodyPr/>
          <a:lstStyle/>
          <a:p>
            <a:r>
              <a:rPr lang="ru-RU" sz="2800"/>
              <a:t>Первый советский искусственный спутник Земли</a:t>
            </a:r>
          </a:p>
        </p:txBody>
      </p:sp>
      <p:sp>
        <p:nvSpPr>
          <p:cNvPr id="4102" name="Rectangle 6"/>
          <p:cNvSpPr>
            <a:spLocks noGrp="1" noChangeArrowheads="1"/>
          </p:cNvSpPr>
          <p:nvPr>
            <p:ph type="body" sz="half" idx="2"/>
          </p:nvPr>
        </p:nvSpPr>
        <p:spPr>
          <a:xfrm>
            <a:off x="5983416" y="1962665"/>
            <a:ext cx="5384800" cy="4114800"/>
          </a:xfrm>
        </p:spPr>
        <p:txBody>
          <a:bodyPr/>
          <a:lstStyle/>
          <a:p>
            <a:r>
              <a:rPr lang="ru-RU" sz="2800" dirty="0"/>
              <a:t>4 октября 1957 года – впервые в мире был запущен советский искусственный спутник земли, открывший эру освоения человеком космоса.</a:t>
            </a:r>
          </a:p>
        </p:txBody>
      </p:sp>
      <p:pic>
        <p:nvPicPr>
          <p:cNvPr id="4097" name="Picture 1" descr="sputnik_asm720"/>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1569479" y="2023334"/>
            <a:ext cx="4032250" cy="33067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09402560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p:txBody>
          <a:bodyPr/>
          <a:lstStyle/>
          <a:p>
            <a:r>
              <a:rPr lang="ru-RU"/>
              <a:t>Второй советский спутник</a:t>
            </a:r>
          </a:p>
        </p:txBody>
      </p:sp>
      <p:sp>
        <p:nvSpPr>
          <p:cNvPr id="8198" name="Rectangle 6"/>
          <p:cNvSpPr>
            <a:spLocks noGrp="1" noChangeArrowheads="1"/>
          </p:cNvSpPr>
          <p:nvPr>
            <p:ph type="body" sz="half" idx="2"/>
          </p:nvPr>
        </p:nvSpPr>
        <p:spPr/>
        <p:txBody>
          <a:bodyPr/>
          <a:lstStyle/>
          <a:p>
            <a:r>
              <a:rPr lang="ru-RU" sz="2400"/>
              <a:t>3 ноября 1957 года – запущен второй советский спутник, который имел на борту научную аппаратуру для исследования солнечного излучения и космических лучей, а также подопытное животное – собаку Лайку.</a:t>
            </a:r>
          </a:p>
        </p:txBody>
      </p:sp>
      <p:pic>
        <p:nvPicPr>
          <p:cNvPr id="8199" name="Picture 7" descr="GPN-2002-000182"/>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2524125" y="1905000"/>
            <a:ext cx="295275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65600485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рифель">
  <a:themeElements>
    <a:clrScheme name="Грифель">
      <a:dk1>
        <a:sysClr val="windowText" lastClr="000000"/>
      </a:dk1>
      <a:lt1>
        <a:sysClr val="window" lastClr="FFFFFF"/>
      </a:lt1>
      <a:dk2>
        <a:srgbClr val="212123"/>
      </a:dk2>
      <a:lt2>
        <a:srgbClr val="DADADA"/>
      </a:lt2>
      <a:accent1>
        <a:srgbClr val="3EC26C"/>
      </a:accent1>
      <a:accent2>
        <a:srgbClr val="B3D463"/>
      </a:accent2>
      <a:accent3>
        <a:srgbClr val="3BBC9D"/>
      </a:accent3>
      <a:accent4>
        <a:srgbClr val="97AF75"/>
      </a:accent4>
      <a:accent5>
        <a:srgbClr val="6BA841"/>
      </a:accent5>
      <a:accent6>
        <a:srgbClr val="79AE90"/>
      </a:accent6>
      <a:hlink>
        <a:srgbClr val="85E4A6"/>
      </a:hlink>
      <a:folHlink>
        <a:srgbClr val="BDF3D0"/>
      </a:folHlink>
    </a:clrScheme>
    <a:fontScheme name="Грифель">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ифель">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43372978-11FE-4814-AC26-BC300187D8C7}"/>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TC104033929[[fn=Грифель]]</Template>
  <TotalTime>62</TotalTime>
  <Words>1577</Words>
  <Application>Microsoft Office PowerPoint</Application>
  <PresentationFormat>Произвольный</PresentationFormat>
  <Paragraphs>60</Paragraphs>
  <Slides>27</Slides>
  <Notes>1</Notes>
  <HiddenSlides>0</HiddenSlides>
  <MMClips>1</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Грифель</vt:lpstr>
      <vt:lpstr>Слайд 1</vt:lpstr>
      <vt:lpstr>Зарождение ракетной техники</vt:lpstr>
      <vt:lpstr>Тихомиров Николай Иванович</vt:lpstr>
      <vt:lpstr>Иван Граве</vt:lpstr>
      <vt:lpstr>Слайд 5</vt:lpstr>
      <vt:lpstr>Слайд 6</vt:lpstr>
      <vt:lpstr>Слайд 7</vt:lpstr>
      <vt:lpstr>Первый советский искусственный спутник Земли</vt:lpstr>
      <vt:lpstr>Второй советский спутник</vt:lpstr>
      <vt:lpstr>Третий советский спутник</vt:lpstr>
      <vt:lpstr>Советская автоматическая межпланетная станция</vt:lpstr>
      <vt:lpstr>«Восток-1»</vt:lpstr>
      <vt:lpstr>«Марс-1»</vt:lpstr>
      <vt:lpstr>«Марс-1»</vt:lpstr>
      <vt:lpstr>«Восход-2»</vt:lpstr>
      <vt:lpstr>«Восход-2» Из сообщения ТАСС 18 марта 1965 года  </vt:lpstr>
      <vt:lpstr>«Луна-9»</vt:lpstr>
      <vt:lpstr>«Сервейор-1», «Луна-13»</vt:lpstr>
      <vt:lpstr>«Венера-3»</vt:lpstr>
      <vt:lpstr>«Венера-3»</vt:lpstr>
      <vt:lpstr>«Зонд-5», «Зонд-6»</vt:lpstr>
      <vt:lpstr>«Союз-4», «Союз-5»</vt:lpstr>
      <vt:lpstr>Первое десятилетие</vt:lpstr>
      <vt:lpstr>Слайд 24</vt:lpstr>
      <vt:lpstr>«Мир»</vt:lpstr>
      <vt:lpstr>«Мир» сообщает ТАСС:</vt:lpstr>
      <vt:lpstr>«Мир»</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Дима</dc:creator>
  <cp:lastModifiedBy>1</cp:lastModifiedBy>
  <cp:revision>6</cp:revision>
  <dcterms:created xsi:type="dcterms:W3CDTF">2013-12-04T18:46:35Z</dcterms:created>
  <dcterms:modified xsi:type="dcterms:W3CDTF">2013-12-04T21:39:24Z</dcterms:modified>
</cp:coreProperties>
</file>