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06" r:id="rId2"/>
  </p:sldMasterIdLst>
  <p:notesMasterIdLst>
    <p:notesMasterId r:id="rId15"/>
  </p:notesMasterIdLst>
  <p:handoutMasterIdLst>
    <p:handoutMasterId r:id="rId16"/>
  </p:handoutMasterIdLst>
  <p:sldIdLst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676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7" d="100"/>
          <a:sy n="57" d="100"/>
        </p:scale>
        <p:origin x="1236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C7EC9C-7EE8-4A56-855D-18AC07DBDCAD}" type="datetimeFigureOut">
              <a:rPr lang="ru-RU" smtClean="0"/>
              <a:t>22.04.2014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EA21AD-3BA7-4B49-9DF1-2171993A801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4349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C3EC70-F4BB-48E7-ABB8-9B7E359277E1}" type="datetimeFigureOut">
              <a:rPr lang="ru-RU" smtClean="0"/>
              <a:t>22.04.2014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669046-D62F-49D8-96B7-3C014DC234D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3714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324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6F22D-34FA-43A4-B48A-40A230D6062C}" type="datetime1">
              <a:rPr lang="ru-RU" smtClean="0"/>
              <a:t>22.04.2014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912126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6F22D-34FA-43A4-B48A-40A230D6062C}" type="datetime1">
              <a:rPr lang="ru-RU" smtClean="0"/>
              <a:t>22.04.2014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982242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6F22D-34FA-43A4-B48A-40A230D6062C}" type="datetime1">
              <a:rPr lang="ru-RU" smtClean="0"/>
              <a:t>22.04.2014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841614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6F22D-34FA-43A4-B48A-40A230D6062C}" type="datetime1">
              <a:rPr lang="ru-RU" smtClean="0"/>
              <a:t>22.04.2014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3080200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6F22D-34FA-43A4-B48A-40A230D6062C}" type="datetime1">
              <a:rPr lang="ru-RU" smtClean="0"/>
              <a:t>22.04.2014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698345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038D-A533-4232-9027-FA76A8648FFE}" type="datetime1">
              <a:rPr lang="ru-RU" smtClean="0"/>
              <a:t>22.04.2014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241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A6684-D08A-4996-B2B7-9E8AD2F23263}" type="datetime1">
              <a:rPr lang="ru-RU" smtClean="0"/>
              <a:t>22.04.2014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413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A8D6-61CB-47CF-BA93-9D77189827BB}" type="datetime1">
              <a:rPr lang="ru-RU" smtClean="0"/>
              <a:t>22.04.2014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016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00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B7E7D-B1C3-4D38-A3E7-DB661474DFA3}" type="datetime1">
              <a:rPr lang="ru-RU" smtClean="0"/>
              <a:t>22.04.2014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98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5A98-BAEE-4D67-82E9-CE341A8B1BD7}" type="datetime1">
              <a:rPr lang="ru-RU" smtClean="0"/>
              <a:t>22.04.2014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290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3676-3175-4B01-98B5-6DAE028379AE}" type="datetime1">
              <a:rPr lang="ru-RU" smtClean="0"/>
              <a:t>22.04.2014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89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FE93-8C9D-445F-8DF8-8B1CC97CC7C0}" type="datetime1">
              <a:rPr lang="ru-RU" smtClean="0"/>
              <a:t>22.04.2014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635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EF1E-763C-49B4-B17B-F97011BFC2C2}" type="datetime1">
              <a:rPr lang="ru-RU" smtClean="0"/>
              <a:t>22.04.2014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36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0FDC-A43D-4B5A-B091-F5339D0144BE}" type="datetime1">
              <a:rPr lang="ru-RU" smtClean="0"/>
              <a:t>22.04.2014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898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6F22D-34FA-43A4-B48A-40A230D6062C}" type="datetime1">
              <a:rPr lang="ru-RU" smtClean="0"/>
              <a:t>22.04.2014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84FD59D-33F1-4A76-843D-E67207CAFE54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8" name="Группа 17"/>
          <p:cNvGrpSpPr/>
          <p:nvPr userDrawn="1"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19" name="Полилиния 44"/>
            <p:cNvSpPr>
              <a:spLocks/>
            </p:cNvSpPr>
            <p:nvPr userDrawn="1"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" name="Строка 45"/>
            <p:cNvSpPr>
              <a:spLocks noChangeShapeType="1"/>
            </p:cNvSpPr>
            <p:nvPr userDrawn="1"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Полилиния 46"/>
            <p:cNvSpPr>
              <a:spLocks/>
            </p:cNvSpPr>
            <p:nvPr userDrawn="1"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Полилиния 47"/>
            <p:cNvSpPr>
              <a:spLocks/>
            </p:cNvSpPr>
            <p:nvPr userDrawn="1"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Полилиния 48"/>
            <p:cNvSpPr>
              <a:spLocks/>
            </p:cNvSpPr>
            <p:nvPr userDrawn="1"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Полилиния 49"/>
            <p:cNvSpPr>
              <a:spLocks/>
            </p:cNvSpPr>
            <p:nvPr userDrawn="1"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" name="Полилиния 10"/>
            <p:cNvSpPr>
              <a:spLocks/>
            </p:cNvSpPr>
            <p:nvPr userDrawn="1"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" name="Полилиния 16"/>
            <p:cNvSpPr>
              <a:spLocks/>
            </p:cNvSpPr>
            <p:nvPr userDrawn="1"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" name="Полилиния 18"/>
            <p:cNvSpPr>
              <a:spLocks/>
            </p:cNvSpPr>
            <p:nvPr userDrawn="1"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38" name="Группа 37"/>
          <p:cNvGrpSpPr/>
          <p:nvPr userDrawn="1"/>
        </p:nvGrpSpPr>
        <p:grpSpPr>
          <a:xfrm>
            <a:off x="44450" y="1370013"/>
            <a:ext cx="1198563" cy="5487987"/>
            <a:chOff x="44450" y="1370013"/>
            <a:chExt cx="1198563" cy="5487987"/>
          </a:xfrm>
        </p:grpSpPr>
        <p:sp>
          <p:nvSpPr>
            <p:cNvPr id="39" name="Полилиния 5"/>
            <p:cNvSpPr>
              <a:spLocks/>
            </p:cNvSpPr>
            <p:nvPr userDrawn="1"/>
          </p:nvSpPr>
          <p:spPr bwMode="auto">
            <a:xfrm flipH="1">
              <a:off x="277813" y="6858000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" name="Строка 6"/>
            <p:cNvSpPr>
              <a:spLocks noChangeShapeType="1"/>
            </p:cNvSpPr>
            <p:nvPr userDrawn="1"/>
          </p:nvSpPr>
          <p:spPr bwMode="auto">
            <a:xfrm>
              <a:off x="277813" y="6858000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Полилиния 7"/>
            <p:cNvSpPr>
              <a:spLocks/>
            </p:cNvSpPr>
            <p:nvPr userDrawn="1"/>
          </p:nvSpPr>
          <p:spPr bwMode="auto">
            <a:xfrm flipH="1">
              <a:off x="117475" y="5873750"/>
              <a:ext cx="173038" cy="984250"/>
            </a:xfrm>
            <a:custGeom>
              <a:avLst/>
              <a:gdLst>
                <a:gd name="T0" fmla="*/ 0 w 70"/>
                <a:gd name="T1" fmla="*/ 402 h 402"/>
                <a:gd name="T2" fmla="*/ 0 w 70"/>
                <a:gd name="T3" fmla="*/ 1 h 402"/>
                <a:gd name="T4" fmla="*/ 4 w 70"/>
                <a:gd name="T5" fmla="*/ 0 h 402"/>
                <a:gd name="T6" fmla="*/ 5 w 70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402">
                  <a:moveTo>
                    <a:pt x="0" y="402"/>
                  </a:moveTo>
                  <a:cubicBezTo>
                    <a:pt x="66" y="232"/>
                    <a:pt x="1" y="4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2"/>
                    <a:pt x="70" y="231"/>
                    <a:pt x="5" y="402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" name="Полилиния 8"/>
            <p:cNvSpPr>
              <a:spLocks/>
            </p:cNvSpPr>
            <p:nvPr userDrawn="1"/>
          </p:nvSpPr>
          <p:spPr bwMode="auto">
            <a:xfrm flipH="1">
              <a:off x="79375" y="3760788"/>
              <a:ext cx="87313" cy="76200"/>
            </a:xfrm>
            <a:custGeom>
              <a:avLst/>
              <a:gdLst>
                <a:gd name="T0" fmla="*/ 21 w 36"/>
                <a:gd name="T1" fmla="*/ 29 h 31"/>
                <a:gd name="T2" fmla="*/ 1 w 36"/>
                <a:gd name="T3" fmla="*/ 19 h 31"/>
                <a:gd name="T4" fmla="*/ 16 w 36"/>
                <a:gd name="T5" fmla="*/ 2 h 31"/>
                <a:gd name="T6" fmla="*/ 35 w 36"/>
                <a:gd name="T7" fmla="*/ 13 h 31"/>
                <a:gd name="T8" fmla="*/ 21 w 36"/>
                <a:gd name="T9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21" y="29"/>
                  </a:moveTo>
                  <a:cubicBezTo>
                    <a:pt x="11" y="31"/>
                    <a:pt x="3" y="26"/>
                    <a:pt x="1" y="19"/>
                  </a:cubicBezTo>
                  <a:cubicBezTo>
                    <a:pt x="0" y="11"/>
                    <a:pt x="7" y="4"/>
                    <a:pt x="16" y="2"/>
                  </a:cubicBezTo>
                  <a:cubicBezTo>
                    <a:pt x="25" y="0"/>
                    <a:pt x="34" y="5"/>
                    <a:pt x="35" y="13"/>
                  </a:cubicBezTo>
                  <a:cubicBezTo>
                    <a:pt x="36" y="20"/>
                    <a:pt x="30" y="28"/>
                    <a:pt x="21" y="2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" name="Полилиния 42"/>
            <p:cNvSpPr>
              <a:spLocks/>
            </p:cNvSpPr>
            <p:nvPr userDrawn="1"/>
          </p:nvSpPr>
          <p:spPr bwMode="auto">
            <a:xfrm flipH="1">
              <a:off x="241300" y="4100513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Полилиния 43"/>
            <p:cNvSpPr>
              <a:spLocks/>
            </p:cNvSpPr>
            <p:nvPr userDrawn="1"/>
          </p:nvSpPr>
          <p:spPr bwMode="auto">
            <a:xfrm flipH="1">
              <a:off x="762001" y="4652963"/>
              <a:ext cx="88900" cy="85725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Полилиния 44"/>
            <p:cNvSpPr>
              <a:spLocks/>
            </p:cNvSpPr>
            <p:nvPr userDrawn="1"/>
          </p:nvSpPr>
          <p:spPr bwMode="auto">
            <a:xfrm flipH="1">
              <a:off x="312738" y="2260600"/>
              <a:ext cx="730251" cy="4597400"/>
            </a:xfrm>
            <a:custGeom>
              <a:avLst/>
              <a:gdLst>
                <a:gd name="T0" fmla="*/ 171 w 297"/>
                <a:gd name="T1" fmla="*/ 0 h 1879"/>
                <a:gd name="T2" fmla="*/ 168 w 297"/>
                <a:gd name="T3" fmla="*/ 3 h 1879"/>
                <a:gd name="T4" fmla="*/ 264 w 297"/>
                <a:gd name="T5" fmla="*/ 422 h 1879"/>
                <a:gd name="T6" fmla="*/ 222 w 297"/>
                <a:gd name="T7" fmla="*/ 365 h 1879"/>
                <a:gd name="T8" fmla="*/ 219 w 297"/>
                <a:gd name="T9" fmla="*/ 368 h 1879"/>
                <a:gd name="T10" fmla="*/ 264 w 297"/>
                <a:gd name="T11" fmla="*/ 428 h 1879"/>
                <a:gd name="T12" fmla="*/ 264 w 297"/>
                <a:gd name="T13" fmla="*/ 428 h 1879"/>
                <a:gd name="T14" fmla="*/ 232 w 297"/>
                <a:gd name="T15" fmla="*/ 984 h 1879"/>
                <a:gd name="T16" fmla="*/ 0 w 297"/>
                <a:gd name="T17" fmla="*/ 1879 h 1879"/>
                <a:gd name="T18" fmla="*/ 5 w 297"/>
                <a:gd name="T19" fmla="*/ 1879 h 1879"/>
                <a:gd name="T20" fmla="*/ 236 w 297"/>
                <a:gd name="T21" fmla="*/ 985 h 1879"/>
                <a:gd name="T22" fmla="*/ 171 w 297"/>
                <a:gd name="T23" fmla="*/ 0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7" h="1879">
                  <a:moveTo>
                    <a:pt x="171" y="0"/>
                  </a:moveTo>
                  <a:cubicBezTo>
                    <a:pt x="168" y="3"/>
                    <a:pt x="168" y="3"/>
                    <a:pt x="168" y="3"/>
                  </a:cubicBezTo>
                  <a:cubicBezTo>
                    <a:pt x="225" y="70"/>
                    <a:pt x="258" y="217"/>
                    <a:pt x="264" y="422"/>
                  </a:cubicBezTo>
                  <a:cubicBezTo>
                    <a:pt x="222" y="365"/>
                    <a:pt x="222" y="365"/>
                    <a:pt x="222" y="365"/>
                  </a:cubicBezTo>
                  <a:cubicBezTo>
                    <a:pt x="219" y="368"/>
                    <a:pt x="219" y="368"/>
                    <a:pt x="219" y="36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9" y="583"/>
                    <a:pt x="258" y="772"/>
                    <a:pt x="232" y="984"/>
                  </a:cubicBezTo>
                  <a:cubicBezTo>
                    <a:pt x="181" y="1404"/>
                    <a:pt x="83" y="1780"/>
                    <a:pt x="0" y="1879"/>
                  </a:cubicBezTo>
                  <a:cubicBezTo>
                    <a:pt x="5" y="1879"/>
                    <a:pt x="5" y="1879"/>
                    <a:pt x="5" y="1879"/>
                  </a:cubicBezTo>
                  <a:cubicBezTo>
                    <a:pt x="88" y="1775"/>
                    <a:pt x="185" y="1401"/>
                    <a:pt x="236" y="985"/>
                  </a:cubicBezTo>
                  <a:cubicBezTo>
                    <a:pt x="297" y="487"/>
                    <a:pt x="273" y="119"/>
                    <a:pt x="171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" name="Полилиния 45"/>
            <p:cNvSpPr>
              <a:spLocks/>
            </p:cNvSpPr>
            <p:nvPr userDrawn="1"/>
          </p:nvSpPr>
          <p:spPr bwMode="auto">
            <a:xfrm flipH="1">
              <a:off x="273050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Строка 14"/>
            <p:cNvSpPr>
              <a:spLocks noChangeShapeType="1"/>
            </p:cNvSpPr>
            <p:nvPr userDrawn="1"/>
          </p:nvSpPr>
          <p:spPr bwMode="auto">
            <a:xfrm>
              <a:off x="273050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47"/>
            <p:cNvSpPr>
              <a:spLocks/>
            </p:cNvSpPr>
            <p:nvPr userDrawn="1"/>
          </p:nvSpPr>
          <p:spPr bwMode="auto">
            <a:xfrm flipH="1">
              <a:off x="273050" y="3594100"/>
              <a:ext cx="554038" cy="3263900"/>
            </a:xfrm>
            <a:custGeom>
              <a:avLst/>
              <a:gdLst>
                <a:gd name="T0" fmla="*/ 221 w 225"/>
                <a:gd name="T1" fmla="*/ 1334 h 1334"/>
                <a:gd name="T2" fmla="*/ 145 w 225"/>
                <a:gd name="T3" fmla="*/ 843 h 1334"/>
                <a:gd name="T4" fmla="*/ 0 w 225"/>
                <a:gd name="T5" fmla="*/ 1 h 1334"/>
                <a:gd name="T6" fmla="*/ 4 w 225"/>
                <a:gd name="T7" fmla="*/ 0 h 1334"/>
                <a:gd name="T8" fmla="*/ 149 w 225"/>
                <a:gd name="T9" fmla="*/ 842 h 1334"/>
                <a:gd name="T10" fmla="*/ 225 w 225"/>
                <a:gd name="T11" fmla="*/ 1334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5" h="1334">
                  <a:moveTo>
                    <a:pt x="221" y="1334"/>
                  </a:moveTo>
                  <a:cubicBezTo>
                    <a:pt x="200" y="1243"/>
                    <a:pt x="174" y="1055"/>
                    <a:pt x="145" y="843"/>
                  </a:cubicBezTo>
                  <a:cubicBezTo>
                    <a:pt x="101" y="518"/>
                    <a:pt x="52" y="149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5" y="148"/>
                    <a:pt x="105" y="517"/>
                    <a:pt x="149" y="842"/>
                  </a:cubicBezTo>
                  <a:cubicBezTo>
                    <a:pt x="178" y="1055"/>
                    <a:pt x="204" y="1244"/>
                    <a:pt x="225" y="1334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Полилиния 48"/>
            <p:cNvSpPr>
              <a:spLocks/>
            </p:cNvSpPr>
            <p:nvPr userDrawn="1"/>
          </p:nvSpPr>
          <p:spPr bwMode="auto">
            <a:xfrm flipH="1">
              <a:off x="133350" y="3444875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" name="Полилиния 49"/>
            <p:cNvSpPr>
              <a:spLocks/>
            </p:cNvSpPr>
            <p:nvPr userDrawn="1"/>
          </p:nvSpPr>
          <p:spPr bwMode="auto">
            <a:xfrm flipH="1">
              <a:off x="936626" y="4335463"/>
              <a:ext cx="133350" cy="131762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Полилиния 50"/>
            <p:cNvSpPr>
              <a:spLocks/>
            </p:cNvSpPr>
            <p:nvPr userDrawn="1"/>
          </p:nvSpPr>
          <p:spPr bwMode="auto">
            <a:xfrm flipH="1">
              <a:off x="44450" y="5021263"/>
              <a:ext cx="317500" cy="317500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" name="Полилиния 51"/>
            <p:cNvSpPr>
              <a:spLocks/>
            </p:cNvSpPr>
            <p:nvPr userDrawn="1"/>
          </p:nvSpPr>
          <p:spPr bwMode="auto">
            <a:xfrm flipH="1">
              <a:off x="771526" y="3168650"/>
              <a:ext cx="131763" cy="131762"/>
            </a:xfrm>
            <a:custGeom>
              <a:avLst/>
              <a:gdLst>
                <a:gd name="T0" fmla="*/ 52 w 53"/>
                <a:gd name="T1" fmla="*/ 31 h 54"/>
                <a:gd name="T2" fmla="*/ 49 w 53"/>
                <a:gd name="T3" fmla="*/ 27 h 54"/>
                <a:gd name="T4" fmla="*/ 52 w 53"/>
                <a:gd name="T5" fmla="*/ 22 h 54"/>
                <a:gd name="T6" fmla="*/ 42 w 53"/>
                <a:gd name="T7" fmla="*/ 19 h 54"/>
                <a:gd name="T8" fmla="*/ 45 w 53"/>
                <a:gd name="T9" fmla="*/ 8 h 54"/>
                <a:gd name="T10" fmla="*/ 38 w 53"/>
                <a:gd name="T11" fmla="*/ 10 h 54"/>
                <a:gd name="T12" fmla="*/ 36 w 53"/>
                <a:gd name="T13" fmla="*/ 2 h 54"/>
                <a:gd name="T14" fmla="*/ 29 w 53"/>
                <a:gd name="T15" fmla="*/ 7 h 54"/>
                <a:gd name="T16" fmla="*/ 24 w 53"/>
                <a:gd name="T17" fmla="*/ 1 h 54"/>
                <a:gd name="T18" fmla="*/ 21 w 53"/>
                <a:gd name="T19" fmla="*/ 6 h 54"/>
                <a:gd name="T20" fmla="*/ 14 w 53"/>
                <a:gd name="T21" fmla="*/ 3 h 54"/>
                <a:gd name="T22" fmla="*/ 13 w 53"/>
                <a:gd name="T23" fmla="*/ 12 h 54"/>
                <a:gd name="T24" fmla="*/ 5 w 53"/>
                <a:gd name="T25" fmla="*/ 11 h 54"/>
                <a:gd name="T26" fmla="*/ 8 w 53"/>
                <a:gd name="T27" fmla="*/ 20 h 54"/>
                <a:gd name="T28" fmla="*/ 0 w 53"/>
                <a:gd name="T29" fmla="*/ 23 h 54"/>
                <a:gd name="T30" fmla="*/ 4 w 53"/>
                <a:gd name="T31" fmla="*/ 28 h 54"/>
                <a:gd name="T32" fmla="*/ 0 w 53"/>
                <a:gd name="T33" fmla="*/ 32 h 54"/>
                <a:gd name="T34" fmla="*/ 10 w 53"/>
                <a:gd name="T35" fmla="*/ 36 h 54"/>
                <a:gd name="T36" fmla="*/ 7 w 53"/>
                <a:gd name="T37" fmla="*/ 46 h 54"/>
                <a:gd name="T38" fmla="*/ 15 w 53"/>
                <a:gd name="T39" fmla="*/ 45 h 54"/>
                <a:gd name="T40" fmla="*/ 16 w 53"/>
                <a:gd name="T41" fmla="*/ 52 h 54"/>
                <a:gd name="T42" fmla="*/ 23 w 53"/>
                <a:gd name="T43" fmla="*/ 48 h 54"/>
                <a:gd name="T44" fmla="*/ 28 w 53"/>
                <a:gd name="T45" fmla="*/ 54 h 54"/>
                <a:gd name="T46" fmla="*/ 32 w 53"/>
                <a:gd name="T47" fmla="*/ 48 h 54"/>
                <a:gd name="T48" fmla="*/ 38 w 53"/>
                <a:gd name="T49" fmla="*/ 51 h 54"/>
                <a:gd name="T50" fmla="*/ 39 w 53"/>
                <a:gd name="T51" fmla="*/ 43 h 54"/>
                <a:gd name="T52" fmla="*/ 47 w 53"/>
                <a:gd name="T53" fmla="*/ 43 h 54"/>
                <a:gd name="T54" fmla="*/ 44 w 53"/>
                <a:gd name="T55" fmla="*/ 35 h 54"/>
                <a:gd name="T56" fmla="*/ 52 w 53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3" h="54">
                  <a:moveTo>
                    <a:pt x="52" y="31"/>
                  </a:moveTo>
                  <a:cubicBezTo>
                    <a:pt x="53" y="30"/>
                    <a:pt x="51" y="28"/>
                    <a:pt x="49" y="27"/>
                  </a:cubicBezTo>
                  <a:cubicBezTo>
                    <a:pt x="51" y="25"/>
                    <a:pt x="52" y="23"/>
                    <a:pt x="52" y="22"/>
                  </a:cubicBezTo>
                  <a:cubicBezTo>
                    <a:pt x="52" y="20"/>
                    <a:pt x="48" y="19"/>
                    <a:pt x="42" y="19"/>
                  </a:cubicBezTo>
                  <a:cubicBezTo>
                    <a:pt x="45" y="14"/>
                    <a:pt x="47" y="10"/>
                    <a:pt x="45" y="8"/>
                  </a:cubicBezTo>
                  <a:cubicBezTo>
                    <a:pt x="44" y="7"/>
                    <a:pt x="41" y="8"/>
                    <a:pt x="38" y="10"/>
                  </a:cubicBezTo>
                  <a:cubicBezTo>
                    <a:pt x="38" y="6"/>
                    <a:pt x="37" y="3"/>
                    <a:pt x="36" y="2"/>
                  </a:cubicBezTo>
                  <a:cubicBezTo>
                    <a:pt x="34" y="2"/>
                    <a:pt x="32" y="3"/>
                    <a:pt x="29" y="7"/>
                  </a:cubicBezTo>
                  <a:cubicBezTo>
                    <a:pt x="28" y="3"/>
                    <a:pt x="26" y="0"/>
                    <a:pt x="24" y="1"/>
                  </a:cubicBezTo>
                  <a:cubicBezTo>
                    <a:pt x="23" y="1"/>
                    <a:pt x="22" y="3"/>
                    <a:pt x="21" y="6"/>
                  </a:cubicBezTo>
                  <a:cubicBezTo>
                    <a:pt x="18" y="4"/>
                    <a:pt x="16" y="3"/>
                    <a:pt x="14" y="3"/>
                  </a:cubicBezTo>
                  <a:cubicBezTo>
                    <a:pt x="13" y="4"/>
                    <a:pt x="13" y="7"/>
                    <a:pt x="13" y="12"/>
                  </a:cubicBezTo>
                  <a:cubicBezTo>
                    <a:pt x="9" y="10"/>
                    <a:pt x="6" y="10"/>
                    <a:pt x="5" y="11"/>
                  </a:cubicBezTo>
                  <a:cubicBezTo>
                    <a:pt x="4" y="13"/>
                    <a:pt x="5" y="16"/>
                    <a:pt x="8" y="20"/>
                  </a:cubicBezTo>
                  <a:cubicBezTo>
                    <a:pt x="3" y="20"/>
                    <a:pt x="0" y="21"/>
                    <a:pt x="0" y="23"/>
                  </a:cubicBezTo>
                  <a:cubicBezTo>
                    <a:pt x="0" y="25"/>
                    <a:pt x="1" y="26"/>
                    <a:pt x="4" y="28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0" y="34"/>
                    <a:pt x="4" y="35"/>
                    <a:pt x="10" y="36"/>
                  </a:cubicBezTo>
                  <a:cubicBezTo>
                    <a:pt x="7" y="40"/>
                    <a:pt x="6" y="44"/>
                    <a:pt x="7" y="46"/>
                  </a:cubicBezTo>
                  <a:cubicBezTo>
                    <a:pt x="8" y="47"/>
                    <a:pt x="11" y="46"/>
                    <a:pt x="15" y="45"/>
                  </a:cubicBezTo>
                  <a:cubicBezTo>
                    <a:pt x="14" y="49"/>
                    <a:pt x="15" y="51"/>
                    <a:pt x="16" y="52"/>
                  </a:cubicBezTo>
                  <a:cubicBezTo>
                    <a:pt x="18" y="53"/>
                    <a:pt x="20" y="51"/>
                    <a:pt x="23" y="48"/>
                  </a:cubicBezTo>
                  <a:cubicBezTo>
                    <a:pt x="24" y="51"/>
                    <a:pt x="26" y="54"/>
                    <a:pt x="28" y="54"/>
                  </a:cubicBezTo>
                  <a:cubicBezTo>
                    <a:pt x="29" y="54"/>
                    <a:pt x="31" y="51"/>
                    <a:pt x="32" y="48"/>
                  </a:cubicBezTo>
                  <a:cubicBezTo>
                    <a:pt x="34" y="50"/>
                    <a:pt x="36" y="52"/>
                    <a:pt x="38" y="51"/>
                  </a:cubicBezTo>
                  <a:cubicBezTo>
                    <a:pt x="39" y="50"/>
                    <a:pt x="40" y="47"/>
                    <a:pt x="39" y="43"/>
                  </a:cubicBezTo>
                  <a:cubicBezTo>
                    <a:pt x="43" y="44"/>
                    <a:pt x="46" y="45"/>
                    <a:pt x="47" y="43"/>
                  </a:cubicBezTo>
                  <a:cubicBezTo>
                    <a:pt x="48" y="42"/>
                    <a:pt x="47" y="39"/>
                    <a:pt x="44" y="35"/>
                  </a:cubicBezTo>
                  <a:cubicBezTo>
                    <a:pt x="49" y="34"/>
                    <a:pt x="52" y="33"/>
                    <a:pt x="52" y="3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3" name="Полилиния 52"/>
            <p:cNvSpPr>
              <a:spLocks/>
            </p:cNvSpPr>
            <p:nvPr userDrawn="1"/>
          </p:nvSpPr>
          <p:spPr bwMode="auto">
            <a:xfrm flipH="1">
              <a:off x="118857" y="1370013"/>
              <a:ext cx="260350" cy="258762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Полилиния 53"/>
            <p:cNvSpPr>
              <a:spLocks/>
            </p:cNvSpPr>
            <p:nvPr userDrawn="1"/>
          </p:nvSpPr>
          <p:spPr bwMode="auto">
            <a:xfrm flipH="1">
              <a:off x="309563" y="4675188"/>
              <a:ext cx="246063" cy="347662"/>
            </a:xfrm>
            <a:custGeom>
              <a:avLst/>
              <a:gdLst>
                <a:gd name="T0" fmla="*/ 78 w 100"/>
                <a:gd name="T1" fmla="*/ 15 h 142"/>
                <a:gd name="T2" fmla="*/ 30 w 100"/>
                <a:gd name="T3" fmla="*/ 130 h 142"/>
                <a:gd name="T4" fmla="*/ 78 w 100"/>
                <a:gd name="T5" fmla="*/ 1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" h="142">
                  <a:moveTo>
                    <a:pt x="78" y="15"/>
                  </a:moveTo>
                  <a:cubicBezTo>
                    <a:pt x="100" y="37"/>
                    <a:pt x="60" y="118"/>
                    <a:pt x="30" y="130"/>
                  </a:cubicBezTo>
                  <a:cubicBezTo>
                    <a:pt x="0" y="142"/>
                    <a:pt x="63" y="0"/>
                    <a:pt x="78" y="1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Полилиния 54"/>
            <p:cNvSpPr>
              <a:spLocks/>
            </p:cNvSpPr>
            <p:nvPr userDrawn="1"/>
          </p:nvSpPr>
          <p:spPr bwMode="auto">
            <a:xfrm flipH="1">
              <a:off x="608013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" name="Строка 27"/>
            <p:cNvSpPr>
              <a:spLocks noChangeShapeType="1"/>
            </p:cNvSpPr>
            <p:nvPr userDrawn="1"/>
          </p:nvSpPr>
          <p:spPr bwMode="auto">
            <a:xfrm>
              <a:off x="608013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" name="Полилиния 56"/>
            <p:cNvSpPr>
              <a:spLocks/>
            </p:cNvSpPr>
            <p:nvPr userDrawn="1"/>
          </p:nvSpPr>
          <p:spPr bwMode="auto">
            <a:xfrm flipH="1">
              <a:off x="600075" y="5172075"/>
              <a:ext cx="339725" cy="1685925"/>
            </a:xfrm>
            <a:custGeom>
              <a:avLst/>
              <a:gdLst>
                <a:gd name="T0" fmla="*/ 131 w 138"/>
                <a:gd name="T1" fmla="*/ 689 h 689"/>
                <a:gd name="T2" fmla="*/ 0 w 138"/>
                <a:gd name="T3" fmla="*/ 4 h 689"/>
                <a:gd name="T4" fmla="*/ 1 w 138"/>
                <a:gd name="T5" fmla="*/ 0 h 689"/>
                <a:gd name="T6" fmla="*/ 132 w 138"/>
                <a:gd name="T7" fmla="*/ 403 h 689"/>
                <a:gd name="T8" fmla="*/ 135 w 138"/>
                <a:gd name="T9" fmla="*/ 689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689">
                  <a:moveTo>
                    <a:pt x="131" y="689"/>
                  </a:moveTo>
                  <a:cubicBezTo>
                    <a:pt x="136" y="509"/>
                    <a:pt x="136" y="50"/>
                    <a:pt x="0" y="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73" y="25"/>
                    <a:pt x="117" y="161"/>
                    <a:pt x="132" y="403"/>
                  </a:cubicBezTo>
                  <a:cubicBezTo>
                    <a:pt x="138" y="513"/>
                    <a:pt x="137" y="621"/>
                    <a:pt x="135" y="68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58" name="Группа 57"/>
            <p:cNvGrpSpPr/>
            <p:nvPr userDrawn="1"/>
          </p:nvGrpSpPr>
          <p:grpSpPr>
            <a:xfrm rot="21049918">
              <a:off x="516851" y="3319634"/>
              <a:ext cx="682233" cy="504823"/>
              <a:chOff x="452438" y="3540125"/>
              <a:chExt cx="750888" cy="555625"/>
            </a:xfrm>
          </p:grpSpPr>
          <p:sp>
            <p:nvSpPr>
              <p:cNvPr id="81" name="Полилиния 80"/>
              <p:cNvSpPr>
                <a:spLocks/>
              </p:cNvSpPr>
              <p:nvPr userDrawn="1"/>
            </p:nvSpPr>
            <p:spPr bwMode="auto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82" name="Полилиния 81"/>
              <p:cNvSpPr>
                <a:spLocks/>
              </p:cNvSpPr>
              <p:nvPr userDrawn="1"/>
            </p:nvSpPr>
            <p:spPr bwMode="auto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59" name="Овал 58"/>
            <p:cNvSpPr>
              <a:spLocks noChangeArrowheads="1"/>
            </p:cNvSpPr>
            <p:nvPr userDrawn="1"/>
          </p:nvSpPr>
          <p:spPr bwMode="auto">
            <a:xfrm flipH="1">
              <a:off x="822178" y="5832156"/>
              <a:ext cx="82550" cy="6985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0" name="Полилиния 59"/>
            <p:cNvSpPr>
              <a:spLocks/>
            </p:cNvSpPr>
            <p:nvPr userDrawn="1"/>
          </p:nvSpPr>
          <p:spPr bwMode="auto">
            <a:xfrm flipH="1">
              <a:off x="125840" y="3663574"/>
              <a:ext cx="519113" cy="444500"/>
            </a:xfrm>
            <a:custGeom>
              <a:avLst/>
              <a:gdLst>
                <a:gd name="T0" fmla="*/ 174 w 211"/>
                <a:gd name="T1" fmla="*/ 17 h 182"/>
                <a:gd name="T2" fmla="*/ 92 w 211"/>
                <a:gd name="T3" fmla="*/ 159 h 182"/>
                <a:gd name="T4" fmla="*/ 1 w 211"/>
                <a:gd name="T5" fmla="*/ 83 h 182"/>
                <a:gd name="T6" fmla="*/ 89 w 211"/>
                <a:gd name="T7" fmla="*/ 169 h 182"/>
                <a:gd name="T8" fmla="*/ 174 w 211"/>
                <a:gd name="T9" fmla="*/ 17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182">
                  <a:moveTo>
                    <a:pt x="174" y="17"/>
                  </a:moveTo>
                  <a:cubicBezTo>
                    <a:pt x="146" y="0"/>
                    <a:pt x="104" y="130"/>
                    <a:pt x="92" y="159"/>
                  </a:cubicBezTo>
                  <a:cubicBezTo>
                    <a:pt x="81" y="131"/>
                    <a:pt x="0" y="55"/>
                    <a:pt x="1" y="83"/>
                  </a:cubicBezTo>
                  <a:cubicBezTo>
                    <a:pt x="1" y="115"/>
                    <a:pt x="59" y="178"/>
                    <a:pt x="89" y="169"/>
                  </a:cubicBezTo>
                  <a:cubicBezTo>
                    <a:pt x="92" y="182"/>
                    <a:pt x="211" y="39"/>
                    <a:pt x="174" y="17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1" name="Полилиния 60"/>
            <p:cNvSpPr>
              <a:spLocks/>
            </p:cNvSpPr>
            <p:nvPr userDrawn="1"/>
          </p:nvSpPr>
          <p:spPr bwMode="auto">
            <a:xfrm flipH="1">
              <a:off x="725487" y="6030892"/>
              <a:ext cx="201613" cy="536575"/>
            </a:xfrm>
            <a:custGeom>
              <a:avLst/>
              <a:gdLst>
                <a:gd name="T0" fmla="*/ 35 w 82"/>
                <a:gd name="T1" fmla="*/ 3 h 219"/>
                <a:gd name="T2" fmla="*/ 24 w 82"/>
                <a:gd name="T3" fmla="*/ 171 h 219"/>
                <a:gd name="T4" fmla="*/ 35 w 82"/>
                <a:gd name="T5" fmla="*/ 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2" h="219">
                  <a:moveTo>
                    <a:pt x="35" y="3"/>
                  </a:moveTo>
                  <a:cubicBezTo>
                    <a:pt x="0" y="0"/>
                    <a:pt x="23" y="150"/>
                    <a:pt x="24" y="171"/>
                  </a:cubicBezTo>
                  <a:cubicBezTo>
                    <a:pt x="25" y="219"/>
                    <a:pt x="82" y="7"/>
                    <a:pt x="35" y="3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2" name="Полилиния 61"/>
            <p:cNvSpPr>
              <a:spLocks/>
            </p:cNvSpPr>
            <p:nvPr userDrawn="1"/>
          </p:nvSpPr>
          <p:spPr bwMode="auto">
            <a:xfrm flipH="1">
              <a:off x="675480" y="6365050"/>
              <a:ext cx="188913" cy="112712"/>
            </a:xfrm>
            <a:custGeom>
              <a:avLst/>
              <a:gdLst>
                <a:gd name="T0" fmla="*/ 73 w 77"/>
                <a:gd name="T1" fmla="*/ 6 h 46"/>
                <a:gd name="T2" fmla="*/ 0 w 77"/>
                <a:gd name="T3" fmla="*/ 46 h 46"/>
                <a:gd name="T4" fmla="*/ 73 w 77"/>
                <a:gd name="T5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46">
                  <a:moveTo>
                    <a:pt x="73" y="6"/>
                  </a:moveTo>
                  <a:cubicBezTo>
                    <a:pt x="72" y="0"/>
                    <a:pt x="45" y="1"/>
                    <a:pt x="0" y="46"/>
                  </a:cubicBezTo>
                  <a:cubicBezTo>
                    <a:pt x="24" y="43"/>
                    <a:pt x="77" y="29"/>
                    <a:pt x="73" y="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" name="Полилиния 38"/>
            <p:cNvSpPr>
              <a:spLocks/>
            </p:cNvSpPr>
            <p:nvPr userDrawn="1"/>
          </p:nvSpPr>
          <p:spPr bwMode="auto">
            <a:xfrm flipH="1">
              <a:off x="444500" y="3063875"/>
              <a:ext cx="168275" cy="177800"/>
            </a:xfrm>
            <a:custGeom>
              <a:avLst/>
              <a:gdLst>
                <a:gd name="T0" fmla="*/ 8 w 68"/>
                <a:gd name="T1" fmla="*/ 25 h 73"/>
                <a:gd name="T2" fmla="*/ 21 w 68"/>
                <a:gd name="T3" fmla="*/ 67 h 73"/>
                <a:gd name="T4" fmla="*/ 61 w 68"/>
                <a:gd name="T5" fmla="*/ 48 h 73"/>
                <a:gd name="T6" fmla="*/ 48 w 68"/>
                <a:gd name="T7" fmla="*/ 6 h 73"/>
                <a:gd name="T8" fmla="*/ 8 w 68"/>
                <a:gd name="T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3">
                  <a:moveTo>
                    <a:pt x="8" y="25"/>
                  </a:moveTo>
                  <a:cubicBezTo>
                    <a:pt x="0" y="41"/>
                    <a:pt x="6" y="60"/>
                    <a:pt x="21" y="67"/>
                  </a:cubicBezTo>
                  <a:cubicBezTo>
                    <a:pt x="36" y="73"/>
                    <a:pt x="53" y="65"/>
                    <a:pt x="61" y="48"/>
                  </a:cubicBezTo>
                  <a:cubicBezTo>
                    <a:pt x="68" y="32"/>
                    <a:pt x="63" y="13"/>
                    <a:pt x="48" y="6"/>
                  </a:cubicBezTo>
                  <a:cubicBezTo>
                    <a:pt x="33" y="0"/>
                    <a:pt x="15" y="8"/>
                    <a:pt x="8" y="2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" name="Полилиния 39"/>
            <p:cNvSpPr>
              <a:spLocks/>
            </p:cNvSpPr>
            <p:nvPr userDrawn="1"/>
          </p:nvSpPr>
          <p:spPr bwMode="auto">
            <a:xfrm flipH="1">
              <a:off x="161925" y="5654675"/>
              <a:ext cx="357188" cy="257175"/>
            </a:xfrm>
            <a:custGeom>
              <a:avLst/>
              <a:gdLst>
                <a:gd name="T0" fmla="*/ 116 w 145"/>
                <a:gd name="T1" fmla="*/ 3 h 105"/>
                <a:gd name="T2" fmla="*/ 78 w 145"/>
                <a:gd name="T3" fmla="*/ 23 h 105"/>
                <a:gd name="T4" fmla="*/ 38 w 145"/>
                <a:gd name="T5" fmla="*/ 23 h 105"/>
                <a:gd name="T6" fmla="*/ 97 w 145"/>
                <a:gd name="T7" fmla="*/ 99 h 105"/>
                <a:gd name="T8" fmla="*/ 139 w 145"/>
                <a:gd name="T9" fmla="*/ 56 h 105"/>
                <a:gd name="T10" fmla="*/ 116 w 145"/>
                <a:gd name="T11" fmla="*/ 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105">
                  <a:moveTo>
                    <a:pt x="116" y="3"/>
                  </a:moveTo>
                  <a:cubicBezTo>
                    <a:pt x="96" y="0"/>
                    <a:pt x="84" y="9"/>
                    <a:pt x="78" y="23"/>
                  </a:cubicBezTo>
                  <a:cubicBezTo>
                    <a:pt x="62" y="15"/>
                    <a:pt x="45" y="16"/>
                    <a:pt x="38" y="23"/>
                  </a:cubicBezTo>
                  <a:cubicBezTo>
                    <a:pt x="0" y="62"/>
                    <a:pt x="69" y="105"/>
                    <a:pt x="97" y="99"/>
                  </a:cubicBezTo>
                  <a:cubicBezTo>
                    <a:pt x="109" y="100"/>
                    <a:pt x="134" y="76"/>
                    <a:pt x="139" y="56"/>
                  </a:cubicBezTo>
                  <a:cubicBezTo>
                    <a:pt x="145" y="29"/>
                    <a:pt x="129" y="5"/>
                    <a:pt x="11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5" name="Полилиния 40"/>
            <p:cNvSpPr>
              <a:spLocks/>
            </p:cNvSpPr>
            <p:nvPr userDrawn="1"/>
          </p:nvSpPr>
          <p:spPr bwMode="auto">
            <a:xfrm flipH="1">
              <a:off x="111125" y="5670550"/>
              <a:ext cx="412750" cy="247650"/>
            </a:xfrm>
            <a:custGeom>
              <a:avLst/>
              <a:gdLst>
                <a:gd name="T0" fmla="*/ 164 w 168"/>
                <a:gd name="T1" fmla="*/ 24 h 101"/>
                <a:gd name="T2" fmla="*/ 101 w 168"/>
                <a:gd name="T3" fmla="*/ 80 h 101"/>
                <a:gd name="T4" fmla="*/ 98 w 168"/>
                <a:gd name="T5" fmla="*/ 46 h 101"/>
                <a:gd name="T6" fmla="*/ 76 w 168"/>
                <a:gd name="T7" fmla="*/ 1 h 101"/>
                <a:gd name="T8" fmla="*/ 88 w 168"/>
                <a:gd name="T9" fmla="*/ 83 h 101"/>
                <a:gd name="T10" fmla="*/ 58 w 168"/>
                <a:gd name="T11" fmla="*/ 63 h 101"/>
                <a:gd name="T12" fmla="*/ 9 w 168"/>
                <a:gd name="T13" fmla="*/ 52 h 101"/>
                <a:gd name="T14" fmla="*/ 96 w 168"/>
                <a:gd name="T15" fmla="*/ 96 h 101"/>
                <a:gd name="T16" fmla="*/ 98 w 168"/>
                <a:gd name="T17" fmla="*/ 96 h 101"/>
                <a:gd name="T18" fmla="*/ 99 w 168"/>
                <a:gd name="T19" fmla="*/ 95 h 101"/>
                <a:gd name="T20" fmla="*/ 139 w 168"/>
                <a:gd name="T21" fmla="*/ 67 h 101"/>
                <a:gd name="T22" fmla="*/ 164 w 168"/>
                <a:gd name="T23" fmla="*/ 2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" h="101">
                  <a:moveTo>
                    <a:pt x="164" y="24"/>
                  </a:moveTo>
                  <a:cubicBezTo>
                    <a:pt x="152" y="13"/>
                    <a:pt x="115" y="56"/>
                    <a:pt x="101" y="80"/>
                  </a:cubicBezTo>
                  <a:cubicBezTo>
                    <a:pt x="102" y="70"/>
                    <a:pt x="101" y="57"/>
                    <a:pt x="98" y="46"/>
                  </a:cubicBezTo>
                  <a:cubicBezTo>
                    <a:pt x="93" y="20"/>
                    <a:pt x="81" y="0"/>
                    <a:pt x="76" y="1"/>
                  </a:cubicBezTo>
                  <a:cubicBezTo>
                    <a:pt x="61" y="5"/>
                    <a:pt x="75" y="58"/>
                    <a:pt x="88" y="83"/>
                  </a:cubicBezTo>
                  <a:cubicBezTo>
                    <a:pt x="80" y="76"/>
                    <a:pt x="68" y="68"/>
                    <a:pt x="58" y="63"/>
                  </a:cubicBezTo>
                  <a:cubicBezTo>
                    <a:pt x="34" y="51"/>
                    <a:pt x="11" y="48"/>
                    <a:pt x="9" y="52"/>
                  </a:cubicBezTo>
                  <a:cubicBezTo>
                    <a:pt x="0" y="71"/>
                    <a:pt x="85" y="101"/>
                    <a:pt x="96" y="96"/>
                  </a:cubicBezTo>
                  <a:cubicBezTo>
                    <a:pt x="97" y="96"/>
                    <a:pt x="97" y="96"/>
                    <a:pt x="98" y="96"/>
                  </a:cubicBezTo>
                  <a:cubicBezTo>
                    <a:pt x="99" y="96"/>
                    <a:pt x="99" y="96"/>
                    <a:pt x="99" y="95"/>
                  </a:cubicBezTo>
                  <a:cubicBezTo>
                    <a:pt x="106" y="94"/>
                    <a:pt x="126" y="80"/>
                    <a:pt x="139" y="67"/>
                  </a:cubicBezTo>
                  <a:cubicBezTo>
                    <a:pt x="158" y="48"/>
                    <a:pt x="168" y="27"/>
                    <a:pt x="164" y="2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6" name="Овал 33"/>
            <p:cNvSpPr>
              <a:spLocks noChangeArrowheads="1"/>
            </p:cNvSpPr>
            <p:nvPr userDrawn="1"/>
          </p:nvSpPr>
          <p:spPr bwMode="auto">
            <a:xfrm flipH="1">
              <a:off x="546100" y="1807440"/>
              <a:ext cx="82550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" name="Полилиния 18"/>
            <p:cNvSpPr>
              <a:spLocks/>
            </p:cNvSpPr>
            <p:nvPr userDrawn="1"/>
          </p:nvSpPr>
          <p:spPr bwMode="auto">
            <a:xfrm flipH="1">
              <a:off x="1088588" y="6153943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68" name="Группа 67"/>
            <p:cNvGrpSpPr/>
            <p:nvPr userDrawn="1"/>
          </p:nvGrpSpPr>
          <p:grpSpPr>
            <a:xfrm>
              <a:off x="603252" y="4833897"/>
              <a:ext cx="607348" cy="609642"/>
              <a:chOff x="2051052" y="5522596"/>
              <a:chExt cx="892175" cy="895542"/>
            </a:xfrm>
          </p:grpSpPr>
          <p:sp>
            <p:nvSpPr>
              <p:cNvPr id="75" name="Полилиния 5"/>
              <p:cNvSpPr>
                <a:spLocks/>
              </p:cNvSpPr>
              <p:nvPr userDrawn="1"/>
            </p:nvSpPr>
            <p:spPr bwMode="auto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76" name="Строка 6"/>
              <p:cNvSpPr>
                <a:spLocks noChangeShapeType="1"/>
              </p:cNvSpPr>
              <p:nvPr userDrawn="1"/>
            </p:nvSpPr>
            <p:spPr bwMode="auto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77" name="Полилиния 32"/>
              <p:cNvSpPr>
                <a:spLocks/>
              </p:cNvSpPr>
              <p:nvPr userDrawn="1"/>
            </p:nvSpPr>
            <p:spPr bwMode="auto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78" name="Полилиния 33"/>
              <p:cNvSpPr>
                <a:spLocks/>
              </p:cNvSpPr>
              <p:nvPr userDrawn="1"/>
            </p:nvSpPr>
            <p:spPr bwMode="auto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79" name="Полилиния 32"/>
              <p:cNvSpPr>
                <a:spLocks/>
              </p:cNvSpPr>
              <p:nvPr userDrawn="1"/>
            </p:nvSpPr>
            <p:spPr bwMode="auto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80" name="Овал 79"/>
              <p:cNvSpPr/>
              <p:nvPr userDrawn="1"/>
            </p:nvSpPr>
            <p:spPr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69" name="Группа 68"/>
            <p:cNvGrpSpPr/>
            <p:nvPr userDrawn="1"/>
          </p:nvGrpSpPr>
          <p:grpSpPr>
            <a:xfrm rot="19876682">
              <a:off x="80098" y="1916305"/>
              <a:ext cx="878030" cy="874332"/>
              <a:chOff x="4277517" y="3752400"/>
              <a:chExt cx="1154448" cy="1149586"/>
            </a:xfrm>
          </p:grpSpPr>
          <p:sp>
            <p:nvSpPr>
              <p:cNvPr id="70" name="Полилиния 69"/>
              <p:cNvSpPr>
                <a:spLocks/>
              </p:cNvSpPr>
              <p:nvPr userDrawn="1"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71" name="Полилиния 35"/>
              <p:cNvSpPr>
                <a:spLocks/>
              </p:cNvSpPr>
              <p:nvPr userDrawn="1"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72" name="Полилиния 41"/>
              <p:cNvSpPr>
                <a:spLocks/>
              </p:cNvSpPr>
              <p:nvPr userDrawn="1"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73" name="Полилиния 41"/>
              <p:cNvSpPr>
                <a:spLocks/>
              </p:cNvSpPr>
              <p:nvPr userDrawn="1"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74" name="Полилиния 42"/>
              <p:cNvSpPr>
                <a:spLocks/>
              </p:cNvSpPr>
              <p:nvPr userDrawn="1"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ru-RU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94127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  <p:sldLayoutId id="2147483819" r:id="rId13"/>
    <p:sldLayoutId id="2147483820" r:id="rId14"/>
    <p:sldLayoutId id="2147483821" r:id="rId15"/>
    <p:sldLayoutId id="2147483822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hyperlink" Target="http://uk.wikipedia.org/wiki/%D0%94%D0%B0%D0%B2%D0%BD%D1%8C%D0%BE%D0%B3%D1%80%D0%B5%D1%86%D1%8C%D0%BA%D0%B0_%D0%BC%D1%96%D1%84%D0%BE%D0%BB%D0%BE%D0%B3%D1%96%D1%8F" TargetMode="External"/><Relationship Id="rId7" Type="http://schemas.openxmlformats.org/officeDocument/2006/relationships/hyperlink" Target="http://uk.wikipedia.org/wiki/%D0%9C%D0%BE%D0%B2%D0%B0" TargetMode="External"/><Relationship Id="rId2" Type="http://schemas.openxmlformats.org/officeDocument/2006/relationships/hyperlink" Target="http://uk.wikipedia.org/wiki/%D0%9C%D0%B5%D1%80%D0%BA%D1%83%D1%80%D1%96%D0%B9_(%D0%BC%D1%96%D1%84%D0%BE%D0%BB%D0%BE%D0%B3%D1%96%D1%8F)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uk.wikipedia.org/wiki/%D0%9D%D0%B0%D0%B1%D1%83" TargetMode="External"/><Relationship Id="rId5" Type="http://schemas.openxmlformats.org/officeDocument/2006/relationships/hyperlink" Target="http://uk.wikipedia.org/wiki/%D0%92%D0%B0%D0%B2%D0%B8%D0%BB%D0%BE%D0%BD" TargetMode="External"/><Relationship Id="rId4" Type="http://schemas.openxmlformats.org/officeDocument/2006/relationships/hyperlink" Target="http://uk.wikipedia.org/wiki/%D0%93%D0%B5%D1%80%D0%BC%D0%B5%D1%81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1%D0%B2%D1%96%D1%82" TargetMode="Externa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Сонячна система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51692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8.Нептун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7334" y="1402080"/>
            <a:ext cx="4184035" cy="4639281"/>
          </a:xfrm>
        </p:spPr>
        <p:txBody>
          <a:bodyPr>
            <a:normAutofit/>
          </a:bodyPr>
          <a:lstStyle/>
          <a:p>
            <a:r>
              <a:rPr lang="ru-RU" sz="2000" dirty="0" err="1"/>
              <a:t>Існування</a:t>
            </a:r>
            <a:r>
              <a:rPr lang="ru-RU" sz="2000" dirty="0"/>
              <a:t> </a:t>
            </a:r>
            <a:r>
              <a:rPr lang="ru-RU" sz="2000" dirty="0" err="1"/>
              <a:t>планети</a:t>
            </a:r>
            <a:r>
              <a:rPr lang="ru-RU" sz="2000" dirty="0"/>
              <a:t> Нептун </a:t>
            </a:r>
            <a:r>
              <a:rPr lang="ru-RU" sz="2000" dirty="0" err="1"/>
              <a:t>було</a:t>
            </a:r>
            <a:r>
              <a:rPr lang="ru-RU" sz="2000" dirty="0"/>
              <a:t> </a:t>
            </a:r>
            <a:r>
              <a:rPr lang="ru-RU" sz="2000" dirty="0" err="1"/>
              <a:t>передбачене</a:t>
            </a:r>
            <a:r>
              <a:rPr lang="ru-RU" sz="2000" dirty="0"/>
              <a:t> </a:t>
            </a:r>
            <a:r>
              <a:rPr lang="ru-RU" sz="2000" dirty="0" err="1"/>
              <a:t>двома</a:t>
            </a:r>
            <a:r>
              <a:rPr lang="ru-RU" sz="2000" dirty="0"/>
              <a:t> астрономами (Джон </a:t>
            </a:r>
            <a:r>
              <a:rPr lang="ru-RU" sz="2000" dirty="0" err="1"/>
              <a:t>Коуч</a:t>
            </a:r>
            <a:r>
              <a:rPr lang="ru-RU" sz="2000" dirty="0"/>
              <a:t> Адамс і </a:t>
            </a:r>
            <a:r>
              <a:rPr lang="ru-RU" sz="2000" dirty="0" err="1"/>
              <a:t>Урбен</a:t>
            </a:r>
            <a:r>
              <a:rPr lang="ru-RU" sz="2000" dirty="0"/>
              <a:t> Жан </a:t>
            </a:r>
            <a:r>
              <a:rPr lang="ru-RU" sz="2000" dirty="0" err="1"/>
              <a:t>Йосип</a:t>
            </a:r>
            <a:r>
              <a:rPr lang="ru-RU" sz="2000" dirty="0"/>
              <a:t> </a:t>
            </a:r>
            <a:r>
              <a:rPr lang="ru-RU" sz="2000" dirty="0" err="1"/>
              <a:t>Леверье</a:t>
            </a:r>
            <a:r>
              <a:rPr lang="ru-RU" sz="2000" dirty="0"/>
              <a:t>). Коли планета </a:t>
            </a:r>
            <a:r>
              <a:rPr lang="ru-RU" sz="2000" dirty="0" err="1"/>
              <a:t>була</a:t>
            </a:r>
            <a:r>
              <a:rPr lang="ru-RU" sz="2000" dirty="0"/>
              <a:t> </a:t>
            </a:r>
            <a:r>
              <a:rPr lang="ru-RU" sz="2000" dirty="0" err="1"/>
              <a:t>виявлена</a:t>
            </a:r>
            <a:r>
              <a:rPr lang="ru-RU" sz="2000" dirty="0"/>
              <a:t> ​​за </a:t>
            </a:r>
            <a:r>
              <a:rPr lang="ru-RU" sz="2000" dirty="0" err="1"/>
              <a:t>допомогою</a:t>
            </a:r>
            <a:r>
              <a:rPr lang="ru-RU" sz="2000" dirty="0"/>
              <a:t> </a:t>
            </a:r>
            <a:r>
              <a:rPr lang="ru-RU" sz="2000" dirty="0" err="1"/>
              <a:t>телескопів</a:t>
            </a:r>
            <a:r>
              <a:rPr lang="ru-RU" sz="2000" dirty="0"/>
              <a:t> </a:t>
            </a:r>
            <a:r>
              <a:rPr lang="ru-RU" sz="2000" dirty="0" err="1"/>
              <a:t>виникла</a:t>
            </a:r>
            <a:r>
              <a:rPr lang="ru-RU" sz="2000" dirty="0"/>
              <a:t> </a:t>
            </a:r>
            <a:r>
              <a:rPr lang="ru-RU" sz="2000" dirty="0" err="1"/>
              <a:t>суперечка</a:t>
            </a:r>
            <a:r>
              <a:rPr lang="ru-RU" sz="2000" dirty="0"/>
              <a:t> про те, </a:t>
            </a:r>
            <a:r>
              <a:rPr lang="ru-RU" sz="2000" dirty="0" err="1"/>
              <a:t>хто</a:t>
            </a:r>
            <a:r>
              <a:rPr lang="ru-RU" sz="2000" dirty="0"/>
              <a:t> повинен </a:t>
            </a:r>
            <a:r>
              <a:rPr lang="ru-RU" sz="2000" dirty="0" err="1"/>
              <a:t>назвати</a:t>
            </a:r>
            <a:r>
              <a:rPr lang="ru-RU" sz="2000" dirty="0"/>
              <a:t> планету. </a:t>
            </a:r>
            <a:r>
              <a:rPr lang="ru-RU" sz="2000" dirty="0" err="1"/>
              <a:t>Леверье</a:t>
            </a:r>
            <a:r>
              <a:rPr lang="ru-RU" sz="2000" dirty="0"/>
              <a:t> </a:t>
            </a:r>
            <a:r>
              <a:rPr lang="ru-RU" sz="2000" dirty="0" err="1"/>
              <a:t>хотів</a:t>
            </a:r>
            <a:r>
              <a:rPr lang="ru-RU" sz="2000" dirty="0"/>
              <a:t> </a:t>
            </a:r>
            <a:r>
              <a:rPr lang="ru-RU" sz="2000" dirty="0" err="1"/>
              <a:t>назвати</a:t>
            </a:r>
            <a:r>
              <a:rPr lang="ru-RU" sz="2000" dirty="0"/>
              <a:t> планету на честь себе. </a:t>
            </a:r>
            <a:r>
              <a:rPr lang="ru-RU" sz="2000" dirty="0" err="1"/>
              <a:t>Однак</a:t>
            </a:r>
            <a:r>
              <a:rPr lang="ru-RU" sz="2000" dirty="0"/>
              <a:t>, </a:t>
            </a:r>
            <a:r>
              <a:rPr lang="ru-RU" sz="2000" dirty="0" err="1"/>
              <a:t>було</a:t>
            </a:r>
            <a:r>
              <a:rPr lang="ru-RU" sz="2000" dirty="0"/>
              <a:t> </a:t>
            </a:r>
            <a:r>
              <a:rPr lang="ru-RU" sz="2000" dirty="0" err="1"/>
              <a:t>запропоновано</a:t>
            </a:r>
            <a:r>
              <a:rPr lang="ru-RU" sz="2000" dirty="0"/>
              <a:t> </a:t>
            </a:r>
            <a:r>
              <a:rPr lang="ru-RU" sz="2000" dirty="0" err="1"/>
              <a:t>назву</a:t>
            </a:r>
            <a:r>
              <a:rPr lang="ru-RU" sz="2000" dirty="0"/>
              <a:t> Нептун, яке стало стандартом, </a:t>
            </a:r>
            <a:r>
              <a:rPr lang="ru-RU" sz="2000" dirty="0" err="1"/>
              <a:t>використовуваним</a:t>
            </a:r>
            <a:r>
              <a:rPr lang="ru-RU" sz="2000" dirty="0"/>
              <a:t> </a:t>
            </a:r>
            <a:r>
              <a:rPr lang="ru-RU" sz="2000" dirty="0" err="1"/>
              <a:t>вченими</a:t>
            </a:r>
            <a:r>
              <a:rPr lang="ru-RU" sz="2000" dirty="0"/>
              <a:t>. </a:t>
            </a:r>
            <a:endParaRPr lang="uk-UA" sz="2000" dirty="0"/>
          </a:p>
        </p:txBody>
      </p:sp>
      <p:pic>
        <p:nvPicPr>
          <p:cNvPr id="3074" name="Picture 2" descr="http://astro7.ru/online-journal/files/2013/09/shutterstock_10860497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369" y="609600"/>
            <a:ext cx="7147751" cy="509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66943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497840"/>
            <a:ext cx="8596668" cy="1320800"/>
          </a:xfrm>
        </p:spPr>
        <p:txBody>
          <a:bodyPr/>
          <a:lstStyle/>
          <a:p>
            <a:r>
              <a:rPr lang="uk-UA" dirty="0" smtClean="0"/>
              <a:t>9. Плутон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7334" y="1342484"/>
            <a:ext cx="4184035" cy="3880772"/>
          </a:xfrm>
        </p:spPr>
        <p:txBody>
          <a:bodyPr>
            <a:noAutofit/>
          </a:bodyPr>
          <a:lstStyle/>
          <a:p>
            <a:r>
              <a:rPr lang="ru-RU" sz="2000" dirty="0" err="1"/>
              <a:t>Було</a:t>
            </a:r>
            <a:r>
              <a:rPr lang="ru-RU" sz="2000" dirty="0"/>
              <a:t> </a:t>
            </a:r>
            <a:r>
              <a:rPr lang="ru-RU" sz="2000" dirty="0" err="1"/>
              <a:t>запропоновано</a:t>
            </a:r>
            <a:r>
              <a:rPr lang="ru-RU" sz="2000" dirty="0"/>
              <a:t> </a:t>
            </a:r>
            <a:r>
              <a:rPr lang="ru-RU" sz="2000" dirty="0" err="1"/>
              <a:t>безліч</a:t>
            </a:r>
            <a:r>
              <a:rPr lang="ru-RU" sz="2000" dirty="0"/>
              <a:t> </a:t>
            </a:r>
            <a:r>
              <a:rPr lang="ru-RU" sz="2000" dirty="0" err="1"/>
              <a:t>імен</a:t>
            </a:r>
            <a:r>
              <a:rPr lang="ru-RU" sz="2000" dirty="0"/>
              <a:t>, </a:t>
            </a:r>
            <a:r>
              <a:rPr lang="ru-RU" sz="2000" dirty="0" err="1"/>
              <a:t>серед</a:t>
            </a:r>
            <a:r>
              <a:rPr lang="ru-RU" sz="2000" dirty="0"/>
              <a:t> </a:t>
            </a:r>
            <a:r>
              <a:rPr lang="ru-RU" sz="2000" dirty="0" err="1"/>
              <a:t>яких</a:t>
            </a:r>
            <a:r>
              <a:rPr lang="ru-RU" sz="2000" dirty="0"/>
              <a:t>: </a:t>
            </a:r>
            <a:r>
              <a:rPr lang="ru-RU" sz="2000" dirty="0" err="1"/>
              <a:t>Лоуелл</a:t>
            </a:r>
            <a:r>
              <a:rPr lang="ru-RU" sz="2000" dirty="0"/>
              <a:t>, Атлас, </a:t>
            </a:r>
            <a:r>
              <a:rPr lang="ru-RU" sz="2000" dirty="0" err="1"/>
              <a:t>Артеміда</a:t>
            </a:r>
            <a:r>
              <a:rPr lang="ru-RU" sz="2000" dirty="0"/>
              <a:t>, Персей, </a:t>
            </a:r>
            <a:r>
              <a:rPr lang="ru-RU" sz="2000" dirty="0" err="1"/>
              <a:t>Вулан</a:t>
            </a:r>
            <a:r>
              <a:rPr lang="ru-RU" sz="2000" dirty="0"/>
              <a:t>, </a:t>
            </a:r>
            <a:r>
              <a:rPr lang="ru-RU" sz="2000" dirty="0" err="1"/>
              <a:t>Танатала</a:t>
            </a:r>
            <a:r>
              <a:rPr lang="ru-RU" sz="2000" dirty="0"/>
              <a:t>, </a:t>
            </a:r>
            <a:r>
              <a:rPr lang="ru-RU" sz="2000" dirty="0" err="1"/>
              <a:t>Ідана</a:t>
            </a:r>
            <a:r>
              <a:rPr lang="ru-RU" sz="2000" dirty="0"/>
              <a:t>, Кронос, зима і </a:t>
            </a:r>
            <a:r>
              <a:rPr lang="ru-RU" sz="2000" dirty="0" err="1"/>
              <a:t>Мінерва</a:t>
            </a:r>
            <a:r>
              <a:rPr lang="ru-RU" sz="2000" dirty="0"/>
              <a:t> (</a:t>
            </a:r>
            <a:r>
              <a:rPr lang="ru-RU" sz="2000" dirty="0" err="1"/>
              <a:t>запропоноване</a:t>
            </a:r>
            <a:r>
              <a:rPr lang="ru-RU" sz="2000" dirty="0"/>
              <a:t> </a:t>
            </a:r>
            <a:r>
              <a:rPr lang="de-DE" sz="2000" dirty="0"/>
              <a:t>New York Times). </a:t>
            </a:r>
            <a:r>
              <a:rPr lang="ru-RU" sz="2000" dirty="0" err="1"/>
              <a:t>Ім'я</a:t>
            </a:r>
            <a:r>
              <a:rPr lang="ru-RU" sz="2000" dirty="0"/>
              <a:t> Плутон </a:t>
            </a:r>
            <a:r>
              <a:rPr lang="ru-RU" sz="2000" dirty="0" err="1"/>
              <a:t>було</a:t>
            </a:r>
            <a:r>
              <a:rPr lang="ru-RU" sz="2000" dirty="0"/>
              <a:t> </a:t>
            </a:r>
            <a:r>
              <a:rPr lang="ru-RU" sz="2000" dirty="0" err="1"/>
              <a:t>запропоновано</a:t>
            </a:r>
            <a:r>
              <a:rPr lang="ru-RU" sz="2000" dirty="0"/>
              <a:t> 11-річної </a:t>
            </a:r>
            <a:r>
              <a:rPr lang="ru-RU" sz="2000" dirty="0" err="1"/>
              <a:t>Венецією</a:t>
            </a:r>
            <a:r>
              <a:rPr lang="ru-RU" sz="2000" dirty="0"/>
              <a:t> </a:t>
            </a:r>
            <a:r>
              <a:rPr lang="ru-RU" sz="2000" dirty="0" err="1"/>
              <a:t>Берні</a:t>
            </a:r>
            <a:r>
              <a:rPr lang="ru-RU" sz="2000" dirty="0"/>
              <a:t> з Оксфорда, </a:t>
            </a:r>
            <a:r>
              <a:rPr lang="ru-RU" sz="2000" dirty="0" err="1"/>
              <a:t>Англія</a:t>
            </a:r>
            <a:r>
              <a:rPr lang="ru-RU" sz="2000" dirty="0"/>
              <a:t>, а </a:t>
            </a:r>
            <a:r>
              <a:rPr lang="ru-RU" sz="2000" dirty="0" err="1"/>
              <a:t>потім</a:t>
            </a:r>
            <a:r>
              <a:rPr lang="ru-RU" sz="2000" dirty="0"/>
              <a:t> порекомендовано астрономам персоналом </a:t>
            </a:r>
            <a:r>
              <a:rPr lang="ru-RU" sz="2000" dirty="0" err="1"/>
              <a:t>обсерваторії</a:t>
            </a:r>
            <a:r>
              <a:rPr lang="ru-RU" sz="2000" dirty="0"/>
              <a:t>. Плутон </a:t>
            </a:r>
            <a:r>
              <a:rPr lang="ru-RU" sz="2000" dirty="0" err="1"/>
              <a:t>переміг</a:t>
            </a:r>
            <a:r>
              <a:rPr lang="ru-RU" sz="2000" dirty="0"/>
              <a:t>, </a:t>
            </a:r>
            <a:r>
              <a:rPr lang="ru-RU" sz="2000" dirty="0" err="1"/>
              <a:t>можливо</a:t>
            </a:r>
            <a:r>
              <a:rPr lang="ru-RU" sz="2000" dirty="0"/>
              <a:t>, тому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назва</a:t>
            </a:r>
            <a:r>
              <a:rPr lang="ru-RU" sz="2000" dirty="0"/>
              <a:t> на честь бога </a:t>
            </a:r>
            <a:r>
              <a:rPr lang="ru-RU" sz="2000" dirty="0" err="1"/>
              <a:t>підземного</a:t>
            </a:r>
            <a:r>
              <a:rPr lang="ru-RU" sz="2000" dirty="0"/>
              <a:t> </a:t>
            </a:r>
            <a:r>
              <a:rPr lang="ru-RU" sz="2000" dirty="0" err="1"/>
              <a:t>світу</a:t>
            </a:r>
            <a:r>
              <a:rPr lang="ru-RU" sz="2000" dirty="0"/>
              <a:t> </a:t>
            </a:r>
            <a:r>
              <a:rPr lang="ru-RU" sz="2000" dirty="0" err="1"/>
              <a:t>непогано</a:t>
            </a:r>
            <a:r>
              <a:rPr lang="ru-RU" sz="2000" dirty="0"/>
              <a:t> </a:t>
            </a:r>
            <a:r>
              <a:rPr lang="ru-RU" sz="2000" dirty="0" err="1"/>
              <a:t>підходить</a:t>
            </a:r>
            <a:r>
              <a:rPr lang="ru-RU" sz="2000" dirty="0"/>
              <a:t> для </a:t>
            </a:r>
            <a:r>
              <a:rPr lang="ru-RU" sz="2000" dirty="0" err="1"/>
              <a:t>самої</a:t>
            </a:r>
            <a:r>
              <a:rPr lang="ru-RU" sz="2000" dirty="0"/>
              <a:t> </a:t>
            </a:r>
            <a:r>
              <a:rPr lang="ru-RU" sz="2000" dirty="0" err="1"/>
              <a:t>віддаленої</a:t>
            </a:r>
            <a:r>
              <a:rPr lang="ru-RU" sz="2000" dirty="0"/>
              <a:t> </a:t>
            </a:r>
            <a:r>
              <a:rPr lang="ru-RU" sz="2000" dirty="0" err="1"/>
              <a:t>планети</a:t>
            </a:r>
            <a:r>
              <a:rPr lang="ru-RU" sz="2000" dirty="0"/>
              <a:t>. </a:t>
            </a:r>
            <a:endParaRPr lang="uk-UA" sz="2000" dirty="0"/>
          </a:p>
        </p:txBody>
      </p:sp>
      <p:pic>
        <p:nvPicPr>
          <p:cNvPr id="4098" name="Picture 2" descr="http://www.sistemasolnca.ru/images/stories/images01/01/01/plut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451" y="447516"/>
            <a:ext cx="6188869" cy="618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67339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8040" y="365760"/>
            <a:ext cx="7766936" cy="1646302"/>
          </a:xfrm>
        </p:spPr>
        <p:txBody>
          <a:bodyPr/>
          <a:lstStyle/>
          <a:p>
            <a:r>
              <a:rPr lang="uk-UA" dirty="0" smtClean="0"/>
              <a:t>Дякую за Вашу увагу </a:t>
            </a:r>
            <a:endParaRPr lang="uk-UA" dirty="0"/>
          </a:p>
        </p:txBody>
      </p:sp>
      <p:pic>
        <p:nvPicPr>
          <p:cNvPr id="5126" name="Picture 6" descr="Все планеты Солнечной систем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825" y="2385862"/>
            <a:ext cx="7379365" cy="4153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082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5400" dirty="0"/>
              <a:t>Сонячна система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365" y="1930400"/>
            <a:ext cx="6677753" cy="4523802"/>
          </a:xfrm>
        </p:spPr>
      </p:pic>
    </p:spTree>
    <p:extLst>
      <p:ext uri="{BB962C8B-B14F-4D97-AF65-F5344CB8AC3E}">
        <p14:creationId xmlns:p14="http://schemas.microsoft.com/office/powerpoint/2010/main" val="11902986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8693" y="-104020"/>
            <a:ext cx="9144000" cy="1143000"/>
          </a:xfrm>
        </p:spPr>
        <p:txBody>
          <a:bodyPr>
            <a:normAutofit/>
          </a:bodyPr>
          <a:lstStyle/>
          <a:p>
            <a:r>
              <a:rPr lang="uk-UA" sz="6600" dirty="0"/>
              <a:t>1. Меркурій</a:t>
            </a:r>
            <a:endParaRPr lang="uk-UA" sz="6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8946" y="1170903"/>
            <a:ext cx="5050236" cy="5526111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uk-UA" sz="2200" dirty="0"/>
              <a:t>Планету названо на честь римського бога </a:t>
            </a:r>
            <a:r>
              <a:rPr lang="uk-UA" sz="2200" dirty="0">
                <a:hlinkClick r:id="rId2" tooltip="Меркурій (міфологія)"/>
              </a:rPr>
              <a:t>Меркурія</a:t>
            </a:r>
            <a:r>
              <a:rPr lang="uk-UA" sz="2200" dirty="0"/>
              <a:t>, послідовника </a:t>
            </a:r>
            <a:r>
              <a:rPr lang="uk-UA" sz="2200" dirty="0">
                <a:hlinkClick r:id="rId3" tooltip="Давньогрецька міфологія"/>
              </a:rPr>
              <a:t>грецького</a:t>
            </a:r>
            <a:r>
              <a:rPr lang="uk-UA" sz="2200" dirty="0"/>
              <a:t> </a:t>
            </a:r>
            <a:r>
              <a:rPr lang="uk-UA" sz="2200" dirty="0">
                <a:hlinkClick r:id="rId4" tooltip="Гермес"/>
              </a:rPr>
              <a:t>Гермеса</a:t>
            </a:r>
            <a:r>
              <a:rPr lang="uk-UA" sz="2200" dirty="0"/>
              <a:t> та </a:t>
            </a:r>
            <a:r>
              <a:rPr lang="uk-UA" sz="2200" dirty="0" err="1">
                <a:hlinkClick r:id="rId5" tooltip="Вавилон"/>
              </a:rPr>
              <a:t>вавілонського</a:t>
            </a:r>
            <a:r>
              <a:rPr lang="uk-UA" sz="2200" dirty="0"/>
              <a:t> </a:t>
            </a:r>
            <a:r>
              <a:rPr lang="uk-UA" sz="2200" dirty="0" err="1">
                <a:hlinkClick r:id="rId6" tooltip="Набу"/>
              </a:rPr>
              <a:t>Набу</a:t>
            </a:r>
            <a:r>
              <a:rPr lang="uk-UA" sz="2200" dirty="0"/>
              <a:t>. Давні греки часів </a:t>
            </a:r>
            <a:r>
              <a:rPr lang="uk-UA" sz="2200" dirty="0" err="1"/>
              <a:t>Гесіода</a:t>
            </a:r>
            <a:r>
              <a:rPr lang="uk-UA" sz="2200" dirty="0"/>
              <a:t> назвали Меркурій «</a:t>
            </a:r>
            <a:r>
              <a:rPr lang="el-GR" sz="2200" dirty="0"/>
              <a:t>Στίλβων» (</a:t>
            </a:r>
            <a:r>
              <a:rPr lang="uk-UA" sz="2200" dirty="0" err="1"/>
              <a:t>Стилбон</a:t>
            </a:r>
            <a:r>
              <a:rPr lang="uk-UA" sz="2200" dirty="0"/>
              <a:t>, блискучий). До </a:t>
            </a:r>
            <a:r>
              <a:rPr lang="de-DE" sz="2200" dirty="0"/>
              <a:t>V </a:t>
            </a:r>
            <a:r>
              <a:rPr lang="uk-UA" sz="2200" dirty="0"/>
              <a:t>століття до н. е. греки вважали, що Меркурій, видимий на вечірньому та вранішньому небі — це два різні об'єкти. У Стародавній Індії Меркурій називали Будда (</a:t>
            </a:r>
            <a:r>
              <a:rPr lang="hi-IN" sz="2200" dirty="0"/>
              <a:t>बुध) </a:t>
            </a:r>
            <a:r>
              <a:rPr lang="uk-UA" sz="2200" dirty="0"/>
              <a:t>та </a:t>
            </a:r>
            <a:r>
              <a:rPr lang="uk-UA" sz="2200" dirty="0" err="1"/>
              <a:t>Рогінея</a:t>
            </a:r>
            <a:r>
              <a:rPr lang="uk-UA" sz="2200" dirty="0"/>
              <a:t>. У китайській, японській, в'єтнамській та корейських </a:t>
            </a:r>
            <a:r>
              <a:rPr lang="uk-UA" sz="2200" dirty="0">
                <a:hlinkClick r:id="rId7" tooltip="Мова"/>
              </a:rPr>
              <a:t>мовах</a:t>
            </a:r>
            <a:r>
              <a:rPr lang="uk-UA" sz="2200" dirty="0"/>
              <a:t> Меркурій називають </a:t>
            </a:r>
            <a:r>
              <a:rPr lang="uk-UA" sz="2200" i="1" dirty="0"/>
              <a:t>Водяною зіркою</a:t>
            </a:r>
            <a:r>
              <a:rPr lang="uk-UA" sz="2200" dirty="0"/>
              <a:t> (</a:t>
            </a:r>
            <a:r>
              <a:rPr lang="ja-JP" altLang="en-US" sz="2200" dirty="0"/>
              <a:t>水星</a:t>
            </a:r>
            <a:r>
              <a:rPr lang="en-US" altLang="ja-JP" sz="2200" dirty="0"/>
              <a:t>) (</a:t>
            </a:r>
            <a:r>
              <a:rPr lang="uk-UA" sz="2200" dirty="0"/>
              <a:t>в уявленнях про 5 елементів).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151" y="240462"/>
            <a:ext cx="6072818" cy="6072818"/>
          </a:xfrm>
        </p:spPr>
      </p:pic>
    </p:spTree>
    <p:extLst>
      <p:ext uri="{BB962C8B-B14F-4D97-AF65-F5344CB8AC3E}">
        <p14:creationId xmlns:p14="http://schemas.microsoft.com/office/powerpoint/2010/main" val="322725045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7200" dirty="0" smtClean="0"/>
              <a:t>2. Венера</a:t>
            </a:r>
            <a:endParaRPr lang="uk-UA" sz="72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7334" y="1799980"/>
            <a:ext cx="4693156" cy="48970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200" dirty="0"/>
              <a:t>Одержала свою назву на честь римської богині краси Венери, так само відома під ім'ям Люцифера бога ранкової зірки й </a:t>
            </a:r>
            <a:r>
              <a:rPr lang="uk-UA" sz="2200" dirty="0" err="1"/>
              <a:t>Геспера</a:t>
            </a:r>
            <a:r>
              <a:rPr lang="uk-UA" sz="2200" dirty="0"/>
              <a:t> (від </a:t>
            </a:r>
            <a:r>
              <a:rPr lang="uk-UA" sz="2200" dirty="0" err="1" smtClean="0"/>
              <a:t>греч</a:t>
            </a:r>
            <a:r>
              <a:rPr lang="uk-UA" sz="2200" dirty="0" smtClean="0"/>
              <a:t>. </a:t>
            </a:r>
            <a:r>
              <a:rPr lang="de-DE" sz="2200" dirty="0" err="1" smtClean="0"/>
              <a:t>hesperos</a:t>
            </a:r>
            <a:r>
              <a:rPr lang="de-DE" sz="2200" dirty="0" smtClean="0"/>
              <a:t> </a:t>
            </a:r>
            <a:r>
              <a:rPr lang="de-DE" sz="2200" dirty="0"/>
              <a:t>- "</a:t>
            </a:r>
            <a:r>
              <a:rPr lang="uk-UA" sz="2200" dirty="0"/>
              <a:t>вечірній"): назва планети Венера як вечірньої зірки, </a:t>
            </a:r>
            <a:r>
              <a:rPr lang="uk-UA" sz="2200" dirty="0" smtClean="0"/>
              <a:t>порівнюють з Фосфором.</a:t>
            </a:r>
            <a:endParaRPr lang="uk-UA" sz="2200" dirty="0"/>
          </a:p>
          <a:p>
            <a:pPr marL="0" indent="0">
              <a:buNone/>
            </a:pPr>
            <a:endParaRPr lang="uk-UA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490" y="119240"/>
            <a:ext cx="6767714" cy="6384321"/>
          </a:xfrm>
        </p:spPr>
      </p:pic>
    </p:spTree>
    <p:extLst>
      <p:ext uri="{BB962C8B-B14F-4D97-AF65-F5344CB8AC3E}">
        <p14:creationId xmlns:p14="http://schemas.microsoft.com/office/powerpoint/2010/main" val="377259307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3.Земля</a:t>
            </a:r>
            <a:endParaRPr lang="uk-UA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821" y="44219"/>
            <a:ext cx="6712168" cy="6712168"/>
          </a:xfrm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677334" y="1439372"/>
            <a:ext cx="4184034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 </a:t>
            </a:r>
            <a:r>
              <a:rPr lang="ru-RU" sz="2200" dirty="0"/>
              <a:t>Землю </a:t>
            </a:r>
            <a:r>
              <a:rPr lang="ru-RU" sz="2200" dirty="0" err="1"/>
              <a:t>іноді</a:t>
            </a:r>
            <a:r>
              <a:rPr lang="ru-RU" sz="2200" dirty="0"/>
              <a:t> </a:t>
            </a:r>
            <a:r>
              <a:rPr lang="ru-RU" sz="2200" dirty="0" err="1"/>
              <a:t>називають</a:t>
            </a:r>
            <a:r>
              <a:rPr lang="ru-RU" sz="2200" dirty="0"/>
              <a:t> </a:t>
            </a:r>
            <a:r>
              <a:rPr lang="ru-RU" sz="2200" dirty="0" err="1">
                <a:hlinkClick r:id="rId3" tooltip="Світ"/>
              </a:rPr>
              <a:t>світом</a:t>
            </a:r>
            <a:r>
              <a:rPr lang="ru-RU" sz="2200" dirty="0"/>
              <a:t>, </a:t>
            </a:r>
            <a:r>
              <a:rPr lang="ru-RU" sz="2200" dirty="0" err="1"/>
              <a:t>латинською</a:t>
            </a:r>
            <a:r>
              <a:rPr lang="ru-RU" sz="2200" dirty="0"/>
              <a:t> </a:t>
            </a:r>
            <a:r>
              <a:rPr lang="ru-RU" sz="2200" dirty="0" err="1"/>
              <a:t>назвою</a:t>
            </a:r>
            <a:r>
              <a:rPr lang="ru-RU" sz="2200" dirty="0"/>
              <a:t> </a:t>
            </a:r>
            <a:r>
              <a:rPr lang="ru-RU" sz="2200" i="1" dirty="0"/>
              <a:t>Терра</a:t>
            </a:r>
            <a:r>
              <a:rPr lang="ru-RU" sz="2200" dirty="0"/>
              <a:t> </a:t>
            </a:r>
            <a:r>
              <a:rPr lang="ru-RU" sz="2200" dirty="0" err="1"/>
              <a:t>або</a:t>
            </a:r>
            <a:r>
              <a:rPr lang="ru-RU" sz="2200" dirty="0"/>
              <a:t> </a:t>
            </a:r>
            <a:r>
              <a:rPr lang="ru-RU" sz="2200" dirty="0" err="1"/>
              <a:t>грецькою</a:t>
            </a:r>
            <a:r>
              <a:rPr lang="ru-RU" sz="2200" dirty="0"/>
              <a:t> — </a:t>
            </a:r>
            <a:r>
              <a:rPr lang="ru-RU" sz="2200" i="1" dirty="0"/>
              <a:t>Гея</a:t>
            </a:r>
            <a:r>
              <a:rPr lang="ru-RU" sz="2200" dirty="0"/>
              <a:t>.</a:t>
            </a:r>
            <a:endParaRPr lang="uk-UA" sz="2200" dirty="0"/>
          </a:p>
        </p:txBody>
      </p:sp>
    </p:spTree>
    <p:extLst>
      <p:ext uri="{BB962C8B-B14F-4D97-AF65-F5344CB8AC3E}">
        <p14:creationId xmlns:p14="http://schemas.microsoft.com/office/powerpoint/2010/main" val="178504696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4. Марс</a:t>
            </a:r>
            <a:endParaRPr lang="uk-UA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677334" y="1332148"/>
            <a:ext cx="4184034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 </a:t>
            </a:r>
            <a:r>
              <a:rPr lang="uk-UA" sz="2400" dirty="0" smtClean="0"/>
              <a:t> </a:t>
            </a:r>
            <a:r>
              <a:rPr lang="ru-RU" sz="2400" dirty="0"/>
              <a:t>Марс названий на честь </a:t>
            </a:r>
            <a:r>
              <a:rPr lang="ru-RU" sz="2400" dirty="0" err="1"/>
              <a:t>давньоримського</a:t>
            </a:r>
            <a:r>
              <a:rPr lang="ru-RU" sz="2400" dirty="0"/>
              <a:t> бога </a:t>
            </a:r>
            <a:r>
              <a:rPr lang="ru-RU" sz="2400" dirty="0" err="1"/>
              <a:t>війни</a:t>
            </a:r>
            <a:r>
              <a:rPr lang="ru-RU" sz="2400" dirty="0"/>
              <a:t>. </a:t>
            </a:r>
            <a:r>
              <a:rPr lang="ru-RU" sz="2400" dirty="0" err="1"/>
              <a:t>Однак</a:t>
            </a:r>
            <a:r>
              <a:rPr lang="ru-RU" sz="2400" dirty="0"/>
              <a:t> не </a:t>
            </a:r>
            <a:r>
              <a:rPr lang="ru-RU" sz="2400" dirty="0" err="1"/>
              <a:t>всі</a:t>
            </a:r>
            <a:r>
              <a:rPr lang="ru-RU" sz="2400" dirty="0"/>
              <a:t> </a:t>
            </a:r>
            <a:r>
              <a:rPr lang="ru-RU" sz="2400" dirty="0" err="1"/>
              <a:t>знають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спочатку</a:t>
            </a:r>
            <a:r>
              <a:rPr lang="ru-RU" sz="2400" dirty="0"/>
              <a:t> Марс </a:t>
            </a:r>
            <a:r>
              <a:rPr lang="ru-RU" sz="2400" dirty="0" err="1"/>
              <a:t>був</a:t>
            </a:r>
            <a:r>
              <a:rPr lang="ru-RU" sz="2400" dirty="0"/>
              <a:t> богом </a:t>
            </a:r>
            <a:r>
              <a:rPr lang="ru-RU" sz="2400" dirty="0" err="1"/>
              <a:t>родючості</a:t>
            </a:r>
            <a:r>
              <a:rPr lang="ru-RU" sz="2400" dirty="0"/>
              <a:t>, і </a:t>
            </a:r>
            <a:r>
              <a:rPr lang="ru-RU" sz="2400" dirty="0" err="1"/>
              <a:t>лише</a:t>
            </a:r>
            <a:r>
              <a:rPr lang="ru-RU" sz="2400" dirty="0"/>
              <a:t> </a:t>
            </a:r>
            <a:r>
              <a:rPr lang="ru-RU" sz="2400" dirty="0" err="1"/>
              <a:t>пізніше</a:t>
            </a:r>
            <a:r>
              <a:rPr lang="ru-RU" sz="2400" dirty="0"/>
              <a:t> став </a:t>
            </a:r>
            <a:r>
              <a:rPr lang="ru-RU" sz="2400" dirty="0" err="1"/>
              <a:t>уособлюватися</a:t>
            </a:r>
            <a:r>
              <a:rPr lang="ru-RU" sz="2400" dirty="0"/>
              <a:t> з </a:t>
            </a:r>
            <a:r>
              <a:rPr lang="ru-RU" sz="2400" dirty="0" err="1"/>
              <a:t>грецьким</a:t>
            </a:r>
            <a:r>
              <a:rPr lang="ru-RU" sz="2400" dirty="0"/>
              <a:t> богом </a:t>
            </a:r>
            <a:r>
              <a:rPr lang="ru-RU" sz="2400" dirty="0" err="1"/>
              <a:t>війни</a:t>
            </a:r>
            <a:r>
              <a:rPr lang="ru-RU" sz="2400" dirty="0"/>
              <a:t> Аресом.</a:t>
            </a:r>
            <a:endParaRPr lang="uk-UA" sz="2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151" y="100191"/>
            <a:ext cx="6660473" cy="6660473"/>
          </a:xfrm>
        </p:spPr>
      </p:pic>
    </p:spTree>
    <p:extLst>
      <p:ext uri="{BB962C8B-B14F-4D97-AF65-F5344CB8AC3E}">
        <p14:creationId xmlns:p14="http://schemas.microsoft.com/office/powerpoint/2010/main" val="218161032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5. </a:t>
            </a:r>
            <a:r>
              <a:rPr lang="uk-UA" dirty="0" err="1" smtClean="0"/>
              <a:t>Юпитер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err="1"/>
              <a:t>Юпітер</a:t>
            </a:r>
            <a:r>
              <a:rPr lang="ru-RU" dirty="0"/>
              <a:t>, як і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планети</a:t>
            </a:r>
            <a:r>
              <a:rPr lang="ru-RU" dirty="0"/>
              <a:t>, </a:t>
            </a:r>
            <a:r>
              <a:rPr lang="ru-RU" dirty="0" err="1"/>
              <a:t>мав</a:t>
            </a:r>
            <a:r>
              <a:rPr lang="ru-RU" dirty="0"/>
              <a:t> </a:t>
            </a:r>
            <a:r>
              <a:rPr lang="ru-RU" dirty="0" err="1"/>
              <a:t>безліч</a:t>
            </a:r>
            <a:r>
              <a:rPr lang="ru-RU" dirty="0"/>
              <a:t> </a:t>
            </a:r>
            <a:r>
              <a:rPr lang="ru-RU" dirty="0" err="1"/>
              <a:t>імен</a:t>
            </a:r>
            <a:r>
              <a:rPr lang="ru-RU" dirty="0"/>
              <a:t> у </a:t>
            </a:r>
            <a:r>
              <a:rPr lang="ru-RU" dirty="0" err="1"/>
              <a:t>різних</a:t>
            </a:r>
            <a:r>
              <a:rPr lang="ru-RU" dirty="0"/>
              <a:t> культурах: "Мулу-</a:t>
            </a:r>
            <a:r>
              <a:rPr lang="ru-RU" dirty="0" err="1"/>
              <a:t>Баббар</a:t>
            </a:r>
            <a:r>
              <a:rPr lang="ru-RU" dirty="0"/>
              <a:t>" в </a:t>
            </a:r>
            <a:r>
              <a:rPr lang="ru-RU" dirty="0" err="1"/>
              <a:t>месопотамської</a:t>
            </a:r>
            <a:r>
              <a:rPr lang="ru-RU" dirty="0"/>
              <a:t> </a:t>
            </a:r>
            <a:r>
              <a:rPr lang="ru-RU" dirty="0" err="1"/>
              <a:t>культурі</a:t>
            </a:r>
            <a:r>
              <a:rPr lang="ru-RU" dirty="0"/>
              <a:t>, "Суй-</a:t>
            </a:r>
            <a:r>
              <a:rPr lang="ru-RU" dirty="0" err="1"/>
              <a:t>Сін</a:t>
            </a:r>
            <a:r>
              <a:rPr lang="ru-RU" dirty="0"/>
              <a:t>" у </a:t>
            </a:r>
            <a:r>
              <a:rPr lang="ru-RU" dirty="0" err="1"/>
              <a:t>китайській</a:t>
            </a:r>
            <a:r>
              <a:rPr lang="ru-RU" dirty="0"/>
              <a:t>, "</a:t>
            </a:r>
            <a:r>
              <a:rPr lang="ru-RU" dirty="0" err="1"/>
              <a:t>Зірка</a:t>
            </a:r>
            <a:r>
              <a:rPr lang="ru-RU" dirty="0"/>
              <a:t> Зевса" в </a:t>
            </a:r>
            <a:r>
              <a:rPr lang="ru-RU" dirty="0" err="1"/>
              <a:t>грецькій</a:t>
            </a:r>
            <a:r>
              <a:rPr lang="ru-RU" dirty="0"/>
              <a:t>. </a:t>
            </a:r>
            <a:r>
              <a:rPr lang="ru-RU" dirty="0" err="1"/>
              <a:t>Остаточна</a:t>
            </a:r>
            <a:r>
              <a:rPr lang="ru-RU" dirty="0"/>
              <a:t> </a:t>
            </a:r>
            <a:r>
              <a:rPr lang="ru-RU" dirty="0" err="1"/>
              <a:t>назва</a:t>
            </a:r>
            <a:r>
              <a:rPr lang="ru-RU" dirty="0"/>
              <a:t> </a:t>
            </a:r>
            <a:r>
              <a:rPr lang="ru-RU" dirty="0" err="1"/>
              <a:t>найбільша</a:t>
            </a:r>
            <a:r>
              <a:rPr lang="ru-RU" dirty="0"/>
              <a:t> планета </a:t>
            </a:r>
            <a:r>
              <a:rPr lang="ru-RU" dirty="0" err="1"/>
              <a:t>Сонячної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одержала на честь верховного бога </a:t>
            </a:r>
            <a:r>
              <a:rPr lang="ru-RU" dirty="0" err="1"/>
              <a:t>Юпітера</a:t>
            </a:r>
            <a:r>
              <a:rPr lang="ru-RU" dirty="0"/>
              <a:t>, бога неба і </a:t>
            </a:r>
            <a:r>
              <a:rPr lang="ru-RU" dirty="0" err="1"/>
              <a:t>світла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691" y="295116"/>
            <a:ext cx="6341269" cy="6341269"/>
          </a:xfrm>
        </p:spPr>
      </p:pic>
    </p:spTree>
    <p:extLst>
      <p:ext uri="{BB962C8B-B14F-4D97-AF65-F5344CB8AC3E}">
        <p14:creationId xmlns:p14="http://schemas.microsoft.com/office/powerpoint/2010/main" val="257845278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6. Сатурн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Сатурн </a:t>
            </a:r>
            <a:r>
              <a:rPr lang="ru-RU" dirty="0" err="1"/>
              <a:t>отримав</a:t>
            </a:r>
            <a:r>
              <a:rPr lang="ru-RU" dirty="0"/>
              <a:t> свою </a:t>
            </a:r>
            <a:r>
              <a:rPr lang="ru-RU" dirty="0" err="1"/>
              <a:t>назву</a:t>
            </a:r>
            <a:r>
              <a:rPr lang="ru-RU" dirty="0"/>
              <a:t> на честь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шанованого</a:t>
            </a:r>
            <a:r>
              <a:rPr lang="ru-RU" dirty="0"/>
              <a:t> </a:t>
            </a:r>
            <a:r>
              <a:rPr lang="ru-RU" dirty="0" err="1"/>
              <a:t>серед</a:t>
            </a:r>
            <a:r>
              <a:rPr lang="ru-RU" dirty="0"/>
              <a:t> римлян бога </a:t>
            </a:r>
            <a:r>
              <a:rPr lang="ru-RU" dirty="0" err="1"/>
              <a:t>землеробства</a:t>
            </a:r>
            <a:r>
              <a:rPr lang="ru-RU" dirty="0"/>
              <a:t>. За легендою, </a:t>
            </a:r>
            <a:r>
              <a:rPr lang="ru-RU" dirty="0" err="1"/>
              <a:t>цей</a:t>
            </a:r>
            <a:r>
              <a:rPr lang="ru-RU" dirty="0"/>
              <a:t> бог </a:t>
            </a:r>
            <a:r>
              <a:rPr lang="ru-RU" dirty="0" err="1"/>
              <a:t>навчив</a:t>
            </a:r>
            <a:r>
              <a:rPr lang="ru-RU" dirty="0"/>
              <a:t> людей </a:t>
            </a:r>
            <a:r>
              <a:rPr lang="ru-RU" dirty="0" err="1"/>
              <a:t>будувати</a:t>
            </a:r>
            <a:r>
              <a:rPr lang="ru-RU" dirty="0"/>
              <a:t> </a:t>
            </a:r>
            <a:r>
              <a:rPr lang="ru-RU" dirty="0" err="1"/>
              <a:t>будинки</a:t>
            </a:r>
            <a:r>
              <a:rPr lang="ru-RU" dirty="0"/>
              <a:t>, </a:t>
            </a:r>
            <a:r>
              <a:rPr lang="ru-RU" dirty="0" err="1"/>
              <a:t>вирощувати</a:t>
            </a:r>
            <a:r>
              <a:rPr lang="ru-RU" dirty="0"/>
              <a:t> </a:t>
            </a:r>
            <a:r>
              <a:rPr lang="ru-RU" dirty="0" err="1"/>
              <a:t>рослини</a:t>
            </a:r>
            <a:r>
              <a:rPr lang="ru-RU" dirty="0"/>
              <a:t> і </a:t>
            </a:r>
            <a:r>
              <a:rPr lang="ru-RU" dirty="0" err="1"/>
              <a:t>обробляти</a:t>
            </a:r>
            <a:r>
              <a:rPr lang="ru-RU" dirty="0"/>
              <a:t> землю. </a:t>
            </a:r>
            <a:endParaRPr lang="uk-UA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370" y="472440"/>
            <a:ext cx="7117778" cy="5379720"/>
          </a:xfrm>
        </p:spPr>
      </p:pic>
    </p:spTree>
    <p:extLst>
      <p:ext uri="{BB962C8B-B14F-4D97-AF65-F5344CB8AC3E}">
        <p14:creationId xmlns:p14="http://schemas.microsoft.com/office/powerpoint/2010/main" val="205394065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3035" y="361156"/>
            <a:ext cx="8596668" cy="1320800"/>
          </a:xfrm>
        </p:spPr>
        <p:txBody>
          <a:bodyPr/>
          <a:lstStyle/>
          <a:p>
            <a:r>
              <a:rPr lang="uk-UA" dirty="0" smtClean="0"/>
              <a:t>7. Уран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4378" y="1021556"/>
            <a:ext cx="4184035" cy="3880772"/>
          </a:xfrm>
        </p:spPr>
        <p:txBody>
          <a:bodyPr>
            <a:noAutofit/>
          </a:bodyPr>
          <a:lstStyle/>
          <a:p>
            <a:r>
              <a:rPr lang="ru-RU" sz="2000" dirty="0" err="1"/>
              <a:t>Вільям</a:t>
            </a:r>
            <a:r>
              <a:rPr lang="ru-RU" sz="2000" dirty="0"/>
              <a:t> Гершель, </a:t>
            </a:r>
            <a:r>
              <a:rPr lang="ru-RU" sz="2000" dirty="0" err="1"/>
              <a:t>який</a:t>
            </a:r>
            <a:r>
              <a:rPr lang="ru-RU" sz="2000" dirty="0"/>
              <a:t> </a:t>
            </a:r>
            <a:r>
              <a:rPr lang="ru-RU" sz="2000" dirty="0" err="1"/>
              <a:t>відкрив</a:t>
            </a:r>
            <a:r>
              <a:rPr lang="ru-RU" sz="2000" dirty="0"/>
              <a:t> Уран, </a:t>
            </a:r>
            <a:r>
              <a:rPr lang="ru-RU" sz="2000" dirty="0" err="1"/>
              <a:t>хотів</a:t>
            </a:r>
            <a:r>
              <a:rPr lang="ru-RU" sz="2000" dirty="0"/>
              <a:t> </a:t>
            </a:r>
            <a:r>
              <a:rPr lang="ru-RU" sz="2000" dirty="0" err="1"/>
              <a:t>назвати</a:t>
            </a:r>
            <a:r>
              <a:rPr lang="ru-RU" sz="2000" dirty="0"/>
              <a:t> </a:t>
            </a:r>
            <a:r>
              <a:rPr lang="ru-RU" sz="2000" dirty="0" err="1"/>
              <a:t>його</a:t>
            </a:r>
            <a:r>
              <a:rPr lang="ru-RU" sz="2000" dirty="0"/>
              <a:t> на честь короля Георга III. </a:t>
            </a:r>
            <a:r>
              <a:rPr lang="ru-RU" sz="2000" dirty="0" err="1"/>
              <a:t>Інші</a:t>
            </a:r>
            <a:r>
              <a:rPr lang="ru-RU" sz="2000" dirty="0"/>
              <a:t> </a:t>
            </a:r>
            <a:r>
              <a:rPr lang="ru-RU" sz="2000" dirty="0" err="1"/>
              <a:t>астрономи</a:t>
            </a:r>
            <a:r>
              <a:rPr lang="ru-RU" sz="2000" dirty="0"/>
              <a:t> </a:t>
            </a:r>
            <a:r>
              <a:rPr lang="ru-RU" sz="2000" dirty="0" err="1"/>
              <a:t>називали</a:t>
            </a:r>
            <a:r>
              <a:rPr lang="ru-RU" sz="2000" dirty="0"/>
              <a:t> </a:t>
            </a:r>
            <a:r>
              <a:rPr lang="ru-RU" sz="2000" dirty="0" err="1"/>
              <a:t>її</a:t>
            </a:r>
            <a:r>
              <a:rPr lang="ru-RU" sz="2000" dirty="0"/>
              <a:t> "Гершель" на честь </a:t>
            </a:r>
            <a:r>
              <a:rPr lang="ru-RU" sz="2000" dirty="0" err="1"/>
              <a:t>відкривача</a:t>
            </a:r>
            <a:r>
              <a:rPr lang="ru-RU" sz="2000" dirty="0"/>
              <a:t>. Астроном </a:t>
            </a:r>
            <a:r>
              <a:rPr lang="ru-RU" sz="2000" dirty="0" err="1"/>
              <a:t>Іоган</a:t>
            </a:r>
            <a:r>
              <a:rPr lang="ru-RU" sz="2000" dirty="0"/>
              <a:t> Боде </a:t>
            </a:r>
            <a:r>
              <a:rPr lang="ru-RU" sz="2000" dirty="0" err="1"/>
              <a:t>запропонував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було</a:t>
            </a:r>
            <a:r>
              <a:rPr lang="ru-RU" sz="2000" dirty="0"/>
              <a:t> б </a:t>
            </a:r>
            <a:r>
              <a:rPr lang="ru-RU" sz="2000" dirty="0" err="1"/>
              <a:t>доцільніше</a:t>
            </a:r>
            <a:r>
              <a:rPr lang="ru-RU" sz="2000" dirty="0"/>
              <a:t> </a:t>
            </a:r>
            <a:r>
              <a:rPr lang="ru-RU" sz="2000" dirty="0" err="1"/>
              <a:t>використовувати</a:t>
            </a:r>
            <a:r>
              <a:rPr lang="ru-RU" sz="2000" dirty="0"/>
              <a:t> </a:t>
            </a:r>
            <a:r>
              <a:rPr lang="ru-RU" sz="2000" dirty="0" err="1"/>
              <a:t>міфологічне</a:t>
            </a:r>
            <a:r>
              <a:rPr lang="ru-RU" sz="2000" dirty="0"/>
              <a:t> </a:t>
            </a:r>
            <a:r>
              <a:rPr lang="ru-RU" sz="2000" dirty="0" err="1"/>
              <a:t>ім'я</a:t>
            </a:r>
            <a:r>
              <a:rPr lang="ru-RU" sz="2000" dirty="0"/>
              <a:t> Уран, яке </a:t>
            </a:r>
            <a:r>
              <a:rPr lang="ru-RU" sz="2000" dirty="0" err="1"/>
              <a:t>гармонійно</a:t>
            </a:r>
            <a:r>
              <a:rPr lang="ru-RU" sz="2000" dirty="0"/>
              <a:t> </a:t>
            </a:r>
            <a:r>
              <a:rPr lang="ru-RU" sz="2000" dirty="0" err="1"/>
              <a:t>впишеться</a:t>
            </a:r>
            <a:r>
              <a:rPr lang="ru-RU" sz="2000" dirty="0"/>
              <a:t> з </a:t>
            </a:r>
            <a:r>
              <a:rPr lang="ru-RU" sz="2000" dirty="0" err="1"/>
              <a:t>п'ятьма</a:t>
            </a:r>
            <a:r>
              <a:rPr lang="ru-RU" sz="2000" dirty="0"/>
              <a:t> планетами, </a:t>
            </a:r>
            <a:r>
              <a:rPr lang="ru-RU" sz="2000" dirty="0" err="1"/>
              <a:t>названими</a:t>
            </a:r>
            <a:r>
              <a:rPr lang="ru-RU" sz="2000" dirty="0"/>
              <a:t> в </a:t>
            </a:r>
            <a:r>
              <a:rPr lang="ru-RU" sz="2000" dirty="0" err="1"/>
              <a:t>давнину</a:t>
            </a:r>
            <a:r>
              <a:rPr lang="ru-RU" sz="2000" dirty="0"/>
              <a:t>. </a:t>
            </a:r>
            <a:r>
              <a:rPr lang="ru-RU" sz="2000" dirty="0" err="1"/>
              <a:t>Однак</a:t>
            </a:r>
            <a:r>
              <a:rPr lang="ru-RU" sz="2000" dirty="0"/>
              <a:t> </a:t>
            </a:r>
            <a:r>
              <a:rPr lang="ru-RU" sz="2000" dirty="0" err="1"/>
              <a:t>незважаючи</a:t>
            </a:r>
            <a:r>
              <a:rPr lang="ru-RU" sz="2000" dirty="0"/>
              <a:t> на </a:t>
            </a:r>
            <a:r>
              <a:rPr lang="ru-RU" sz="2000" dirty="0" err="1"/>
              <a:t>пропозицію</a:t>
            </a:r>
            <a:r>
              <a:rPr lang="ru-RU" sz="2000" dirty="0"/>
              <a:t>, </a:t>
            </a:r>
            <a:r>
              <a:rPr lang="ru-RU" sz="2000" dirty="0" err="1"/>
              <a:t>назва</a:t>
            </a:r>
            <a:r>
              <a:rPr lang="ru-RU" sz="2000" dirty="0"/>
              <a:t> Уран широко не </a:t>
            </a:r>
            <a:r>
              <a:rPr lang="ru-RU" sz="2000" dirty="0" err="1"/>
              <a:t>використовувалося</a:t>
            </a:r>
            <a:r>
              <a:rPr lang="ru-RU" sz="2000" dirty="0"/>
              <a:t> до 1850 року. </a:t>
            </a:r>
            <a:endParaRPr lang="uk-UA" sz="2000" dirty="0"/>
          </a:p>
        </p:txBody>
      </p:sp>
      <p:pic>
        <p:nvPicPr>
          <p:cNvPr id="2050" name="Picture 2" descr="http://www.lr44batterycr2032.net/wp-content/wp_Project1_images/wallpaperpackmortallity37_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755" y="361156"/>
            <a:ext cx="6630460" cy="5673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94550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6CB300F-524B-4030-A6B4-61DED4F505D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354</Words>
  <Application>Microsoft Office PowerPoint</Application>
  <PresentationFormat>Широкоэкранный</PresentationFormat>
  <Paragraphs>21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メイリオ</vt:lpstr>
      <vt:lpstr>Arial</vt:lpstr>
      <vt:lpstr>Century Schoolbook</vt:lpstr>
      <vt:lpstr>Mangal</vt:lpstr>
      <vt:lpstr>Trebuchet MS</vt:lpstr>
      <vt:lpstr>Wingdings 3</vt:lpstr>
      <vt:lpstr>Грань</vt:lpstr>
      <vt:lpstr>Сонячна система</vt:lpstr>
      <vt:lpstr>Сонячна система</vt:lpstr>
      <vt:lpstr>1. Меркурій</vt:lpstr>
      <vt:lpstr>2. Венера</vt:lpstr>
      <vt:lpstr>3.Земля</vt:lpstr>
      <vt:lpstr>4. Марс</vt:lpstr>
      <vt:lpstr>5. Юпитер</vt:lpstr>
      <vt:lpstr>6. Сатурн</vt:lpstr>
      <vt:lpstr>7. Уран</vt:lpstr>
      <vt:lpstr>8.Нептун</vt:lpstr>
      <vt:lpstr>9. Плутон</vt:lpstr>
      <vt:lpstr>Дякую за Вашу увагу 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2014-04-16T16:09:31Z</dcterms:created>
  <dcterms:modified xsi:type="dcterms:W3CDTF">2014-04-22T15:42:10Z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TC030988909991</vt:lpwstr>
  </property>
</Properties>
</file>