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81" r:id="rId10"/>
    <p:sldId id="266" r:id="rId11"/>
    <p:sldId id="267" r:id="rId12"/>
    <p:sldId id="273" r:id="rId13"/>
    <p:sldId id="274" r:id="rId14"/>
    <p:sldId id="277" r:id="rId15"/>
    <p:sldId id="282" r:id="rId16"/>
    <p:sldId id="283" r:id="rId17"/>
    <p:sldId id="279" r:id="rId18"/>
    <p:sldId id="280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E6BBC-F3AC-4633-8B8C-60801694D40B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42A0-EFC8-4C50-A66D-5B58FAD4F2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66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42A0-EFC8-4C50-A66D-5B58FAD4F2C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70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7148D50-85F0-47CF-B8BC-7FB2ACE9403C}" type="datetimeFigureOut">
              <a:rPr lang="uk-UA" smtClean="0"/>
              <a:t>01.02.2015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5BBB3C3-B2B6-411B-AB45-54CEE6955FFC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2420888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Меркурій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3199"/>
            <a:ext cx="1259272" cy="165504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9927">
            <a:off x="5747805" y="420083"/>
            <a:ext cx="2016120" cy="30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4954">
            <a:off x="3760356" y="725999"/>
            <a:ext cx="5760640" cy="35025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810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37112"/>
            <a:ext cx="8928992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Несподівано було виявлено магнітне поле Меркурій, напруженість якого становить близько 1% напруженості магнітного поля біля поверхні Землі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61156"/>
            <a:ext cx="45529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861048"/>
            <a:ext cx="8928992" cy="434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Швидкість обертання Меркурія вище, ніж в інших планет. З за швидкості свого обертання і найкоротшої з усіх великих планет орбіти, у Меркурія найкоротший рік: із середньою швидкістю 48 км/</a:t>
            </a:r>
            <a:r>
              <a:rPr lang="uk-UA" sz="2000" b="1" dirty="0" err="1" smtClean="0"/>
              <a:t>сек</a:t>
            </a:r>
            <a:r>
              <a:rPr lang="uk-UA" sz="2000" b="1" dirty="0" smtClean="0"/>
              <a:t> він робить повний оборот навколо Сонця за 88 днів земної доби. За цей час планета робить </a:t>
            </a:r>
            <a:r>
              <a:rPr lang="uk-UA" sz="2000" b="1" dirty="0" err="1" smtClean="0"/>
              <a:t>всьго</a:t>
            </a:r>
            <a:r>
              <a:rPr lang="uk-UA" sz="2000" b="1" dirty="0" smtClean="0"/>
              <a:t> півтора обороту навколо своєї осі. </a:t>
            </a:r>
            <a:endParaRPr lang="uk-UA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0E0202"/>
              </a:clrFrom>
              <a:clrTo>
                <a:srgbClr val="0E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4824536" cy="34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48" y="4941168"/>
            <a:ext cx="8136904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Орбіта Меркурія дуже витягнута: перигелій дорівнює 46 мільйонам км від Сонця, а афелій - 70 мільйонів км. 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57" y="332656"/>
            <a:ext cx="4699286" cy="4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550025" cy="2886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4440493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7924800" cy="724942"/>
          </a:xfrm>
        </p:spPr>
        <p:txBody>
          <a:bodyPr/>
          <a:lstStyle/>
          <a:p>
            <a:pPr algn="ctr"/>
            <a:r>
              <a:rPr lang="ru-RU" sz="4400" b="1" dirty="0" err="1"/>
              <a:t>Цікаві</a:t>
            </a:r>
            <a:r>
              <a:rPr lang="ru-RU" sz="4400" b="1" dirty="0"/>
              <a:t> </a:t>
            </a:r>
            <a:r>
              <a:rPr lang="ru-RU" sz="4400" b="1" dirty="0" err="1"/>
              <a:t>факти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Меркурій</a:t>
            </a:r>
            <a:r>
              <a:rPr lang="ru-RU" b="1" dirty="0"/>
              <a:t> — </a:t>
            </a:r>
            <a:r>
              <a:rPr lang="ru-RU" b="1" dirty="0" err="1"/>
              <a:t>найшвидша</a:t>
            </a:r>
            <a:r>
              <a:rPr lang="ru-RU" b="1" dirty="0"/>
              <a:t> планета в </a:t>
            </a:r>
            <a:r>
              <a:rPr lang="ru-RU" b="1" dirty="0" err="1"/>
              <a:t>Сонячній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, вона </a:t>
            </a:r>
            <a:r>
              <a:rPr lang="ru-RU" b="1" dirty="0" err="1"/>
              <a:t>рухається</a:t>
            </a:r>
            <a:r>
              <a:rPr lang="ru-RU" b="1" dirty="0"/>
              <a:t> </a:t>
            </a:r>
            <a:r>
              <a:rPr lang="ru-RU" b="1" dirty="0" err="1"/>
              <a:t>орбітою</a:t>
            </a:r>
            <a:r>
              <a:rPr lang="ru-RU" b="1" dirty="0"/>
              <a:t> </a:t>
            </a:r>
            <a:r>
              <a:rPr lang="ru-RU" b="1" dirty="0" err="1"/>
              <a:t>навколо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> з </a:t>
            </a:r>
            <a:r>
              <a:rPr lang="ru-RU" b="1" dirty="0" err="1"/>
              <a:t>середньою</a:t>
            </a:r>
            <a:r>
              <a:rPr lang="ru-RU" b="1" dirty="0"/>
              <a:t> </a:t>
            </a:r>
            <a:r>
              <a:rPr lang="ru-RU" b="1" dirty="0" err="1"/>
              <a:t>швидкістю</a:t>
            </a:r>
            <a:r>
              <a:rPr lang="ru-RU" b="1" dirty="0"/>
              <a:t> 47,87 км/с,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вдвічі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швидкості</a:t>
            </a:r>
            <a:r>
              <a:rPr lang="ru-RU" b="1" dirty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. Тому один </a:t>
            </a:r>
            <a:r>
              <a:rPr lang="ru-RU" b="1" dirty="0" err="1"/>
              <a:t>рік</a:t>
            </a:r>
            <a:r>
              <a:rPr lang="ru-RU" b="1" dirty="0"/>
              <a:t> на </a:t>
            </a:r>
            <a:r>
              <a:rPr lang="ru-RU" b="1" dirty="0" err="1"/>
              <a:t>Меркурії</a:t>
            </a:r>
            <a:r>
              <a:rPr lang="ru-RU" b="1" dirty="0"/>
              <a:t> </a:t>
            </a:r>
            <a:r>
              <a:rPr lang="ru-RU" b="1" dirty="0" smtClean="0"/>
              <a:t>становить </a:t>
            </a:r>
            <a:r>
              <a:rPr lang="ru-RU" b="1" dirty="0" err="1"/>
              <a:t>усього</a:t>
            </a:r>
            <a:r>
              <a:rPr lang="ru-RU" b="1" dirty="0"/>
              <a:t> 87,99 </a:t>
            </a:r>
            <a:r>
              <a:rPr lang="ru-RU" b="1" dirty="0" err="1"/>
              <a:t>днів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  <a:p>
            <a:r>
              <a:rPr lang="ru-RU" b="1" dirty="0" err="1"/>
              <a:t>Меркурій</a:t>
            </a:r>
            <a:r>
              <a:rPr lang="ru-RU" b="1" dirty="0"/>
              <a:t> — вельми </a:t>
            </a:r>
            <a:r>
              <a:rPr lang="ru-RU" b="1" dirty="0" err="1"/>
              <a:t>складний</a:t>
            </a:r>
            <a:r>
              <a:rPr lang="ru-RU" b="1" dirty="0"/>
              <a:t> </a:t>
            </a:r>
            <a:r>
              <a:rPr lang="ru-RU" b="1" dirty="0" err="1"/>
              <a:t>об'єкт</a:t>
            </a:r>
            <a:r>
              <a:rPr lang="ru-RU" b="1" dirty="0"/>
              <a:t> для </a:t>
            </a:r>
            <a:r>
              <a:rPr lang="ru-RU" b="1" dirty="0" err="1"/>
              <a:t>спостереження</a:t>
            </a:r>
            <a:r>
              <a:rPr lang="ru-RU" b="1" dirty="0"/>
              <a:t> у </a:t>
            </a:r>
            <a:r>
              <a:rPr lang="ru-RU" b="1" dirty="0" err="1"/>
              <a:t>високих</a:t>
            </a:r>
            <a:r>
              <a:rPr lang="ru-RU" b="1" dirty="0"/>
              <a:t> широтах </a:t>
            </a:r>
            <a:r>
              <a:rPr lang="ru-RU" b="1" dirty="0" err="1"/>
              <a:t>Землі</a:t>
            </a:r>
            <a:r>
              <a:rPr lang="ru-RU" b="1" dirty="0"/>
              <a:t> через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при </a:t>
            </a:r>
            <a:r>
              <a:rPr lang="ru-RU" b="1" dirty="0" err="1"/>
              <a:t>сході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заході</a:t>
            </a:r>
            <a:r>
              <a:rPr lang="ru-RU" b="1" dirty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. </a:t>
            </a: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/>
              <a:t>історія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Микола</a:t>
            </a:r>
            <a:r>
              <a:rPr lang="ru-RU" b="1" dirty="0" smtClean="0"/>
              <a:t> </a:t>
            </a:r>
            <a:r>
              <a:rPr lang="ru-RU" b="1" dirty="0"/>
              <a:t>Коперник, </a:t>
            </a:r>
            <a:r>
              <a:rPr lang="ru-RU" b="1" dirty="0" err="1"/>
              <a:t>спостерігаючи</a:t>
            </a:r>
            <a:r>
              <a:rPr lang="ru-RU" b="1" dirty="0"/>
              <a:t> </a:t>
            </a:r>
            <a:r>
              <a:rPr lang="ru-RU" b="1" dirty="0" err="1"/>
              <a:t>астрономічні</a:t>
            </a:r>
            <a:r>
              <a:rPr lang="ru-RU" b="1" dirty="0"/>
              <a:t> </a:t>
            </a:r>
            <a:r>
              <a:rPr lang="ru-RU" b="1" dirty="0" err="1"/>
              <a:t>об'єкти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північних</a:t>
            </a:r>
            <a:r>
              <a:rPr lang="ru-RU" b="1" dirty="0"/>
              <a:t> широт та туманного </a:t>
            </a:r>
            <a:r>
              <a:rPr lang="ru-RU" b="1" dirty="0" err="1"/>
              <a:t>клімату</a:t>
            </a:r>
            <a:r>
              <a:rPr lang="ru-RU" b="1" dirty="0"/>
              <a:t> Прибалтики, </a:t>
            </a:r>
            <a:r>
              <a:rPr lang="ru-RU" b="1" dirty="0" err="1"/>
              <a:t>жалкував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за все </a:t>
            </a:r>
            <a:r>
              <a:rPr lang="ru-RU" b="1" dirty="0" err="1"/>
              <a:t>життя</a:t>
            </a:r>
            <a:r>
              <a:rPr lang="ru-RU" b="1" dirty="0"/>
              <a:t> так і не </a:t>
            </a:r>
            <a:r>
              <a:rPr lang="ru-RU" b="1" dirty="0" err="1"/>
              <a:t>побачив</a:t>
            </a:r>
            <a:r>
              <a:rPr lang="ru-RU" b="1" dirty="0"/>
              <a:t> </a:t>
            </a:r>
            <a:r>
              <a:rPr lang="ru-RU" b="1" dirty="0" err="1"/>
              <a:t>Меркурія</a:t>
            </a:r>
            <a:r>
              <a:rPr lang="ru-RU" b="1" dirty="0"/>
              <a:t>. У </a:t>
            </a:r>
            <a:r>
              <a:rPr lang="ru-RU" b="1" dirty="0" err="1"/>
              <a:t>низьких</a:t>
            </a:r>
            <a:r>
              <a:rPr lang="ru-RU" b="1" dirty="0"/>
              <a:t> широтах </a:t>
            </a:r>
            <a:r>
              <a:rPr lang="ru-RU" b="1" dirty="0" err="1"/>
              <a:t>Меркурій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краще</a:t>
            </a:r>
            <a:r>
              <a:rPr lang="ru-RU" b="1" dirty="0" smtClean="0"/>
              <a:t>.</a:t>
            </a:r>
          </a:p>
          <a:p>
            <a:r>
              <a:rPr lang="ru-RU" b="1" dirty="0"/>
              <a:t>З </a:t>
            </a:r>
            <a:r>
              <a:rPr lang="ru-RU" b="1" dirty="0" err="1"/>
              <a:t>усіх</a:t>
            </a:r>
            <a:r>
              <a:rPr lang="ru-RU" b="1" dirty="0"/>
              <a:t> планет, </a:t>
            </a:r>
            <a:r>
              <a:rPr lang="ru-RU" b="1" dirty="0" err="1"/>
              <a:t>видимих</a:t>
            </a:r>
            <a:r>
              <a:rPr lang="ru-RU" b="1" dirty="0"/>
              <a:t> </a:t>
            </a:r>
            <a:r>
              <a:rPr lang="ru-RU" b="1" dirty="0" err="1"/>
              <a:t>неозброєним</a:t>
            </a:r>
            <a:r>
              <a:rPr lang="ru-RU" b="1" dirty="0"/>
              <a:t> оком,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Меркурій</a:t>
            </a:r>
            <a:r>
              <a:rPr lang="ru-RU" b="1" dirty="0"/>
              <a:t> не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штучного </a:t>
            </a:r>
            <a:r>
              <a:rPr lang="ru-RU" b="1" dirty="0" err="1"/>
              <a:t>супутника</a:t>
            </a:r>
            <a:r>
              <a:rPr lang="ru-RU" b="1" dirty="0"/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61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921700" cy="36874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293096"/>
            <a:ext cx="7924800" cy="1900808"/>
          </a:xfrm>
        </p:spPr>
        <p:txBody>
          <a:bodyPr/>
          <a:lstStyle/>
          <a:p>
            <a:r>
              <a:rPr lang="ru-RU" b="1" dirty="0"/>
              <a:t>На </a:t>
            </a:r>
            <a:r>
              <a:rPr lang="ru-RU" b="1" dirty="0" err="1"/>
              <a:t>Меркурії</a:t>
            </a:r>
            <a:r>
              <a:rPr lang="ru-RU" b="1" dirty="0"/>
              <a:t> не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err="1"/>
              <a:t>пір</a:t>
            </a:r>
            <a:r>
              <a:rPr lang="ru-RU" b="1" dirty="0"/>
              <a:t> </a:t>
            </a:r>
            <a:r>
              <a:rPr lang="ru-RU" b="1" dirty="0" smtClean="0"/>
              <a:t>року. </a:t>
            </a:r>
            <a:r>
              <a:rPr lang="ru-RU" b="1" dirty="0" err="1" smtClean="0"/>
              <a:t>Поряд</a:t>
            </a:r>
            <a:r>
              <a:rPr lang="ru-RU" b="1" dirty="0" smtClean="0"/>
              <a:t> з </a:t>
            </a:r>
            <a:r>
              <a:rPr lang="ru-RU" b="1" dirty="0"/>
              <a:t>полюсами є </a:t>
            </a:r>
            <a:r>
              <a:rPr lang="ru-RU" b="1" dirty="0" err="1"/>
              <a:t>ділянки</a:t>
            </a:r>
            <a:r>
              <a:rPr lang="ru-RU" b="1" dirty="0"/>
              <a:t>, до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сонячні</a:t>
            </a:r>
            <a:r>
              <a:rPr lang="ru-RU" b="1" dirty="0"/>
              <a:t> </a:t>
            </a:r>
            <a:r>
              <a:rPr lang="ru-RU" b="1" dirty="0" err="1"/>
              <a:t>промені</a:t>
            </a:r>
            <a:r>
              <a:rPr lang="ru-RU" b="1" dirty="0"/>
              <a:t> не </a:t>
            </a:r>
            <a:r>
              <a:rPr lang="ru-RU" b="1" dirty="0" err="1"/>
              <a:t>доходять</a:t>
            </a:r>
            <a:r>
              <a:rPr lang="ru-RU" b="1" dirty="0"/>
              <a:t> </a:t>
            </a:r>
            <a:r>
              <a:rPr lang="ru-RU" b="1" dirty="0" err="1"/>
              <a:t>ніколи</a:t>
            </a:r>
            <a:r>
              <a:rPr lang="ru-RU" b="1" dirty="0"/>
              <a:t>. </a:t>
            </a:r>
            <a:r>
              <a:rPr lang="ru-RU" b="1" dirty="0" err="1"/>
              <a:t>Дослідження</a:t>
            </a:r>
            <a:r>
              <a:rPr lang="ru-RU" b="1" dirty="0"/>
              <a:t>, </a:t>
            </a:r>
            <a:r>
              <a:rPr lang="ru-RU" b="1" dirty="0" err="1"/>
              <a:t>здійснене</a:t>
            </a:r>
            <a:r>
              <a:rPr lang="ru-RU" b="1" dirty="0"/>
              <a:t> </a:t>
            </a:r>
            <a:r>
              <a:rPr lang="ru-RU" b="1" dirty="0" err="1"/>
              <a:t>радіотелескопом</a:t>
            </a:r>
            <a:r>
              <a:rPr lang="ru-RU" b="1" dirty="0"/>
              <a:t> </a:t>
            </a:r>
            <a:r>
              <a:rPr lang="ru-RU" b="1" dirty="0" err="1"/>
              <a:t>Аресібо</a:t>
            </a:r>
            <a:r>
              <a:rPr lang="ru-RU" b="1" dirty="0"/>
              <a:t>,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припустити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в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холодних</a:t>
            </a:r>
            <a:r>
              <a:rPr lang="ru-RU" b="1" dirty="0"/>
              <a:t> та </a:t>
            </a:r>
            <a:r>
              <a:rPr lang="ru-RU" b="1" dirty="0" err="1"/>
              <a:t>темних</a:t>
            </a:r>
            <a:r>
              <a:rPr lang="ru-RU" b="1" dirty="0"/>
              <a:t> зонах є </a:t>
            </a:r>
            <a:r>
              <a:rPr lang="ru-RU" b="1" dirty="0" err="1"/>
              <a:t>льодовики</a:t>
            </a:r>
            <a:r>
              <a:rPr lang="ru-RU" b="1" dirty="0"/>
              <a:t>. </a:t>
            </a:r>
            <a:r>
              <a:rPr lang="ru-RU" b="1" dirty="0" err="1"/>
              <a:t>Льодовиковий</a:t>
            </a:r>
            <a:r>
              <a:rPr lang="ru-RU" b="1" dirty="0"/>
              <a:t> шар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досягати</a:t>
            </a:r>
            <a:r>
              <a:rPr lang="ru-RU" b="1" dirty="0"/>
              <a:t> 2 м і </a:t>
            </a:r>
            <a:r>
              <a:rPr lang="ru-RU" b="1" dirty="0" err="1"/>
              <a:t>вкритий</a:t>
            </a:r>
            <a:r>
              <a:rPr lang="ru-RU" b="1" dirty="0"/>
              <a:t> шаром пилу.</a:t>
            </a:r>
          </a:p>
        </p:txBody>
      </p:sp>
    </p:spTree>
    <p:extLst>
      <p:ext uri="{BB962C8B-B14F-4D97-AF65-F5344CB8AC3E}">
        <p14:creationId xmlns:p14="http://schemas.microsoft.com/office/powerpoint/2010/main" val="40149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744416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Отже, </a:t>
            </a:r>
            <a:r>
              <a:rPr lang="ru-RU" sz="2400" b="1" dirty="0" err="1" smtClean="0"/>
              <a:t>Меркурій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царство </a:t>
            </a:r>
            <a:r>
              <a:rPr lang="ru-RU" sz="2400" b="1" dirty="0" err="1" smtClean="0"/>
              <a:t>пустель</a:t>
            </a:r>
            <a:r>
              <a:rPr lang="ru-RU" sz="2400" b="1" dirty="0" smtClean="0"/>
              <a:t>. Одна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половина - </a:t>
            </a:r>
            <a:r>
              <a:rPr lang="ru-RU" sz="2400" b="1" dirty="0" err="1" smtClean="0"/>
              <a:t>гаряча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кам'яна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пустеля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інша</a:t>
            </a:r>
            <a:r>
              <a:rPr lang="ru-RU" sz="2400" b="1" dirty="0" smtClean="0"/>
              <a:t> половина - </a:t>
            </a:r>
            <a:r>
              <a:rPr lang="ru-RU" sz="2400" b="1" dirty="0" err="1" smtClean="0"/>
              <a:t>крижана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пустеля</a:t>
            </a:r>
            <a:r>
              <a:rPr lang="ru-RU" sz="2400" b="1" dirty="0" smtClean="0"/>
              <a:t>, бути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покрита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замерзлими</a:t>
            </a:r>
            <a:r>
              <a:rPr lang="ru-RU" sz="2400" b="1" dirty="0" smtClean="0"/>
              <a:t> газами.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116"/>
            <a:ext cx="6068568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79248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9968" y="37376"/>
            <a:ext cx="393192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09389"/>
              </p:ext>
            </p:extLst>
          </p:nvPr>
        </p:nvGraphicFramePr>
        <p:xfrm>
          <a:off x="467544" y="548680"/>
          <a:ext cx="8280920" cy="51845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76173"/>
                <a:gridCol w="3804747"/>
              </a:tblGrid>
              <a:tr h="632751"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Загальні відомості</a:t>
                      </a:r>
                      <a:endParaRPr lang="uk-U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/>
                </a:tc>
              </a:tr>
              <a:tr h="562147">
                <a:tc>
                  <a:txBody>
                    <a:bodyPr/>
                    <a:lstStyle/>
                    <a:p>
                      <a:r>
                        <a:rPr lang="uk-UA" dirty="0" smtClean="0"/>
                        <a:t>Діаметр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4878 км. </a:t>
                      </a:r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Маса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3,28*1023 кг.</a:t>
                      </a:r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Щільність.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5500 кг\м3</a:t>
                      </a:r>
                      <a:endParaRPr lang="uk-UA" dirty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Період обертання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58,7 доби. </a:t>
                      </a:r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Середня відстань від Сонця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0,39 </a:t>
                      </a:r>
                      <a:r>
                        <a:rPr lang="uk-UA" dirty="0" err="1" smtClean="0"/>
                        <a:t>а.е</a:t>
                      </a:r>
                      <a:r>
                        <a:rPr lang="uk-UA" dirty="0" smtClean="0"/>
                        <a:t>. </a:t>
                      </a:r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r>
                        <a:rPr lang="uk-UA" dirty="0" smtClean="0"/>
                        <a:t>Період звертання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88доби. </a:t>
                      </a:r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Ексценрисітет</a:t>
                      </a:r>
                      <a:r>
                        <a:rPr lang="uk-UA" dirty="0" smtClean="0"/>
                        <a:t> орбіти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0,21.</a:t>
                      </a:r>
                      <a:endParaRPr lang="uk-UA" dirty="0"/>
                    </a:p>
                  </a:txBody>
                  <a:tcPr/>
                </a:tc>
              </a:tr>
              <a:tr h="569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Нахил орбіти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7 градусів.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3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794986"/>
            <a:ext cx="864096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Меркурій – найближча до Сонця планета і найменша з „великих” планет; її діаметр становить близько 0,4 діаметра Землі, маса приблизно в 20 раз менша від земної маси. Зоряна доба, тобто період обертання навколо осі відносно зір, становить 58,65 нашої доби. Середня відстань Меркурія від Сонця становить 57,9 млн. км, а зоряне обертання навколо Сонця робить за 88 днів.</a:t>
            </a:r>
            <a:endParaRPr lang="uk-UA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3908532" y="764704"/>
            <a:ext cx="879492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892480" y="908720"/>
            <a:ext cx="720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31578" r="1"/>
          <a:stretch/>
        </p:blipFill>
        <p:spPr>
          <a:xfrm>
            <a:off x="251520" y="188640"/>
            <a:ext cx="8640960" cy="345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229200"/>
            <a:ext cx="788436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764704"/>
            <a:ext cx="4752528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/>
              <a:t>Планету названо на честь римського бога Меркурія, послідовника грецького Гермеса та вавилонського </a:t>
            </a:r>
            <a:r>
              <a:rPr lang="uk-UA" sz="2400" b="1" dirty="0" err="1"/>
              <a:t>Набу</a:t>
            </a:r>
            <a:r>
              <a:rPr lang="uk-UA" sz="2400" b="1" dirty="0"/>
              <a:t>. Давні греки часів </a:t>
            </a:r>
            <a:r>
              <a:rPr lang="uk-UA" sz="2400" b="1" dirty="0" err="1"/>
              <a:t>Гесіода</a:t>
            </a:r>
            <a:r>
              <a:rPr lang="uk-UA" sz="2400" b="1" dirty="0"/>
              <a:t> назвали Меркурій «</a:t>
            </a:r>
            <a:r>
              <a:rPr lang="el-GR" sz="2400" b="1" dirty="0"/>
              <a:t>Στίλβων» (</a:t>
            </a:r>
            <a:r>
              <a:rPr lang="uk-UA" sz="2400" b="1" dirty="0" err="1"/>
              <a:t>Стилбон</a:t>
            </a:r>
            <a:r>
              <a:rPr lang="uk-UA" sz="2400" b="1" dirty="0"/>
              <a:t>, блискучий). До </a:t>
            </a:r>
            <a:r>
              <a:rPr lang="en-US" sz="2400" b="1" dirty="0"/>
              <a:t>V </a:t>
            </a:r>
            <a:r>
              <a:rPr lang="uk-UA" sz="2400" b="1" dirty="0"/>
              <a:t>століття до н. е. греки вважали, що Меркурій, видимий на вечірньому та вранішньому небі — це два різні </a:t>
            </a:r>
            <a:r>
              <a:rPr lang="uk-UA" sz="2400" b="1" dirty="0" smtClean="0"/>
              <a:t>об'єкти.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82462" cy="43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4" y="734936"/>
            <a:ext cx="5380345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Планета майже завжди залишається схованою й променях ранкової або вечірньої заграви і бачити її в наших широтах вдається </a:t>
            </a:r>
            <a:r>
              <a:rPr lang="uk-UA" sz="2000" b="1" dirty="0" err="1" smtClean="0"/>
              <a:t>рідко</a:t>
            </a:r>
            <a:r>
              <a:rPr lang="uk-UA" sz="2000" b="1" dirty="0" smtClean="0"/>
              <a:t>. Тому про її природу знають дуже мало.</a:t>
            </a:r>
            <a:endParaRPr 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3404927" cy="5085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84910"/>
            <a:ext cx="4794071" cy="33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653136"/>
            <a:ext cx="9108504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Спостерігати Меркурій дуже важко. Поляризація дослідження дають можливість вважати, що за своєю природою, як і за розміром Меркурій схожий на Місяць. 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1037111" y="-27384"/>
            <a:ext cx="7073900" cy="43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396" y="48006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/>
              <a:t>Проходження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Меркурія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трапляються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середньому</a:t>
            </a:r>
            <a:r>
              <a:rPr lang="ru-RU" sz="2000" b="1" dirty="0" smtClean="0"/>
              <a:t> 13 раз за 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; вони </a:t>
            </a:r>
            <a:r>
              <a:rPr lang="ru-RU" sz="2000" b="1" dirty="0" err="1" smtClean="0"/>
              <a:t>бувають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травні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листопаді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останнє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спостерігалося</a:t>
            </a:r>
            <a:r>
              <a:rPr lang="ru-RU" sz="2000" b="1" dirty="0" smtClean="0"/>
              <a:t> 14 листопада 1953 року.</a:t>
            </a:r>
            <a:endParaRPr 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7" y="404664"/>
            <a:ext cx="645777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9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869160"/>
            <a:ext cx="9144000" cy="102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У Меркурія супутників не знайдено. Помітною відмінністю є мала кількість западин, подібних до місячних „ морів”. 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715905" cy="285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8" y="404664"/>
            <a:ext cx="4969796" cy="31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695"/>
          <a:stretch/>
        </p:blipFill>
        <p:spPr>
          <a:xfrm>
            <a:off x="1115616" y="548680"/>
            <a:ext cx="6768752" cy="5254789"/>
          </a:xfrm>
        </p:spPr>
      </p:pic>
    </p:spTree>
    <p:extLst>
      <p:ext uri="{BB962C8B-B14F-4D97-AF65-F5344CB8AC3E}">
        <p14:creationId xmlns:p14="http://schemas.microsoft.com/office/powerpoint/2010/main" val="10306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</TotalTime>
  <Words>481</Words>
  <Application>Microsoft Office PowerPoint</Application>
  <PresentationFormat>Экран (4:3)</PresentationFormat>
  <Paragraphs>35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Меркурій</dc:title>
  <dc:creator>Anny</dc:creator>
  <cp:lastModifiedBy>Зеленые</cp:lastModifiedBy>
  <cp:revision>22</cp:revision>
  <dcterms:created xsi:type="dcterms:W3CDTF">2013-12-14T10:48:33Z</dcterms:created>
  <dcterms:modified xsi:type="dcterms:W3CDTF">2015-02-01T16:53:59Z</dcterms:modified>
</cp:coreProperties>
</file>