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EE72A-2DE1-4777-9C21-48935DEED3A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06766D-F28C-4859-A58C-2E354BD679AA}">
      <dgm:prSet phldrT="[Текст]"/>
      <dgm:spPr/>
      <dgm:t>
        <a:bodyPr/>
        <a:lstStyle/>
        <a:p>
          <a:r>
            <a:rPr lang="uk-UA" dirty="0" smtClean="0"/>
            <a:t>Телескопи</a:t>
          </a:r>
          <a:endParaRPr lang="ru-RU" dirty="0"/>
        </a:p>
      </dgm:t>
    </dgm:pt>
    <dgm:pt modelId="{EB38B535-C31C-45EF-9636-586B9ED489B6}" type="parTrans" cxnId="{A002DDE3-B44C-4635-9652-2203FCCC52EF}">
      <dgm:prSet/>
      <dgm:spPr/>
      <dgm:t>
        <a:bodyPr/>
        <a:lstStyle/>
        <a:p>
          <a:endParaRPr lang="ru-RU"/>
        </a:p>
      </dgm:t>
    </dgm:pt>
    <dgm:pt modelId="{FD40B8A1-3DD0-4E13-AFDF-620C3AC93E9F}" type="sibTrans" cxnId="{A002DDE3-B44C-4635-9652-2203FCCC52EF}">
      <dgm:prSet/>
      <dgm:spPr/>
      <dgm:t>
        <a:bodyPr/>
        <a:lstStyle/>
        <a:p>
          <a:endParaRPr lang="ru-RU"/>
        </a:p>
      </dgm:t>
    </dgm:pt>
    <dgm:pt modelId="{03B1E01D-BDDE-4C49-8991-3FD56EDCD8B7}">
      <dgm:prSet phldrT="[Текст]"/>
      <dgm:spPr/>
      <dgm:t>
        <a:bodyPr/>
        <a:lstStyle/>
        <a:p>
          <a:r>
            <a:rPr lang="ru-RU" dirty="0" err="1" smtClean="0"/>
            <a:t>Катадіоптрічні</a:t>
          </a:r>
          <a:r>
            <a:rPr lang="ru-RU" dirty="0" smtClean="0"/>
            <a:t> (</a:t>
          </a:r>
          <a:r>
            <a:rPr lang="ru-RU" dirty="0" err="1" smtClean="0"/>
            <a:t>дзеркально-лінзові</a:t>
          </a:r>
          <a:r>
            <a:rPr lang="ru-RU" dirty="0" smtClean="0"/>
            <a:t>) </a:t>
          </a:r>
          <a:r>
            <a:rPr lang="ru-RU" dirty="0" err="1" smtClean="0"/>
            <a:t>телескопи</a:t>
          </a:r>
          <a:endParaRPr lang="ru-RU" dirty="0"/>
        </a:p>
      </dgm:t>
    </dgm:pt>
    <dgm:pt modelId="{CB13C2CA-C911-4F96-B71D-5928A54F03B0}" type="parTrans" cxnId="{5E2172B7-51E7-4F0A-B437-00CB015B87AD}">
      <dgm:prSet/>
      <dgm:spPr/>
      <dgm:t>
        <a:bodyPr/>
        <a:lstStyle/>
        <a:p>
          <a:endParaRPr lang="ru-RU"/>
        </a:p>
      </dgm:t>
    </dgm:pt>
    <dgm:pt modelId="{63DFF2F5-A47B-4422-B23C-219B23B578AE}" type="sibTrans" cxnId="{5E2172B7-51E7-4F0A-B437-00CB015B87AD}">
      <dgm:prSet/>
      <dgm:spPr/>
      <dgm:t>
        <a:bodyPr/>
        <a:lstStyle/>
        <a:p>
          <a:endParaRPr lang="ru-RU"/>
        </a:p>
      </dgm:t>
    </dgm:pt>
    <dgm:pt modelId="{7A97794A-AC8C-4C6C-92FA-F56ECA7BBE3E}">
      <dgm:prSet phldrT="[Текст]"/>
      <dgm:spPr/>
      <dgm:t>
        <a:bodyPr/>
        <a:lstStyle/>
        <a:p>
          <a:r>
            <a:rPr lang="ru-RU" dirty="0" err="1" smtClean="0"/>
            <a:t>Рефлектори</a:t>
          </a:r>
          <a:r>
            <a:rPr lang="ru-RU" dirty="0" smtClean="0"/>
            <a:t> (</a:t>
          </a:r>
          <a:r>
            <a:rPr lang="ru-RU" dirty="0" err="1" smtClean="0"/>
            <a:t>дзеркальні</a:t>
          </a:r>
          <a:r>
            <a:rPr lang="ru-RU" dirty="0" smtClean="0"/>
            <a:t> </a:t>
          </a:r>
          <a:r>
            <a:rPr lang="ru-RU" dirty="0" err="1" smtClean="0"/>
            <a:t>телескопи</a:t>
          </a:r>
          <a:r>
            <a:rPr lang="ru-RU" dirty="0" smtClean="0"/>
            <a:t>)</a:t>
          </a:r>
          <a:endParaRPr lang="ru-RU" dirty="0"/>
        </a:p>
      </dgm:t>
    </dgm:pt>
    <dgm:pt modelId="{4DA7C319-CDD3-49B8-98DB-AA7BCDFF3B8B}" type="parTrans" cxnId="{83FEBD8B-B700-4E61-B338-F739F017E0C0}">
      <dgm:prSet/>
      <dgm:spPr/>
      <dgm:t>
        <a:bodyPr/>
        <a:lstStyle/>
        <a:p>
          <a:endParaRPr lang="ru-RU"/>
        </a:p>
      </dgm:t>
    </dgm:pt>
    <dgm:pt modelId="{3F6F26DC-B2E6-4D69-B9BE-300E3D509FA9}" type="sibTrans" cxnId="{83FEBD8B-B700-4E61-B338-F739F017E0C0}">
      <dgm:prSet/>
      <dgm:spPr/>
      <dgm:t>
        <a:bodyPr/>
        <a:lstStyle/>
        <a:p>
          <a:endParaRPr lang="ru-RU"/>
        </a:p>
      </dgm:t>
    </dgm:pt>
    <dgm:pt modelId="{38573FFE-569D-4D6A-8C44-914C0A121C25}">
      <dgm:prSet phldrT="[Текст]"/>
      <dgm:spPr/>
      <dgm:t>
        <a:bodyPr/>
        <a:lstStyle/>
        <a:p>
          <a:r>
            <a:rPr lang="ru-RU" dirty="0" err="1" smtClean="0"/>
            <a:t>Рефрактори</a:t>
          </a:r>
          <a:r>
            <a:rPr lang="ru-RU" dirty="0" smtClean="0"/>
            <a:t> (</a:t>
          </a:r>
          <a:r>
            <a:rPr lang="ru-RU" dirty="0" err="1" smtClean="0"/>
            <a:t>лінзові</a:t>
          </a:r>
          <a:r>
            <a:rPr lang="ru-RU" dirty="0" smtClean="0"/>
            <a:t> </a:t>
          </a:r>
          <a:r>
            <a:rPr lang="ru-RU" dirty="0" err="1" smtClean="0"/>
            <a:t>телескопи</a:t>
          </a:r>
          <a:r>
            <a:rPr lang="ru-RU" dirty="0" smtClean="0"/>
            <a:t>)</a:t>
          </a:r>
          <a:endParaRPr lang="ru-RU" dirty="0"/>
        </a:p>
      </dgm:t>
    </dgm:pt>
    <dgm:pt modelId="{6EBBC8C8-0A61-4020-B5CF-8E0D8135BC8C}" type="parTrans" cxnId="{1C8C4A38-6BC2-4092-AB88-3384DFDA1A50}">
      <dgm:prSet/>
      <dgm:spPr/>
      <dgm:t>
        <a:bodyPr/>
        <a:lstStyle/>
        <a:p>
          <a:endParaRPr lang="ru-RU"/>
        </a:p>
      </dgm:t>
    </dgm:pt>
    <dgm:pt modelId="{F260A7FE-A24D-4FBD-9E44-A83C80DAB24F}" type="sibTrans" cxnId="{1C8C4A38-6BC2-4092-AB88-3384DFDA1A50}">
      <dgm:prSet/>
      <dgm:spPr/>
      <dgm:t>
        <a:bodyPr/>
        <a:lstStyle/>
        <a:p>
          <a:endParaRPr lang="ru-RU"/>
        </a:p>
      </dgm:t>
    </dgm:pt>
    <dgm:pt modelId="{9F1E38BB-DF86-4DB7-B20A-A0B992CF3B8D}" type="pres">
      <dgm:prSet presAssocID="{601EE72A-2DE1-4777-9C21-48935DEED3A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B69A54-D08E-4384-91E6-900946C58485}" type="pres">
      <dgm:prSet presAssocID="{DF06766D-F28C-4859-A58C-2E354BD679AA}" presName="singleCycle" presStyleCnt="0"/>
      <dgm:spPr/>
    </dgm:pt>
    <dgm:pt modelId="{6C4421DE-48A1-420B-AAE6-55089325FA8F}" type="pres">
      <dgm:prSet presAssocID="{DF06766D-F28C-4859-A58C-2E354BD679AA}" presName="singleCenter" presStyleLbl="node1" presStyleIdx="0" presStyleCnt="4" custScaleX="14826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9193D3C9-9A2C-4B20-A44E-F69E3242F6D9}" type="pres">
      <dgm:prSet presAssocID="{CB13C2CA-C911-4F96-B71D-5928A54F03B0}" presName="Name56" presStyleLbl="parChTrans1D2" presStyleIdx="0" presStyleCnt="3"/>
      <dgm:spPr/>
      <dgm:t>
        <a:bodyPr/>
        <a:lstStyle/>
        <a:p>
          <a:endParaRPr lang="ru-RU"/>
        </a:p>
      </dgm:t>
    </dgm:pt>
    <dgm:pt modelId="{4FC1DBAD-6C5E-4B3D-A8D9-00E0F54CF723}" type="pres">
      <dgm:prSet presAssocID="{03B1E01D-BDDE-4C49-8991-3FD56EDCD8B7}" presName="text0" presStyleLbl="node1" presStyleIdx="1" presStyleCnt="4" custScaleX="309492" custScaleY="90847" custRadScaleRad="83821" custRadScaleInc="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98EB4-BAB3-4D3D-9FD2-A0525AB96E92}" type="pres">
      <dgm:prSet presAssocID="{4DA7C319-CDD3-49B8-98DB-AA7BCDFF3B8B}" presName="Name56" presStyleLbl="parChTrans1D2" presStyleIdx="1" presStyleCnt="3"/>
      <dgm:spPr/>
      <dgm:t>
        <a:bodyPr/>
        <a:lstStyle/>
        <a:p>
          <a:endParaRPr lang="ru-RU"/>
        </a:p>
      </dgm:t>
    </dgm:pt>
    <dgm:pt modelId="{4B7A024A-23D5-426D-AE16-BEA7E8A7C000}" type="pres">
      <dgm:prSet presAssocID="{7A97794A-AC8C-4C6C-92FA-F56ECA7BBE3E}" presName="text0" presStyleLbl="node1" presStyleIdx="2" presStyleCnt="4" custScaleX="249292" custRadScaleRad="138860" custRadScaleInc="-2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B0CD2-1917-485B-857B-82C4B348C09F}" type="pres">
      <dgm:prSet presAssocID="{6EBBC8C8-0A61-4020-B5CF-8E0D8135BC8C}" presName="Name56" presStyleLbl="parChTrans1D2" presStyleIdx="2" presStyleCnt="3"/>
      <dgm:spPr/>
      <dgm:t>
        <a:bodyPr/>
        <a:lstStyle/>
        <a:p>
          <a:endParaRPr lang="ru-RU"/>
        </a:p>
      </dgm:t>
    </dgm:pt>
    <dgm:pt modelId="{03F82F46-C393-4C60-A709-7B018174CD95}" type="pres">
      <dgm:prSet presAssocID="{38573FFE-569D-4D6A-8C44-914C0A121C25}" presName="text0" presStyleLbl="node1" presStyleIdx="3" presStyleCnt="4" custScaleX="252107" custRadScaleRad="131112" custRadScaleInc="1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4D22E9-39DB-425A-9779-296AC7D4F656}" type="presOf" srcId="{601EE72A-2DE1-4777-9C21-48935DEED3AC}" destId="{9F1E38BB-DF86-4DB7-B20A-A0B992CF3B8D}" srcOrd="0" destOrd="0" presId="urn:microsoft.com/office/officeart/2008/layout/RadialCluster"/>
    <dgm:cxn modelId="{25D64767-DA13-4EAF-BCEB-DB038F096F15}" type="presOf" srcId="{38573FFE-569D-4D6A-8C44-914C0A121C25}" destId="{03F82F46-C393-4C60-A709-7B018174CD95}" srcOrd="0" destOrd="0" presId="urn:microsoft.com/office/officeart/2008/layout/RadialCluster"/>
    <dgm:cxn modelId="{8399EC35-C52D-49D4-BD2D-CDDCC9C0646C}" type="presOf" srcId="{4DA7C319-CDD3-49B8-98DB-AA7BCDFF3B8B}" destId="{B7F98EB4-BAB3-4D3D-9FD2-A0525AB96E92}" srcOrd="0" destOrd="0" presId="urn:microsoft.com/office/officeart/2008/layout/RadialCluster"/>
    <dgm:cxn modelId="{1B06D3EC-7A73-48D0-982F-10EA55184B99}" type="presOf" srcId="{CB13C2CA-C911-4F96-B71D-5928A54F03B0}" destId="{9193D3C9-9A2C-4B20-A44E-F69E3242F6D9}" srcOrd="0" destOrd="0" presId="urn:microsoft.com/office/officeart/2008/layout/RadialCluster"/>
    <dgm:cxn modelId="{647DBBD5-D040-4C43-9273-2A7D8A1CE498}" type="presOf" srcId="{6EBBC8C8-0A61-4020-B5CF-8E0D8135BC8C}" destId="{2E4B0CD2-1917-485B-857B-82C4B348C09F}" srcOrd="0" destOrd="0" presId="urn:microsoft.com/office/officeart/2008/layout/RadialCluster"/>
    <dgm:cxn modelId="{A002DDE3-B44C-4635-9652-2203FCCC52EF}" srcId="{601EE72A-2DE1-4777-9C21-48935DEED3AC}" destId="{DF06766D-F28C-4859-A58C-2E354BD679AA}" srcOrd="0" destOrd="0" parTransId="{EB38B535-C31C-45EF-9636-586B9ED489B6}" sibTransId="{FD40B8A1-3DD0-4E13-AFDF-620C3AC93E9F}"/>
    <dgm:cxn modelId="{3846ED91-CA01-4379-BCCF-496ABA5400BD}" type="presOf" srcId="{7A97794A-AC8C-4C6C-92FA-F56ECA7BBE3E}" destId="{4B7A024A-23D5-426D-AE16-BEA7E8A7C000}" srcOrd="0" destOrd="0" presId="urn:microsoft.com/office/officeart/2008/layout/RadialCluster"/>
    <dgm:cxn modelId="{5E2172B7-51E7-4F0A-B437-00CB015B87AD}" srcId="{DF06766D-F28C-4859-A58C-2E354BD679AA}" destId="{03B1E01D-BDDE-4C49-8991-3FD56EDCD8B7}" srcOrd="0" destOrd="0" parTransId="{CB13C2CA-C911-4F96-B71D-5928A54F03B0}" sibTransId="{63DFF2F5-A47B-4422-B23C-219B23B578AE}"/>
    <dgm:cxn modelId="{1C8C4A38-6BC2-4092-AB88-3384DFDA1A50}" srcId="{DF06766D-F28C-4859-A58C-2E354BD679AA}" destId="{38573FFE-569D-4D6A-8C44-914C0A121C25}" srcOrd="2" destOrd="0" parTransId="{6EBBC8C8-0A61-4020-B5CF-8E0D8135BC8C}" sibTransId="{F260A7FE-A24D-4FBD-9E44-A83C80DAB24F}"/>
    <dgm:cxn modelId="{AA161E1D-C1CC-44CE-8B5C-042DEDEA7637}" type="presOf" srcId="{DF06766D-F28C-4859-A58C-2E354BD679AA}" destId="{6C4421DE-48A1-420B-AAE6-55089325FA8F}" srcOrd="0" destOrd="0" presId="urn:microsoft.com/office/officeart/2008/layout/RadialCluster"/>
    <dgm:cxn modelId="{83FEBD8B-B700-4E61-B338-F739F017E0C0}" srcId="{DF06766D-F28C-4859-A58C-2E354BD679AA}" destId="{7A97794A-AC8C-4C6C-92FA-F56ECA7BBE3E}" srcOrd="1" destOrd="0" parTransId="{4DA7C319-CDD3-49B8-98DB-AA7BCDFF3B8B}" sibTransId="{3F6F26DC-B2E6-4D69-B9BE-300E3D509FA9}"/>
    <dgm:cxn modelId="{7AEF1BC8-1D0E-43D4-AB78-5874FF8E2E87}" type="presOf" srcId="{03B1E01D-BDDE-4C49-8991-3FD56EDCD8B7}" destId="{4FC1DBAD-6C5E-4B3D-A8D9-00E0F54CF723}" srcOrd="0" destOrd="0" presId="urn:microsoft.com/office/officeart/2008/layout/RadialCluster"/>
    <dgm:cxn modelId="{F1F5EE01-470F-491C-87E1-FAA797D1E987}" type="presParOf" srcId="{9F1E38BB-DF86-4DB7-B20A-A0B992CF3B8D}" destId="{5EB69A54-D08E-4384-91E6-900946C58485}" srcOrd="0" destOrd="0" presId="urn:microsoft.com/office/officeart/2008/layout/RadialCluster"/>
    <dgm:cxn modelId="{6EDA26DF-A603-4F05-970E-DE7C8F8C88B7}" type="presParOf" srcId="{5EB69A54-D08E-4384-91E6-900946C58485}" destId="{6C4421DE-48A1-420B-AAE6-55089325FA8F}" srcOrd="0" destOrd="0" presId="urn:microsoft.com/office/officeart/2008/layout/RadialCluster"/>
    <dgm:cxn modelId="{FBE29C48-4030-498F-9D93-F3213706D1CF}" type="presParOf" srcId="{5EB69A54-D08E-4384-91E6-900946C58485}" destId="{9193D3C9-9A2C-4B20-A44E-F69E3242F6D9}" srcOrd="1" destOrd="0" presId="urn:microsoft.com/office/officeart/2008/layout/RadialCluster"/>
    <dgm:cxn modelId="{29B8484A-B650-4ECD-A7B8-67C8B78EB63E}" type="presParOf" srcId="{5EB69A54-D08E-4384-91E6-900946C58485}" destId="{4FC1DBAD-6C5E-4B3D-A8D9-00E0F54CF723}" srcOrd="2" destOrd="0" presId="urn:microsoft.com/office/officeart/2008/layout/RadialCluster"/>
    <dgm:cxn modelId="{5A5F8C18-34E7-4601-9A83-72307136EC44}" type="presParOf" srcId="{5EB69A54-D08E-4384-91E6-900946C58485}" destId="{B7F98EB4-BAB3-4D3D-9FD2-A0525AB96E92}" srcOrd="3" destOrd="0" presId="urn:microsoft.com/office/officeart/2008/layout/RadialCluster"/>
    <dgm:cxn modelId="{A9D625E9-ADDF-48BD-8DE8-63817924485A}" type="presParOf" srcId="{5EB69A54-D08E-4384-91E6-900946C58485}" destId="{4B7A024A-23D5-426D-AE16-BEA7E8A7C000}" srcOrd="4" destOrd="0" presId="urn:microsoft.com/office/officeart/2008/layout/RadialCluster"/>
    <dgm:cxn modelId="{6F5E9640-8278-4B71-9D8E-1F6DACF1EABB}" type="presParOf" srcId="{5EB69A54-D08E-4384-91E6-900946C58485}" destId="{2E4B0CD2-1917-485B-857B-82C4B348C09F}" srcOrd="5" destOrd="0" presId="urn:microsoft.com/office/officeart/2008/layout/RadialCluster"/>
    <dgm:cxn modelId="{32886A7D-2CFB-4E60-93BF-E7D43E8AA70D}" type="presParOf" srcId="{5EB69A54-D08E-4384-91E6-900946C58485}" destId="{03F82F46-C393-4C60-A709-7B018174CD9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421DE-48A1-420B-AAE6-55089325FA8F}">
      <dsp:nvSpPr>
        <dsp:cNvPr id="0" name=""/>
        <dsp:cNvSpPr/>
      </dsp:nvSpPr>
      <dsp:spPr>
        <a:xfrm>
          <a:off x="2656848" y="2244962"/>
          <a:ext cx="2167690" cy="1462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Телескопи</a:t>
          </a:r>
          <a:endParaRPr lang="ru-RU" sz="3000" kern="1200" dirty="0"/>
        </a:p>
      </dsp:txBody>
      <dsp:txXfrm>
        <a:off x="2728221" y="2316335"/>
        <a:ext cx="2024944" cy="1319341"/>
      </dsp:txXfrm>
    </dsp:sp>
    <dsp:sp modelId="{9193D3C9-9A2C-4B20-A44E-F69E3242F6D9}">
      <dsp:nvSpPr>
        <dsp:cNvPr id="0" name=""/>
        <dsp:cNvSpPr/>
      </dsp:nvSpPr>
      <dsp:spPr>
        <a:xfrm rot="16213608">
          <a:off x="3391504" y="1891482"/>
          <a:ext cx="7069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696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1DBAD-6C5E-4B3D-A8D9-00E0F54CF723}">
      <dsp:nvSpPr>
        <dsp:cNvPr id="0" name=""/>
        <dsp:cNvSpPr/>
      </dsp:nvSpPr>
      <dsp:spPr>
        <a:xfrm>
          <a:off x="2232257" y="648067"/>
          <a:ext cx="3031779" cy="889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Катадіоптрічні</a:t>
          </a:r>
          <a:r>
            <a:rPr lang="ru-RU" sz="1800" kern="1200" dirty="0" smtClean="0"/>
            <a:t> (</a:t>
          </a:r>
          <a:r>
            <a:rPr lang="ru-RU" sz="1800" kern="1200" dirty="0" err="1" smtClean="0"/>
            <a:t>дзеркально-лінзові</a:t>
          </a:r>
          <a:r>
            <a:rPr lang="ru-RU" sz="1800" kern="1200" dirty="0" smtClean="0"/>
            <a:t>) </a:t>
          </a:r>
          <a:r>
            <a:rPr lang="ru-RU" sz="1800" kern="1200" dirty="0" err="1" smtClean="0"/>
            <a:t>телескопи</a:t>
          </a:r>
          <a:endParaRPr lang="ru-RU" sz="1800" kern="1200" dirty="0"/>
        </a:p>
      </dsp:txBody>
      <dsp:txXfrm>
        <a:off x="2275700" y="691510"/>
        <a:ext cx="2944893" cy="803049"/>
      </dsp:txXfrm>
    </dsp:sp>
    <dsp:sp modelId="{B7F98EB4-BAB3-4D3D-9FD2-A0525AB96E92}">
      <dsp:nvSpPr>
        <dsp:cNvPr id="0" name=""/>
        <dsp:cNvSpPr/>
      </dsp:nvSpPr>
      <dsp:spPr>
        <a:xfrm rot="1759656">
          <a:off x="4784097" y="3739472"/>
          <a:ext cx="6310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0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A024A-23D5-426D-AE16-BEA7E8A7C000}">
      <dsp:nvSpPr>
        <dsp:cNvPr id="0" name=""/>
        <dsp:cNvSpPr/>
      </dsp:nvSpPr>
      <dsp:spPr>
        <a:xfrm>
          <a:off x="5025538" y="3894026"/>
          <a:ext cx="2442061" cy="979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Рефлектори</a:t>
          </a:r>
          <a:r>
            <a:rPr lang="ru-RU" sz="1900" kern="1200" dirty="0" smtClean="0"/>
            <a:t> (</a:t>
          </a:r>
          <a:r>
            <a:rPr lang="ru-RU" sz="1900" kern="1200" dirty="0" err="1" smtClean="0"/>
            <a:t>дзеркальні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телескопи</a:t>
          </a:r>
          <a:r>
            <a:rPr lang="ru-RU" sz="1900" kern="1200" dirty="0" smtClean="0"/>
            <a:t>)</a:t>
          </a:r>
          <a:endParaRPr lang="ru-RU" sz="1900" kern="1200" dirty="0"/>
        </a:p>
      </dsp:txBody>
      <dsp:txXfrm>
        <a:off x="5073358" y="3941846"/>
        <a:ext cx="2346421" cy="883958"/>
      </dsp:txXfrm>
    </dsp:sp>
    <dsp:sp modelId="{2E4B0CD2-1917-485B-857B-82C4B348C09F}">
      <dsp:nvSpPr>
        <dsp:cNvPr id="0" name=""/>
        <dsp:cNvSpPr/>
      </dsp:nvSpPr>
      <dsp:spPr>
        <a:xfrm rot="9040344">
          <a:off x="2066203" y="3739472"/>
          <a:ext cx="6310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10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82F46-C393-4C60-A709-7B018174CD95}">
      <dsp:nvSpPr>
        <dsp:cNvPr id="0" name=""/>
        <dsp:cNvSpPr/>
      </dsp:nvSpPr>
      <dsp:spPr>
        <a:xfrm>
          <a:off x="0" y="3894026"/>
          <a:ext cx="2469636" cy="979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Рефрактори</a:t>
          </a:r>
          <a:r>
            <a:rPr lang="ru-RU" sz="2000" kern="1200" dirty="0" smtClean="0"/>
            <a:t> (</a:t>
          </a:r>
          <a:r>
            <a:rPr lang="ru-RU" sz="2000" kern="1200" dirty="0" err="1" smtClean="0"/>
            <a:t>лінзові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телескопи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47820" y="3941846"/>
        <a:ext cx="2373996" cy="883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DC9C58-0234-45D8-9621-700219DD2571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241620-9F6B-413D-BEEF-11C09ABA4C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9C58-0234-45D8-9621-700219DD2571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620-9F6B-413D-BEEF-11C09ABA4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9C58-0234-45D8-9621-700219DD2571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620-9F6B-413D-BEEF-11C09ABA4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DC9C58-0234-45D8-9621-700219DD2571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41620-9F6B-413D-BEEF-11C09ABA4C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DC9C58-0234-45D8-9621-700219DD2571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241620-9F6B-413D-BEEF-11C09ABA4C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9C58-0234-45D8-9621-700219DD2571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620-9F6B-413D-BEEF-11C09ABA4C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9C58-0234-45D8-9621-700219DD2571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620-9F6B-413D-BEEF-11C09ABA4C8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DC9C58-0234-45D8-9621-700219DD2571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41620-9F6B-413D-BEEF-11C09ABA4C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9C58-0234-45D8-9621-700219DD2571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1620-9F6B-413D-BEEF-11C09ABA4C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DC9C58-0234-45D8-9621-700219DD2571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41620-9F6B-413D-BEEF-11C09ABA4C8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DC9C58-0234-45D8-9621-700219DD2571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41620-9F6B-413D-BEEF-11C09ABA4C8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DC9C58-0234-45D8-9621-700219DD2571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241620-9F6B-413D-BEEF-11C09ABA4C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b="0" dirty="0" smtClean="0"/>
              <a:t>Методи та засоби спостереження</a:t>
            </a:r>
            <a:endParaRPr lang="ru-RU" sz="48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Телескоп. Види телескопів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004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Орбітальний</a:t>
            </a:r>
            <a:r>
              <a:rPr lang="ru-RU" dirty="0" smtClean="0"/>
              <a:t> телескоп «</a:t>
            </a:r>
            <a:r>
              <a:rPr lang="ru-RU" dirty="0" err="1" smtClean="0"/>
              <a:t>Габбл</a:t>
            </a:r>
            <a:r>
              <a:rPr lang="ru-RU" dirty="0" smtClean="0"/>
              <a:t>»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сервісного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1997 року,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відокремлення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шатлу</a:t>
            </a:r>
            <a:r>
              <a:rPr lang="ru-RU" dirty="0" smtClean="0"/>
              <a:t> «</a:t>
            </a:r>
            <a:r>
              <a:rPr lang="ru-RU" dirty="0" err="1" smtClean="0"/>
              <a:t>Дискавері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53828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19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10798"/>
            <a:ext cx="6900259" cy="517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547" y="3033291"/>
            <a:ext cx="170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Very Large Array, </a:t>
            </a:r>
            <a:endParaRPr lang="uk-UA" dirty="0" smtClean="0"/>
          </a:p>
          <a:p>
            <a:r>
              <a:rPr lang="ru-RU" dirty="0" smtClean="0"/>
              <a:t>Нью-Мексико, США.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1520" y="152128"/>
            <a:ext cx="8334672" cy="133265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Радіотелескопи</a:t>
            </a:r>
            <a:r>
              <a:rPr lang="ru-RU" dirty="0"/>
              <a:t> </a:t>
            </a:r>
            <a:r>
              <a:rPr lang="ru-RU" dirty="0" err="1"/>
              <a:t>являють</a:t>
            </a:r>
            <a:r>
              <a:rPr lang="ru-RU" dirty="0"/>
              <a:t> собою </a:t>
            </a:r>
            <a:r>
              <a:rPr lang="ru-RU" dirty="0" err="1"/>
              <a:t>направленні</a:t>
            </a:r>
            <a:r>
              <a:rPr lang="ru-RU" dirty="0"/>
              <a:t> </a:t>
            </a:r>
            <a:r>
              <a:rPr lang="ru-RU" dirty="0" err="1"/>
              <a:t>антени</a:t>
            </a:r>
            <a:r>
              <a:rPr lang="ru-RU" dirty="0"/>
              <a:t>,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параболічної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радіодіапазон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ширший</a:t>
            </a:r>
            <a:r>
              <a:rPr lang="ru-RU" dirty="0"/>
              <a:t> </a:t>
            </a:r>
            <a:r>
              <a:rPr lang="ru-RU" dirty="0" err="1"/>
              <a:t>оптичного</a:t>
            </a:r>
            <a:r>
              <a:rPr lang="ru-RU" dirty="0"/>
              <a:t>,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радіотелескопів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79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96480"/>
            <a:ext cx="4286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7848872" cy="4873752"/>
          </a:xfrm>
        </p:spPr>
        <p:txBody>
          <a:bodyPr/>
          <a:lstStyle/>
          <a:p>
            <a:r>
              <a:rPr lang="ru-RU" b="1" dirty="0"/>
              <a:t>Телескоп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оптичний</a:t>
            </a:r>
            <a:r>
              <a:rPr lang="ru-RU" dirty="0"/>
              <a:t> </a:t>
            </a:r>
            <a:r>
              <a:rPr lang="ru-RU" dirty="0" err="1"/>
              <a:t>прилад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 smtClean="0"/>
              <a:t>віддалених</a:t>
            </a:r>
            <a:r>
              <a:rPr lang="ru-RU" dirty="0" smtClean="0"/>
              <a:t> </a:t>
            </a:r>
            <a:r>
              <a:rPr lang="ru-RU" dirty="0" err="1"/>
              <a:t>об'єктів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Паралельне</a:t>
            </a:r>
            <a:r>
              <a:rPr lang="ru-RU" dirty="0" smtClean="0"/>
              <a:t> </a:t>
            </a:r>
            <a:r>
              <a:rPr lang="ru-RU" dirty="0" err="1"/>
              <a:t>проміння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в телескоп, </a:t>
            </a:r>
            <a:r>
              <a:rPr lang="ru-RU" dirty="0" err="1"/>
              <a:t>збирається</a:t>
            </a:r>
            <a:r>
              <a:rPr lang="ru-RU" dirty="0"/>
              <a:t> </a:t>
            </a:r>
            <a:r>
              <a:rPr lang="ru-RU" dirty="0" err="1"/>
              <a:t>об'єктивом</a:t>
            </a:r>
            <a:r>
              <a:rPr lang="ru-RU" dirty="0"/>
              <a:t> в </a:t>
            </a:r>
            <a:r>
              <a:rPr lang="ru-RU" dirty="0" err="1"/>
              <a:t>точці</a:t>
            </a:r>
            <a:r>
              <a:rPr lang="ru-RU" dirty="0"/>
              <a:t> фокусу. </a:t>
            </a:r>
            <a:endParaRPr lang="ru-RU" dirty="0" smtClean="0"/>
          </a:p>
          <a:p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/>
              <a:t>вони </a:t>
            </a:r>
            <a:r>
              <a:rPr lang="ru-RU" dirty="0" err="1"/>
              <a:t>проходять</a:t>
            </a:r>
            <a:r>
              <a:rPr lang="ru-RU" dirty="0"/>
              <a:t> через </a:t>
            </a:r>
            <a:r>
              <a:rPr lang="ru-RU" b="1" dirty="0"/>
              <a:t>окуляр</a:t>
            </a:r>
            <a:r>
              <a:rPr lang="ru-RU" dirty="0"/>
              <a:t> — систему </a:t>
            </a:r>
            <a:r>
              <a:rPr lang="ru-RU" dirty="0" err="1"/>
              <a:t>лінз</a:t>
            </a:r>
            <a:r>
              <a:rPr lang="ru-RU" dirty="0"/>
              <a:t>,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 smtClean="0"/>
              <a:t>протилежна</a:t>
            </a:r>
            <a:r>
              <a:rPr lang="ru-RU" dirty="0" smtClean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об'єктиву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Окуляр </a:t>
            </a:r>
            <a:r>
              <a:rPr lang="ru-RU" dirty="0" err="1"/>
              <a:t>перетворить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розходяться</a:t>
            </a:r>
            <a:r>
              <a:rPr lang="ru-RU" dirty="0"/>
              <a:t> з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точки фокусу, </a:t>
            </a:r>
            <a:r>
              <a:rPr lang="ru-RU" dirty="0" err="1"/>
              <a:t>проміння</a:t>
            </a:r>
            <a:r>
              <a:rPr lang="ru-RU" dirty="0"/>
              <a:t> 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паралельні</a:t>
            </a:r>
            <a:r>
              <a:rPr lang="ru-RU" dirty="0"/>
              <a:t>,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/>
              <a:t>побудованого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об'єктивом</a:t>
            </a:r>
            <a:r>
              <a:rPr lang="ru-RU" dirty="0" smtClean="0"/>
              <a:t> </a:t>
            </a:r>
            <a:r>
              <a:rPr lang="ru-RU" dirty="0" err="1"/>
              <a:t>зображення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164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5533413"/>
              </p:ext>
            </p:extLst>
          </p:nvPr>
        </p:nvGraphicFramePr>
        <p:xfrm>
          <a:off x="827584" y="404664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1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81455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/>
              <a:t>Рефрактори</a:t>
            </a:r>
            <a:r>
              <a:rPr lang="ru-RU" sz="3600" dirty="0"/>
              <a:t> (</a:t>
            </a:r>
            <a:r>
              <a:rPr lang="ru-RU" sz="3600" dirty="0" err="1"/>
              <a:t>лінзові</a:t>
            </a:r>
            <a:r>
              <a:rPr lang="ru-RU" sz="3600" dirty="0"/>
              <a:t> </a:t>
            </a:r>
            <a:r>
              <a:rPr lang="ru-RU" sz="3600" dirty="0" err="1"/>
              <a:t>телескопи</a:t>
            </a:r>
            <a:r>
              <a:rPr lang="ru-RU" sz="36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941168"/>
            <a:ext cx="7817296" cy="1651106"/>
          </a:xfrm>
        </p:spPr>
        <p:txBody>
          <a:bodyPr/>
          <a:lstStyle/>
          <a:p>
            <a:r>
              <a:rPr lang="ru-RU" dirty="0" err="1" smtClean="0"/>
              <a:t>Проміння</a:t>
            </a:r>
            <a:r>
              <a:rPr lang="ru-RU" dirty="0" smtClean="0"/>
              <a:t> </a:t>
            </a:r>
            <a:r>
              <a:rPr lang="ru-RU" dirty="0" err="1"/>
              <a:t>фокусується</a:t>
            </a:r>
            <a:r>
              <a:rPr lang="ru-RU" dirty="0"/>
              <a:t> </a:t>
            </a:r>
            <a:r>
              <a:rPr lang="ru-RU" dirty="0" err="1"/>
              <a:t>скляним</a:t>
            </a:r>
            <a:r>
              <a:rPr lang="ru-RU" dirty="0"/>
              <a:t> </a:t>
            </a:r>
            <a:r>
              <a:rPr lang="ru-RU" dirty="0" err="1"/>
              <a:t>об'єктивом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лінз</a:t>
            </a:r>
            <a:r>
              <a:rPr lang="ru-RU" dirty="0"/>
              <a:t>. </a:t>
            </a:r>
            <a:r>
              <a:rPr lang="ru-RU" dirty="0" err="1"/>
              <a:t>Працюючі</a:t>
            </a:r>
            <a:r>
              <a:rPr lang="ru-RU" dirty="0"/>
              <a:t> таким чином </a:t>
            </a:r>
            <a:r>
              <a:rPr lang="ru-RU" dirty="0" err="1"/>
              <a:t>телескопи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dirty="0"/>
              <a:t>рефракторами.</a:t>
            </a:r>
          </a:p>
        </p:txBody>
      </p:sp>
    </p:spTree>
    <p:extLst>
      <p:ext uri="{BB962C8B-B14F-4D97-AF65-F5344CB8AC3E}">
        <p14:creationId xmlns:p14="http://schemas.microsoft.com/office/powerpoint/2010/main" val="131753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776864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Рефрактори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b="1" dirty="0"/>
              <a:t>ряд </a:t>
            </a:r>
            <a:r>
              <a:rPr lang="ru-RU" b="1" dirty="0" err="1"/>
              <a:t>переваг</a:t>
            </a:r>
            <a:r>
              <a:rPr lang="ru-RU" b="1" dirty="0"/>
              <a:t> </a:t>
            </a:r>
            <a:r>
              <a:rPr lang="ru-RU" dirty="0"/>
              <a:t>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конструкціями</a:t>
            </a:r>
            <a:r>
              <a:rPr lang="ru-RU" dirty="0"/>
              <a:t> </a:t>
            </a:r>
            <a:r>
              <a:rPr lang="ru-RU" dirty="0" err="1" smtClean="0"/>
              <a:t>телескопів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По-перше</a:t>
            </a:r>
            <a:r>
              <a:rPr lang="ru-RU" dirty="0"/>
              <a:t>, в них не </a:t>
            </a:r>
            <a:r>
              <a:rPr lang="ru-RU" dirty="0" err="1"/>
              <a:t>проникає</a:t>
            </a:r>
            <a:r>
              <a:rPr lang="ru-RU" dirty="0"/>
              <a:t> пил і </a:t>
            </a:r>
            <a:r>
              <a:rPr lang="ru-RU" dirty="0" err="1"/>
              <a:t>волога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труба </a:t>
            </a:r>
            <a:r>
              <a:rPr lang="ru-RU" dirty="0" err="1"/>
              <a:t>закрита</a:t>
            </a:r>
            <a:r>
              <a:rPr lang="ru-RU" dirty="0"/>
              <a:t> </a:t>
            </a:r>
            <a:r>
              <a:rPr lang="ru-RU" dirty="0" err="1"/>
              <a:t>об'єктивом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По-друге</a:t>
            </a:r>
            <a:r>
              <a:rPr lang="ru-RU" dirty="0"/>
              <a:t>, </a:t>
            </a:r>
            <a:r>
              <a:rPr lang="ru-RU" dirty="0" err="1"/>
              <a:t>оптичні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рефрактора </a:t>
            </a:r>
            <a:r>
              <a:rPr lang="ru-RU" dirty="0" err="1"/>
              <a:t>фіксуються</a:t>
            </a:r>
            <a:r>
              <a:rPr lang="ru-RU" dirty="0"/>
              <a:t> на </a:t>
            </a:r>
            <a:r>
              <a:rPr lang="ru-RU" dirty="0" err="1"/>
              <a:t>фабриці</a:t>
            </a:r>
            <a:r>
              <a:rPr lang="ru-RU" dirty="0"/>
              <a:t> і не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юстирування</a:t>
            </a:r>
            <a:r>
              <a:rPr lang="ru-RU" dirty="0"/>
              <a:t> — </a:t>
            </a:r>
            <a:r>
              <a:rPr lang="ru-RU" dirty="0" err="1"/>
              <a:t>тонкої</a:t>
            </a:r>
            <a:r>
              <a:rPr lang="ru-RU" dirty="0"/>
              <a:t> настройки </a:t>
            </a:r>
            <a:r>
              <a:rPr lang="ru-RU" dirty="0" err="1"/>
              <a:t>оптичної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По-третє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систем, в рефракторах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екранування</a:t>
            </a:r>
            <a:r>
              <a:rPr lang="ru-RU" dirty="0"/>
              <a:t> </a:t>
            </a:r>
            <a:r>
              <a:rPr lang="ru-RU" dirty="0" err="1"/>
              <a:t>об'єктиву</a:t>
            </a:r>
            <a:r>
              <a:rPr lang="ru-RU" dirty="0"/>
              <a:t>, яке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збираного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і </a:t>
            </a:r>
            <a:r>
              <a:rPr lang="ru-RU" dirty="0" err="1"/>
              <a:t>спотворює</a:t>
            </a:r>
            <a:r>
              <a:rPr lang="ru-RU" dirty="0"/>
              <a:t> </a:t>
            </a:r>
            <a:r>
              <a:rPr lang="ru-RU" dirty="0" err="1"/>
              <a:t>дифракційну</a:t>
            </a:r>
            <a:r>
              <a:rPr lang="ru-RU" dirty="0"/>
              <a:t> картину.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 smtClean="0"/>
              <a:t>висококонтрастне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/>
              <a:t>, </a:t>
            </a:r>
            <a:r>
              <a:rPr lang="ru-RU" dirty="0" err="1"/>
              <a:t>ідеально</a:t>
            </a:r>
            <a:r>
              <a:rPr lang="ru-RU" dirty="0"/>
              <a:t> </a:t>
            </a:r>
            <a:r>
              <a:rPr lang="ru-RU" dirty="0" err="1"/>
              <a:t>відповідне</a:t>
            </a:r>
            <a:r>
              <a:rPr lang="ru-RU" dirty="0"/>
              <a:t> для </a:t>
            </a:r>
            <a:r>
              <a:rPr lang="ru-RU" dirty="0" err="1"/>
              <a:t>спостережень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і планет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***</a:t>
            </a:r>
          </a:p>
          <a:p>
            <a:pPr marL="0" indent="0">
              <a:buNone/>
            </a:pPr>
            <a:r>
              <a:rPr lang="ru-RU" dirty="0"/>
              <a:t>Одним </a:t>
            </a:r>
            <a:r>
              <a:rPr lang="ru-RU" dirty="0" smtClean="0"/>
              <a:t>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b="1" dirty="0" err="1"/>
              <a:t>недоліків</a:t>
            </a:r>
            <a:r>
              <a:rPr lang="ru-RU" dirty="0"/>
              <a:t> </a:t>
            </a:r>
            <a:r>
              <a:rPr lang="ru-RU" dirty="0" err="1"/>
              <a:t>рефракторів</a:t>
            </a:r>
            <a:r>
              <a:rPr lang="ru-RU" dirty="0"/>
              <a:t> є </a:t>
            </a:r>
            <a:r>
              <a:rPr lang="ru-RU" dirty="0" err="1"/>
              <a:t>фарбування</a:t>
            </a:r>
            <a:r>
              <a:rPr lang="ru-RU" dirty="0"/>
              <a:t>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кольоровими</a:t>
            </a:r>
            <a:r>
              <a:rPr lang="ru-RU" dirty="0"/>
              <a:t> ореолами. Причина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ореолів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проміння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довжин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заломлюється</a:t>
            </a:r>
            <a:r>
              <a:rPr lang="ru-RU" dirty="0"/>
              <a:t> </a:t>
            </a:r>
            <a:r>
              <a:rPr lang="ru-RU" dirty="0" err="1"/>
              <a:t>лінзою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недолік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виправити</a:t>
            </a:r>
            <a:r>
              <a:rPr lang="ru-RU" dirty="0"/>
              <a:t> практично </a:t>
            </a:r>
            <a:r>
              <a:rPr lang="ru-RU" dirty="0" err="1"/>
              <a:t>повністю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об'єктив</a:t>
            </a:r>
            <a:r>
              <a:rPr lang="ru-RU" dirty="0"/>
              <a:t> з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точно </a:t>
            </a:r>
            <a:r>
              <a:rPr lang="ru-RU" dirty="0" err="1"/>
              <a:t>виконаних</a:t>
            </a:r>
            <a:r>
              <a:rPr lang="ru-RU" dirty="0"/>
              <a:t> </a:t>
            </a:r>
            <a:r>
              <a:rPr lang="ru-RU" dirty="0" err="1"/>
              <a:t>лінз</a:t>
            </a:r>
            <a:r>
              <a:rPr lang="ru-RU" dirty="0"/>
              <a:t>, </a:t>
            </a:r>
            <a:r>
              <a:rPr lang="ru-RU" dirty="0" err="1"/>
              <a:t>виготовлених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підібраних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</a:t>
            </a:r>
            <a:r>
              <a:rPr lang="ru-RU" dirty="0" err="1"/>
              <a:t>скла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260140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4824536" cy="407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724942"/>
          </a:xfrm>
        </p:spPr>
        <p:txBody>
          <a:bodyPr/>
          <a:lstStyle/>
          <a:p>
            <a:pPr algn="ctr"/>
            <a:r>
              <a:rPr lang="ru-RU" dirty="0" err="1"/>
              <a:t>Рефлектори</a:t>
            </a:r>
            <a:r>
              <a:rPr lang="ru-RU" dirty="0"/>
              <a:t> (</a:t>
            </a:r>
            <a:r>
              <a:rPr lang="ru-RU" dirty="0" err="1"/>
              <a:t>дзеркальні</a:t>
            </a:r>
            <a:r>
              <a:rPr lang="ru-RU" dirty="0"/>
              <a:t> </a:t>
            </a:r>
            <a:r>
              <a:rPr lang="ru-RU" dirty="0" err="1"/>
              <a:t>телескопи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941168"/>
            <a:ext cx="7467600" cy="1751249"/>
          </a:xfrm>
        </p:spPr>
        <p:txBody>
          <a:bodyPr/>
          <a:lstStyle/>
          <a:p>
            <a:r>
              <a:rPr lang="ru-RU" dirty="0" err="1" smtClean="0"/>
              <a:t>Віддзеркалення</a:t>
            </a:r>
            <a:r>
              <a:rPr lang="ru-RU" dirty="0" smtClean="0"/>
              <a:t> </a:t>
            </a:r>
            <a:r>
              <a:rPr lang="ru-RU" dirty="0" err="1"/>
              <a:t>вхідного</a:t>
            </a:r>
            <a:r>
              <a:rPr lang="ru-RU" dirty="0"/>
              <a:t> </a:t>
            </a:r>
            <a:r>
              <a:rPr lang="ru-RU" dirty="0" err="1"/>
              <a:t>проміння</a:t>
            </a:r>
            <a:r>
              <a:rPr lang="ru-RU" dirty="0"/>
              <a:t> </a:t>
            </a:r>
            <a:r>
              <a:rPr lang="ru-RU" dirty="0" err="1"/>
              <a:t>увігнутою</a:t>
            </a:r>
            <a:r>
              <a:rPr lang="ru-RU" dirty="0"/>
              <a:t> </a:t>
            </a:r>
            <a:r>
              <a:rPr lang="ru-RU" dirty="0" err="1"/>
              <a:t>дзеркальною</a:t>
            </a:r>
            <a:r>
              <a:rPr lang="ru-RU" dirty="0"/>
              <a:t> </a:t>
            </a:r>
            <a:r>
              <a:rPr lang="ru-RU" dirty="0" err="1"/>
              <a:t>поверхнею</a:t>
            </a:r>
            <a:r>
              <a:rPr lang="ru-RU" dirty="0"/>
              <a:t>. </a:t>
            </a:r>
            <a:r>
              <a:rPr lang="ru-RU" dirty="0" smtClean="0"/>
              <a:t>Так </a:t>
            </a:r>
            <a:r>
              <a:rPr lang="ru-RU" dirty="0" err="1"/>
              <a:t>влаштовані</a:t>
            </a:r>
            <a:r>
              <a:rPr lang="ru-RU" dirty="0"/>
              <a:t> </a:t>
            </a:r>
            <a:r>
              <a:rPr lang="ru-RU" dirty="0" err="1"/>
              <a:t>телескопи</a:t>
            </a:r>
            <a:r>
              <a:rPr lang="ru-RU" dirty="0"/>
              <a:t>,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b="1" dirty="0"/>
              <a:t>рефлекторами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324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075240" cy="621330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Дзеркало</a:t>
            </a:r>
            <a:r>
              <a:rPr lang="ru-RU" dirty="0"/>
              <a:t> є </a:t>
            </a:r>
            <a:r>
              <a:rPr lang="ru-RU" dirty="0" err="1"/>
              <a:t>скляним</a:t>
            </a:r>
            <a:r>
              <a:rPr lang="ru-RU" dirty="0"/>
              <a:t> диском, одна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сферичну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параболічну</a:t>
            </a:r>
            <a:r>
              <a:rPr lang="ru-RU" dirty="0"/>
              <a:t> форму і </a:t>
            </a:r>
            <a:r>
              <a:rPr lang="ru-RU" dirty="0" err="1"/>
              <a:t>покрита</a:t>
            </a:r>
            <a:r>
              <a:rPr lang="ru-RU" dirty="0"/>
              <a:t> шаром,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фарбування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як в </a:t>
            </a:r>
            <a:r>
              <a:rPr lang="ru-RU" dirty="0" err="1"/>
              <a:t>рефракторі</a:t>
            </a:r>
            <a:r>
              <a:rPr lang="ru-RU" dirty="0"/>
              <a:t>, не </a:t>
            </a:r>
            <a:r>
              <a:rPr lang="ru-RU" dirty="0" err="1"/>
              <a:t>відбувається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 smtClean="0"/>
              <a:t>потрапляюче</a:t>
            </a:r>
            <a:r>
              <a:rPr lang="ru-RU" dirty="0" smtClean="0"/>
              <a:t> </a:t>
            </a:r>
            <a:r>
              <a:rPr lang="ru-RU" dirty="0"/>
              <a:t>в телескоп </a:t>
            </a:r>
            <a:r>
              <a:rPr lang="ru-RU" dirty="0" err="1"/>
              <a:t>світло</a:t>
            </a:r>
            <a:r>
              <a:rPr lang="ru-RU" dirty="0"/>
              <a:t> не проходить через </a:t>
            </a:r>
            <a:r>
              <a:rPr lang="ru-RU" dirty="0" err="1"/>
              <a:t>скло</a:t>
            </a:r>
            <a:r>
              <a:rPr lang="ru-RU" dirty="0"/>
              <a:t>, а </a:t>
            </a:r>
            <a:r>
              <a:rPr lang="ru-RU" dirty="0" err="1"/>
              <a:t>відображається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дзеркальної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об'єктиву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прості</a:t>
            </a:r>
            <a:r>
              <a:rPr lang="ru-RU" dirty="0"/>
              <a:t> 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дзеркала</a:t>
            </a:r>
            <a:r>
              <a:rPr lang="ru-RU" dirty="0"/>
              <a:t> </a:t>
            </a:r>
            <a:r>
              <a:rPr lang="ru-RU" dirty="0" err="1"/>
              <a:t>сферичної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дзеркало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світлосильним</a:t>
            </a:r>
            <a:r>
              <a:rPr lang="ru-RU" dirty="0"/>
              <a:t>, </a:t>
            </a:r>
            <a:r>
              <a:rPr lang="ru-RU" dirty="0" err="1"/>
              <a:t>проміння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країв</a:t>
            </a:r>
            <a:r>
              <a:rPr lang="ru-RU" dirty="0"/>
              <a:t> і </a:t>
            </a:r>
            <a:r>
              <a:rPr lang="ru-RU" dirty="0" err="1"/>
              <a:t>проміння</a:t>
            </a:r>
            <a:r>
              <a:rPr lang="ru-RU" dirty="0"/>
              <a:t> з центру </a:t>
            </a:r>
            <a:r>
              <a:rPr lang="ru-RU" dirty="0" err="1"/>
              <a:t>сходитимуться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крапках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приведе</a:t>
            </a:r>
            <a:r>
              <a:rPr lang="ru-RU" dirty="0"/>
              <a:t> до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чіткості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усунути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дефект, званий </a:t>
            </a:r>
            <a:r>
              <a:rPr lang="ru-RU" b="1" dirty="0"/>
              <a:t>сферичною </a:t>
            </a:r>
            <a:r>
              <a:rPr lang="ru-RU" b="1" dirty="0" err="1"/>
              <a:t>аберацією</a:t>
            </a:r>
            <a:r>
              <a:rPr lang="ru-RU" dirty="0"/>
              <a:t>,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дзеркала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параболічною</a:t>
            </a:r>
            <a:r>
              <a:rPr lang="ru-RU" dirty="0"/>
              <a:t>.</a:t>
            </a:r>
          </a:p>
          <a:p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 smtClean="0"/>
              <a:t>зібране</a:t>
            </a:r>
            <a:r>
              <a:rPr lang="ru-RU" dirty="0" smtClean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дзеркалом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назад,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перенаправити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вивести</a:t>
            </a:r>
            <a:r>
              <a:rPr lang="ru-RU" dirty="0"/>
              <a:t> з труби.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невеликого плоского </a:t>
            </a:r>
            <a:r>
              <a:rPr lang="ru-RU" dirty="0" err="1"/>
              <a:t>дзеркала</a:t>
            </a:r>
            <a:r>
              <a:rPr lang="ru-RU" dirty="0"/>
              <a:t> </a:t>
            </a:r>
            <a:r>
              <a:rPr lang="ru-RU" dirty="0" err="1"/>
              <a:t>еліптичної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(званого </a:t>
            </a:r>
            <a:r>
              <a:rPr lang="ru-RU" dirty="0" err="1"/>
              <a:t>вторинним</a:t>
            </a:r>
            <a:r>
              <a:rPr lang="ru-RU" dirty="0"/>
              <a:t>), </a:t>
            </a:r>
            <a:r>
              <a:rPr lang="ru-RU" dirty="0" err="1"/>
              <a:t>розташованого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кутом в 45 </a:t>
            </a:r>
            <a:r>
              <a:rPr lang="ru-RU" dirty="0" err="1"/>
              <a:t>градусів</a:t>
            </a:r>
            <a:r>
              <a:rPr lang="ru-RU" dirty="0"/>
              <a:t> до </a:t>
            </a:r>
            <a:r>
              <a:rPr lang="ru-RU" dirty="0" err="1"/>
              <a:t>оптичної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головного </a:t>
            </a:r>
            <a:r>
              <a:rPr lang="ru-RU" dirty="0" err="1"/>
              <a:t>дзеркала</a:t>
            </a:r>
            <a:r>
              <a:rPr lang="ru-RU" dirty="0"/>
              <a:t>. На жаль, </a:t>
            </a:r>
            <a:r>
              <a:rPr lang="ru-RU" dirty="0" err="1"/>
              <a:t>вторинне</a:t>
            </a:r>
            <a:r>
              <a:rPr lang="ru-RU" dirty="0"/>
              <a:t> </a:t>
            </a:r>
            <a:r>
              <a:rPr lang="ru-RU" dirty="0" err="1"/>
              <a:t>дзеркало</a:t>
            </a:r>
            <a:r>
              <a:rPr lang="ru-RU" dirty="0"/>
              <a:t> і система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кріплення</a:t>
            </a:r>
            <a:r>
              <a:rPr lang="ru-RU" dirty="0"/>
              <a:t> неминуче </a:t>
            </a:r>
            <a:r>
              <a:rPr lang="ru-RU" dirty="0" err="1"/>
              <a:t>екрануватимуть</a:t>
            </a:r>
            <a:r>
              <a:rPr lang="ru-RU" dirty="0"/>
              <a:t> головне </a:t>
            </a:r>
            <a:r>
              <a:rPr lang="ru-RU" dirty="0" err="1"/>
              <a:t>дзеркало</a:t>
            </a:r>
            <a:r>
              <a:rPr lang="ru-RU" dirty="0"/>
              <a:t>, </a:t>
            </a:r>
            <a:r>
              <a:rPr lang="ru-RU" dirty="0" err="1"/>
              <a:t>зменшуючи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збираного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і </a:t>
            </a:r>
            <a:r>
              <a:rPr lang="ru-RU" dirty="0" err="1"/>
              <a:t>знижуючи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контраст </a:t>
            </a:r>
            <a:r>
              <a:rPr lang="ru-RU" dirty="0" err="1"/>
              <a:t>зображення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08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084982"/>
          </a:xfrm>
        </p:spPr>
        <p:txBody>
          <a:bodyPr/>
          <a:lstStyle/>
          <a:p>
            <a:pPr algn="ctr"/>
            <a:r>
              <a:rPr lang="ru-RU" dirty="0" err="1"/>
              <a:t>Катадіоптрічні</a:t>
            </a:r>
            <a:r>
              <a:rPr lang="ru-RU" dirty="0"/>
              <a:t> (</a:t>
            </a:r>
            <a:r>
              <a:rPr lang="ru-RU" dirty="0" err="1"/>
              <a:t>дзеркально-лінзові</a:t>
            </a:r>
            <a:r>
              <a:rPr lang="ru-RU" dirty="0"/>
              <a:t>) </a:t>
            </a:r>
            <a:r>
              <a:rPr lang="ru-RU" dirty="0" err="1"/>
              <a:t>телескопи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3672408" cy="49891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Катадіоптрічний</a:t>
            </a:r>
            <a:r>
              <a:rPr lang="ru-RU" b="1" dirty="0"/>
              <a:t> рефлектор Ньютона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класичний</a:t>
            </a:r>
            <a:r>
              <a:rPr lang="ru-RU" dirty="0"/>
              <a:t> рефлектор, в </a:t>
            </a:r>
            <a:r>
              <a:rPr lang="ru-RU" dirty="0" err="1"/>
              <a:t>який</a:t>
            </a:r>
            <a:r>
              <a:rPr lang="ru-RU" dirty="0"/>
              <a:t> додана </a:t>
            </a:r>
            <a:r>
              <a:rPr lang="ru-RU" dirty="0" err="1"/>
              <a:t>коректуюча</a:t>
            </a:r>
            <a:r>
              <a:rPr lang="ru-RU" dirty="0"/>
              <a:t> </a:t>
            </a:r>
            <a:r>
              <a:rPr lang="ru-RU" dirty="0" err="1"/>
              <a:t>лінза</a:t>
            </a:r>
            <a:r>
              <a:rPr lang="ru-RU" dirty="0"/>
              <a:t>, </a:t>
            </a:r>
            <a:r>
              <a:rPr lang="ru-RU" dirty="0" err="1"/>
              <a:t>розташована</a:t>
            </a:r>
            <a:r>
              <a:rPr lang="ru-RU" dirty="0"/>
              <a:t> на шляху </a:t>
            </a:r>
            <a:r>
              <a:rPr lang="ru-RU" dirty="0" err="1"/>
              <a:t>світлового</a:t>
            </a:r>
            <a:r>
              <a:rPr lang="ru-RU" dirty="0"/>
              <a:t> </a:t>
            </a:r>
            <a:r>
              <a:rPr lang="ru-RU" dirty="0" err="1"/>
              <a:t>проміння</a:t>
            </a:r>
            <a:r>
              <a:rPr lang="ru-RU" dirty="0"/>
              <a:t> перед точкою фокусу.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коректор</a:t>
            </a:r>
            <a:r>
              <a:rPr lang="ru-RU" dirty="0"/>
              <a:t>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ефективну</a:t>
            </a:r>
            <a:r>
              <a:rPr lang="ru-RU" dirty="0"/>
              <a:t> </a:t>
            </a:r>
            <a:r>
              <a:rPr lang="ru-RU" dirty="0" err="1"/>
              <a:t>фокусну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об'єктиву</a:t>
            </a:r>
            <a:r>
              <a:rPr lang="ru-RU" dirty="0"/>
              <a:t>, </a:t>
            </a:r>
            <a:r>
              <a:rPr lang="ru-RU" dirty="0" err="1"/>
              <a:t>дозволяючи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 smtClean="0"/>
              <a:t>скоротити</a:t>
            </a:r>
            <a:r>
              <a:rPr lang="ru-RU" dirty="0" smtClean="0"/>
              <a:t> </a:t>
            </a:r>
            <a:r>
              <a:rPr lang="ru-RU" dirty="0" err="1"/>
              <a:t>довжину</a:t>
            </a:r>
            <a:r>
              <a:rPr lang="ru-RU" dirty="0"/>
              <a:t> труби. </a:t>
            </a:r>
            <a:r>
              <a:rPr lang="ru-RU" dirty="0" err="1" smtClean="0"/>
              <a:t>Катадіоптрічні</a:t>
            </a:r>
            <a:r>
              <a:rPr lang="ru-RU" dirty="0" smtClean="0"/>
              <a:t> </a:t>
            </a:r>
            <a:r>
              <a:rPr lang="ru-RU" dirty="0" err="1"/>
              <a:t>рефлектори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компактні</a:t>
            </a:r>
            <a:r>
              <a:rPr lang="ru-RU" dirty="0"/>
              <a:t> і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/>
              <a:t>схильні</a:t>
            </a:r>
            <a:r>
              <a:rPr lang="ru-RU" dirty="0"/>
              <a:t> </a:t>
            </a:r>
            <a:r>
              <a:rPr lang="ru-RU" dirty="0" err="1"/>
              <a:t>коливанням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Ньютони</a:t>
            </a:r>
            <a:r>
              <a:rPr lang="ru-RU" dirty="0"/>
              <a:t>, але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екранування</a:t>
            </a:r>
            <a:r>
              <a:rPr lang="ru-RU" dirty="0"/>
              <a:t> і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складнішими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використанні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680520" cy="420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83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40" y="3439869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50 </a:t>
            </a:r>
            <a:r>
              <a:rPr lang="ru-RU" dirty="0" err="1" smtClean="0"/>
              <a:t>сантиметровий</a:t>
            </a:r>
            <a:r>
              <a:rPr lang="ru-RU" dirty="0" smtClean="0"/>
              <a:t> телескоп у </a:t>
            </a:r>
            <a:r>
              <a:rPr lang="ru-RU" dirty="0" err="1" smtClean="0"/>
              <a:t>Ніцці</a:t>
            </a:r>
            <a:r>
              <a:rPr lang="ru-RU" dirty="0" smtClean="0"/>
              <a:t>, </a:t>
            </a:r>
            <a:r>
              <a:rPr lang="ru-RU" dirty="0" err="1" smtClean="0"/>
              <a:t>Франція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827"/>
            <a:ext cx="4278234" cy="658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93080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</TotalTime>
  <Words>507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Методи та засоби спостереження</vt:lpstr>
      <vt:lpstr>Презентация PowerPoint</vt:lpstr>
      <vt:lpstr>Презентация PowerPoint</vt:lpstr>
      <vt:lpstr>Рефрактори (лінзові телескопи)</vt:lpstr>
      <vt:lpstr>Презентация PowerPoint</vt:lpstr>
      <vt:lpstr>Рефлектори (дзеркальні телескопи)</vt:lpstr>
      <vt:lpstr>Презентация PowerPoint</vt:lpstr>
      <vt:lpstr>Катадіоптрічні (дзеркально-лінзові) телескопи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та засоби спостереження</dc:title>
  <dc:creator>Nika</dc:creator>
  <cp:lastModifiedBy>Nika</cp:lastModifiedBy>
  <cp:revision>7</cp:revision>
  <dcterms:created xsi:type="dcterms:W3CDTF">2013-10-28T16:25:30Z</dcterms:created>
  <dcterms:modified xsi:type="dcterms:W3CDTF">2013-10-28T19:28:50Z</dcterms:modified>
</cp:coreProperties>
</file>