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9144000" cy="6858000" type="screen4x3"/>
  <p:notesSz cx="6662738" cy="9866313"/>
  <p:embeddedFontLst>
    <p:embeddedFont>
      <p:font typeface="Verdana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FFF9F"/>
    <a:srgbClr val="006200"/>
    <a:srgbClr val="FF4D4D"/>
    <a:srgbClr val="FF9900"/>
    <a:srgbClr val="FFFF00"/>
    <a:srgbClr val="FFFFFF"/>
    <a:srgbClr val="801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97256" autoAdjust="0"/>
  </p:normalViewPr>
  <p:slideViewPr>
    <p:cSldViewPr>
      <p:cViewPr>
        <p:scale>
          <a:sx n="66" d="100"/>
          <a:sy n="66" d="100"/>
        </p:scale>
        <p:origin x="-1584" y="-228"/>
      </p:cViewPr>
      <p:guideLst>
        <p:guide orient="horz" pos="960"/>
        <p:guide pos="4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16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3108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C27A8BE-D2AF-4735-B36D-66D3C75D90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17EF032-FDC6-466D-AC8A-5148F54531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10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858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76200"/>
            <a:ext cx="1905000" cy="457200"/>
          </a:xfrm>
        </p:spPr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AD50A0E0-3140-4D23-A1D9-569110806F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781E8-783E-4239-A5BC-F8130E76C5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1887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1816-5C71-46EB-A9E0-41B78C43A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5607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381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1148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1148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91400" y="762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fld id="{705842BE-DC7F-4CB1-9292-B11393942E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1054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FA658-9AA5-4BA5-8291-74F8F36EFE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3332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5DD3D-285F-430C-A6E3-C4CA2CF210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7941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CDB1-14AA-423F-99F0-CE24A7EB16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1626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96511-0837-4C11-907F-D451784718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894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D42EF-9F56-4845-B74D-11515FDF48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5142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CBA3A-0431-4810-BC84-351A8E0FB5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068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FF47D-51E1-41B9-AA75-D095BE2520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15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4091D-33B2-46BE-BEBB-E6D82954DF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433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76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F822D263-D4C1-4043-A8D7-81E07AAFBD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30000"/>
        </a:spcAft>
        <a:buChar char="•"/>
        <a:defRPr sz="2400" b="1">
          <a:solidFill>
            <a:srgbClr val="94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1" name="Rectangle 3"/>
          <p:cNvSpPr>
            <a:spLocks noChangeArrowheads="1"/>
          </p:cNvSpPr>
          <p:nvPr/>
        </p:nvSpPr>
        <p:spPr bwMode="auto">
          <a:xfrm>
            <a:off x="3438624" y="1052736"/>
            <a:ext cx="5689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1D77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74625" algn="ctr">
              <a:spcBef>
                <a:spcPct val="20000"/>
              </a:spcBef>
              <a:spcAft>
                <a:spcPct val="30000"/>
              </a:spcAft>
            </a:pPr>
            <a:r>
              <a:rPr lang="ru-RU" sz="4400" b="0" dirty="0" smtClean="0">
                <a:solidFill>
                  <a:schemeClr val="bg1"/>
                </a:solidFill>
                <a:latin typeface="Arial" pitchFamily="34" charset="0"/>
              </a:rPr>
              <a:t>Интересные </a:t>
            </a:r>
            <a:r>
              <a:rPr lang="ru-RU" sz="4400" b="0" dirty="0">
                <a:solidFill>
                  <a:schemeClr val="bg1"/>
                </a:solidFill>
                <a:latin typeface="Arial" pitchFamily="34" charset="0"/>
              </a:rPr>
              <a:t>факты</a:t>
            </a:r>
          </a:p>
          <a:p>
            <a:pPr marL="174625" algn="ctr">
              <a:spcBef>
                <a:spcPct val="20000"/>
              </a:spcBef>
              <a:spcAft>
                <a:spcPct val="30000"/>
              </a:spcAft>
            </a:pPr>
            <a:endParaRPr lang="ru-RU" sz="3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23652" name="Rectangle 4"/>
          <p:cNvSpPr>
            <a:spLocks noChangeArrowheads="1"/>
          </p:cNvSpPr>
          <p:nvPr/>
        </p:nvSpPr>
        <p:spPr bwMode="auto">
          <a:xfrm>
            <a:off x="323851" y="2636837"/>
            <a:ext cx="8424614" cy="3920671"/>
          </a:xfrm>
          <a:prstGeom prst="rect">
            <a:avLst/>
          </a:prstGeom>
          <a:solidFill>
            <a:srgbClr val="801D77">
              <a:alpha val="29000"/>
            </a:srgbClr>
          </a:solidFill>
          <a:ln>
            <a:noFill/>
          </a:ln>
          <a:effectLst>
            <a:softEdge rad="635000"/>
          </a:effectLst>
        </p:spPr>
        <p:txBody>
          <a:bodyPr anchor="ctr"/>
          <a:lstStyle/>
          <a:p>
            <a:pPr marL="174625" algn="ctr">
              <a:spcBef>
                <a:spcPct val="20000"/>
              </a:spcBef>
              <a:spcAft>
                <a:spcPct val="30000"/>
              </a:spcAft>
            </a:pPr>
            <a:endParaRPr lang="ru-RU" sz="8800" i="1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174625" algn="ctr">
              <a:spcBef>
                <a:spcPct val="20000"/>
              </a:spcBef>
              <a:spcAft>
                <a:spcPct val="30000"/>
              </a:spcAft>
            </a:pPr>
            <a:r>
              <a:rPr lang="ru-RU" sz="8800" i="1" dirty="0" smtClean="0">
                <a:solidFill>
                  <a:schemeClr val="bg1"/>
                </a:solidFill>
                <a:latin typeface="Arial" pitchFamily="34" charset="0"/>
              </a:rPr>
              <a:t>Молния</a:t>
            </a:r>
            <a:endParaRPr lang="ru-RU" sz="8800" b="0" i="1" dirty="0">
              <a:solidFill>
                <a:schemeClr val="bg1"/>
              </a:solidFill>
              <a:latin typeface="Arial" pitchFamily="34" charset="0"/>
            </a:endParaRPr>
          </a:p>
          <a:p>
            <a:pPr marL="174625">
              <a:spcBef>
                <a:spcPct val="20000"/>
              </a:spcBef>
              <a:spcAft>
                <a:spcPct val="30000"/>
              </a:spcAft>
            </a:pPr>
            <a:endParaRPr lang="ru-RU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174625">
              <a:spcBef>
                <a:spcPct val="20000"/>
              </a:spcBef>
              <a:spcAft>
                <a:spcPct val="30000"/>
              </a:spcAft>
            </a:pPr>
            <a:endParaRPr lang="ru-RU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174625">
              <a:spcBef>
                <a:spcPct val="20000"/>
              </a:spcBef>
              <a:spcAft>
                <a:spcPct val="30000"/>
              </a:spcAft>
            </a:pPr>
            <a:endParaRPr lang="ru-RU" dirty="0">
              <a:solidFill>
                <a:schemeClr val="bg1"/>
              </a:solidFill>
              <a:latin typeface="Arial" pitchFamily="34" charset="0"/>
            </a:endParaRPr>
          </a:p>
          <a:p>
            <a:pPr marL="174625">
              <a:spcBef>
                <a:spcPct val="20000"/>
              </a:spcBef>
              <a:spcAft>
                <a:spcPct val="30000"/>
              </a:spcAft>
            </a:pPr>
            <a:endParaRPr lang="ru-RU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2" y="457778"/>
            <a:ext cx="3168352" cy="217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9952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При ударе молнии, песок превращается в стекло. После грозы можно обнаружить стеклянные полосы в песке.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65548"/>
            <a:ext cx="5832648" cy="43744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A658-9AA5-4BA5-8291-74F8F36EFE1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64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9952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</a:rPr>
              <a:t>Если ваша одежда мокрая, то молния принесет вам меньше вреда.</a:t>
            </a:r>
            <a:br>
              <a:rPr lang="ru-RU" sz="1600" dirty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58" y="476672"/>
            <a:ext cx="4393698" cy="64074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A658-9AA5-4BA5-8291-74F8F36EFE1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90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01960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</a:rPr>
              <a:t>Во время 6-часовой грозы на территории США в небе сверкали 15,000 молний. Складывалось ощущение, что молнии горят постоянно.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048543" cy="5400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A658-9AA5-4BA5-8291-74F8F36EFE1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82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9952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</a:rPr>
              <a:t>В самое высокое здание в мире – Си-Эн тауэр, молнии бьют примерно 78 раз в год 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5" y="1484784"/>
            <a:ext cx="7943941" cy="4464495"/>
          </a:xfrm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A658-9AA5-4BA5-8291-74F8F36EFE1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56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73968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В средние века, считалось, что гром и молния – это порождение дьявола, а церковные колокола отпугивают злых духов. Поэтому во время грозы монахи постоянно пытались звонить в колокола, и, соответственно, чаще всего становились жертвами молний.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57582"/>
            <a:ext cx="3744416" cy="5552436"/>
          </a:xfrm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A658-9AA5-4BA5-8291-74F8F36EFE1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41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9952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</a:rPr>
              <a:t>Одновременно на Земле существует от 100 до 1000 экземпляров шаровой молнии, но шанс, что вы увидите хотя бы одну из них равен 0.01%.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6" y="972693"/>
            <a:ext cx="8181128" cy="5408635"/>
          </a:xfr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A658-9AA5-4BA5-8291-74F8F36EFE1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18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9952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</a:rPr>
              <a:t>В среднем около 550 человек умирают от ударов молний в </a:t>
            </a:r>
            <a:r>
              <a:rPr lang="ru-RU" sz="1600" dirty="0" smtClean="0">
                <a:solidFill>
                  <a:srgbClr val="FF0000"/>
                </a:solidFill>
              </a:rPr>
              <a:t>России за год.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1009"/>
            <a:ext cx="4114800" cy="246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7541"/>
            <a:ext cx="4114800" cy="231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CDB1-14AA-423F-99F0-CE24A7EB167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1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В этот момент в мире бушуют около 1800 гроз.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53788"/>
            <a:ext cx="4114800" cy="2960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39" y="2348880"/>
            <a:ext cx="4414751" cy="286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CDB1-14AA-423F-99F0-CE24A7EB16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17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01960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Каждый год, Земля испытывает в среднем 25 миллионов ударов молний или более сотни тысяч гроз. Это больше, чем 100 ударов молний в секунду.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31" y="1988840"/>
            <a:ext cx="507066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A658-9AA5-4BA5-8291-74F8F36EFE1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61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01960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</a:rPr>
              <a:t>Молнии распространяется </a:t>
            </a:r>
            <a:r>
              <a:rPr lang="ru-RU" sz="1800" dirty="0">
                <a:solidFill>
                  <a:srgbClr val="FF0000"/>
                </a:solidFill>
              </a:rPr>
              <a:t>со скоростью около 190,000 км/с.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762732" cy="354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A658-9AA5-4BA5-8291-74F8F36EFE1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99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01960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</a:rPr>
              <a:t>Некоторые молнии проходят в воздухе витой путь, который может не превосходить в диаметре толщину вашего пальца, а длина пути молнии составит 10-15 километров.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52274"/>
            <a:ext cx="6192688" cy="445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A658-9AA5-4BA5-8291-74F8F36EFE1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50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9952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</a:rPr>
              <a:t>Температура типичной молнии может превышать 30,000 градусов по Цельсию – это примерно в 5 раз больше, чем температура поверхности </a:t>
            </a:r>
            <a:r>
              <a:rPr lang="ru-RU" sz="1600" dirty="0" smtClean="0">
                <a:solidFill>
                  <a:srgbClr val="FF0000"/>
                </a:solidFill>
              </a:rPr>
              <a:t>Солнца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44" y="1844824"/>
            <a:ext cx="586195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A658-9AA5-4BA5-8291-74F8F36EFE1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00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9952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</a:rPr>
              <a:t>“Молния никогда не ударяет в одно место дважды”. К сожалению, это миф. Молнии часто ударяют в одно и то же место по несколько раз.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1447800"/>
            <a:ext cx="326571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13" y="1484784"/>
            <a:ext cx="3351953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CDB1-14AA-423F-99F0-CE24A7EB16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16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9952"/>
          </a:xfrm>
        </p:spPr>
        <p:txBody>
          <a:bodyPr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</a:rPr>
              <a:t>Древние греки верили, что когда молния ударяет в море, то появляется новая жемчужина.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881202" cy="601701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A658-9AA5-4BA5-8291-74F8F36EFE1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10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9952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Деревья иногда могут принимать удары молнии и, при этом, не загораться. </a:t>
            </a:r>
            <a:r>
              <a:rPr lang="ru-RU" sz="1600" dirty="0" smtClean="0">
                <a:solidFill>
                  <a:srgbClr val="FF0000"/>
                </a:solidFill>
              </a:rPr>
              <a:t>Это </a:t>
            </a:r>
            <a:r>
              <a:rPr lang="ru-RU" sz="1600" dirty="0">
                <a:solidFill>
                  <a:srgbClr val="FF0000"/>
                </a:solidFill>
              </a:rPr>
              <a:t>объясняется тем, что электричество проходит через мокрую поверхность прямо в землю.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304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29" y="1447800"/>
            <a:ext cx="287434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CDB1-14AA-423F-99F0-CE24A7EB167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923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P102627329_template">
  <a:themeElements>
    <a:clrScheme name="Оформление по умолчанию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654D16-AB73-4152-AB90-68C67F58AF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TP102627329_template</Template>
  <TotalTime>73</TotalTime>
  <Words>322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Verdana</vt:lpstr>
      <vt:lpstr>TP102627329_template</vt:lpstr>
      <vt:lpstr>Презентация PowerPoint</vt:lpstr>
      <vt:lpstr>В этот момент в мире бушуют около 1800 гроз.</vt:lpstr>
      <vt:lpstr>Каждый год, Земля испытывает в среднем 25 миллионов ударов молний или более сотни тысяч гроз. Это больше, чем 100 ударов молний в секунду.</vt:lpstr>
      <vt:lpstr>Молнии распространяется со скоростью около 190,000 км/с.</vt:lpstr>
      <vt:lpstr>Некоторые молнии проходят в воздухе витой путь, который может не превосходить в диаметре толщину вашего пальца, а длина пути молнии составит 10-15 километров.</vt:lpstr>
      <vt:lpstr>Температура типичной молнии может превышать 30,000 градусов по Цельсию – это примерно в 5 раз больше, чем температура поверхности Солнца.</vt:lpstr>
      <vt:lpstr>“Молния никогда не ударяет в одно место дважды”. К сожалению, это миф. Молнии часто ударяют в одно и то же место по несколько раз.</vt:lpstr>
      <vt:lpstr>Древние греки верили, что когда молния ударяет в море, то появляется новая жемчужина.</vt:lpstr>
      <vt:lpstr>Деревья иногда могут принимать удары молнии и, при этом, не загораться. Это объясняется тем, что электричество проходит через мокрую поверхность прямо в землю.</vt:lpstr>
      <vt:lpstr>При ударе молнии, песок превращается в стекло. После грозы можно обнаружить стеклянные полосы в песке.</vt:lpstr>
      <vt:lpstr>Если ваша одежда мокрая, то молния принесет вам меньше вреда. </vt:lpstr>
      <vt:lpstr>Во время 6-часовой грозы на территории США в небе сверкали 15,000 молний. Складывалось ощущение, что молнии горят постоянно.</vt:lpstr>
      <vt:lpstr>В самое высокое здание в мире – Си-Эн тауэр, молнии бьют примерно 78 раз в год .</vt:lpstr>
      <vt:lpstr>В средние века, считалось, что гром и молния – это порождение дьявола, а церковные колокола отпугивают злых духов. Поэтому во время грозы монахи постоянно пытались звонить в колокола, и, соответственно, чаще всего становились жертвами молний.</vt:lpstr>
      <vt:lpstr>Одновременно на Земле существует от 100 до 1000 экземпляров шаровой молнии, но шанс, что вы увидите хотя бы одну из них равен 0.01%.</vt:lpstr>
      <vt:lpstr>В среднем около 550 человек умирают от ударов молний в России за год.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7</cp:revision>
  <dcterms:created xsi:type="dcterms:W3CDTF">2013-02-13T18:42:53Z</dcterms:created>
  <dcterms:modified xsi:type="dcterms:W3CDTF">2013-02-13T19:56:20Z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TC026273309991</vt:lpwstr>
  </property>
</Properties>
</file>