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  <p:sldMasterId id="2147483828" r:id="rId10"/>
    <p:sldMasterId id="2147483840" r:id="rId11"/>
  </p:sldMasterIdLst>
  <p:notesMasterIdLst>
    <p:notesMasterId r:id="rId26"/>
  </p:notesMasterIdLst>
  <p:sldIdLst>
    <p:sldId id="256" r:id="rId12"/>
    <p:sldId id="257" r:id="rId13"/>
    <p:sldId id="267" r:id="rId14"/>
    <p:sldId id="259" r:id="rId15"/>
    <p:sldId id="258" r:id="rId16"/>
    <p:sldId id="260" r:id="rId17"/>
    <p:sldId id="261" r:id="rId18"/>
    <p:sldId id="268" r:id="rId19"/>
    <p:sldId id="262" r:id="rId20"/>
    <p:sldId id="263" r:id="rId21"/>
    <p:sldId id="269" r:id="rId22"/>
    <p:sldId id="264" r:id="rId23"/>
    <p:sldId id="265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99E7A-89F1-4B6C-8389-B07B1D6DAA82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4CBA9-44B2-4098-B42F-7802076617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4CBA9-44B2-4098-B42F-7802076617C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4E9B7-CC74-4A50-BD89-C0D172F09551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802DA7-06E6-419B-8F2C-BED5B103E49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uk.wikipedia.org/wiki/%D0%86%D0%BE%D0%BD%D0%BD%D0%B8%D0%B9_%D0%B4%D0%B2%D0%B8%D0%B3%D1%83%D0%BD" TargetMode="External"/><Relationship Id="rId7" Type="http://schemas.openxmlformats.org/officeDocument/2006/relationships/hyperlink" Target="http://uk.wikipedia.org/wiki/%D0%84%D0%B2%D1%80%D0%BE%D0%BF%D0%B5%D0%B9%D1%81%D1%8C%D0%BA%D0%B5_%D0%BA%D0%BE%D1%81%D0%BC%D1%96%D1%87%D0%BD%D0%B5_%D0%B0%D0%B3%D0%B5%D0%BD%D1%82%D1%81%D1%82%D0%B2%D0%BE" TargetMode="External"/><Relationship Id="rId2" Type="http://schemas.openxmlformats.org/officeDocument/2006/relationships/hyperlink" Target="http://uk.wikipedia.org/w/index.php?title=%D0%9F%D1%80%D0%BE%D0%BC%D0%B5%D1%82%D0%B5%D0%B9_(%D0%BA%D0%BE%D1%81%D0%BC%D1%96%D1%87%D0%BD%D0%B0_%D0%BF%D1%80%D0%BE%D0%B3%D1%80%D0%B0%D0%BC%D0%B0)&amp;action=edit&amp;redlink=1" TargetMode="External"/><Relationship Id="rId1" Type="http://schemas.openxmlformats.org/officeDocument/2006/relationships/slideLayout" Target="../slideLayouts/slideLayout115.xml"/><Relationship Id="rId6" Type="http://schemas.openxmlformats.org/officeDocument/2006/relationships/hyperlink" Target="http://uk.wikipedia.org/w/index.php?title=%D0%9B%D0%B0%D0%BF%D0%BB%D0%B0%D1%81_(%D0%BA%D0%BE%D1%81%D0%BC%D1%96%D1%87%D0%BD%D0%B8%D0%B9_%D0%BF%D1%80%D0%BE%D0%B5%D0%BA%D1%82)&amp;action=edit&amp;redlink=1" TargetMode="External"/><Relationship Id="rId5" Type="http://schemas.openxmlformats.org/officeDocument/2006/relationships/hyperlink" Target="http://uk.wikipedia.org/w/index.php?title=Europa_Orbiter&amp;action=edit&amp;redlink=1" TargetMode="External"/><Relationship Id="rId10" Type="http://schemas.openxmlformats.org/officeDocument/2006/relationships/image" Target="../media/image29.jpeg"/><Relationship Id="rId4" Type="http://schemas.openxmlformats.org/officeDocument/2006/relationships/hyperlink" Target="http://uk.wikipedia.org/wiki/NASA" TargetMode="External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96.xml"/><Relationship Id="rId1" Type="http://schemas.openxmlformats.org/officeDocument/2006/relationships/video" Target="file:///C:\Users\&#1087;&#1082;\Desktop\&#1045;&#1074;&#1088;&#1086;&#1087;&#1072;%20(&#1089;&#1087;&#1091;&#1090;&#1085;&#1080;&#1082;%20&#1070;&#1087;&#1080;&#1090;&#1077;&#1088;&#1072;)%20(1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uk.wikipedia.org/wiki/%D0%9A%D1%96%D0%BB%D0%BE%D0%BC%D0%B5%D1%82%D1%80" TargetMode="External"/><Relationship Id="rId7" Type="http://schemas.openxmlformats.org/officeDocument/2006/relationships/hyperlink" Target="http://uk.wikipedia.org/wiki/%D0%A1%D1%96%D0%BC%D0%BE%D0%BD_%D0%9C%D0%B0%D1%80%D1%96%D1%83%D1%81" TargetMode="External"/><Relationship Id="rId2" Type="http://schemas.openxmlformats.org/officeDocument/2006/relationships/hyperlink" Target="http://uk.wikipedia.org/wiki/%D0%94%D1%96%D0%B0%D0%BC%D0%B5%D1%82%D1%80" TargetMode="External"/><Relationship Id="rId1" Type="http://schemas.openxmlformats.org/officeDocument/2006/relationships/slideLayout" Target="../slideLayouts/slideLayout104.xml"/><Relationship Id="rId6" Type="http://schemas.openxmlformats.org/officeDocument/2006/relationships/hyperlink" Target="http://uk.wikipedia.org/wiki/%D0%93%D0%B0%D0%BB%D1%96%D0%BB%D0%B5%D0%B9_%D0%93%D0%B0%D0%BB%D1%96%D0%BB%D0%B5%D0%BE" TargetMode="External"/><Relationship Id="rId5" Type="http://schemas.openxmlformats.org/officeDocument/2006/relationships/hyperlink" Target="http://uk.wikipedia.org/wiki/1610" TargetMode="External"/><Relationship Id="rId4" Type="http://schemas.openxmlformats.org/officeDocument/2006/relationships/hyperlink" Target="http://uk.wikipedia.org/wiki/7_%D1%81%D1%96%D1%87%D0%BD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877272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uk-UA" sz="4400" dirty="0" smtClean="0">
                <a:ln>
                  <a:solidFill>
                    <a:schemeClr val="tx1"/>
                  </a:solidFill>
                  <a:bevel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st="63500" dir="5400000" sx="2000" sy="2000" algn="ctr" rotWithShape="0">
                    <a:schemeClr val="tx1">
                      <a:lumMod val="95000"/>
                      <a:lumOff val="5000"/>
                      <a:alpha val="43000"/>
                    </a:schemeClr>
                  </a:outerShdw>
                </a:effectLst>
              </a:rPr>
              <a:t>Європа – супутник Юпітера</a:t>
            </a:r>
            <a:endParaRPr lang="ru-RU" sz="4400" dirty="0">
              <a:ln>
                <a:solidFill>
                  <a:schemeClr val="tx1"/>
                </a:solidFill>
                <a:bevel/>
              </a:ln>
              <a:solidFill>
                <a:schemeClr val="bg2">
                  <a:lumMod val="25000"/>
                </a:schemeClr>
              </a:solidFill>
              <a:effectLst>
                <a:outerShdw blurRad="63500" dist="63500" dir="5400000" sx="2000" sy="2000" algn="ctr" rotWithShape="0">
                  <a:schemeClr val="tx1">
                    <a:lumMod val="95000"/>
                    <a:lumOff val="5000"/>
                    <a:alpha val="43000"/>
                  </a:schemeClr>
                </a:outerShdw>
              </a:effectLst>
            </a:endParaRPr>
          </a:p>
        </p:txBody>
      </p:sp>
      <p:pic>
        <p:nvPicPr>
          <p:cNvPr id="4" name="Рисунок 3" descr="Вселенная-космо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8772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148064" y="1124744"/>
            <a:ext cx="3816424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«</a:t>
            </a:r>
            <a:r>
              <a:rPr lang="ru-RU" dirty="0" err="1" smtClean="0"/>
              <a:t>Галілео</a:t>
            </a:r>
            <a:r>
              <a:rPr lang="ru-RU" dirty="0" smtClean="0"/>
              <a:t>» </a:t>
            </a:r>
            <a:r>
              <a:rPr lang="ru-RU" dirty="0" err="1" smtClean="0"/>
              <a:t>виявив</a:t>
            </a:r>
            <a:r>
              <a:rPr lang="ru-RU" dirty="0" smtClean="0"/>
              <a:t> на </a:t>
            </a:r>
            <a:r>
              <a:rPr lang="ru-RU" dirty="0" err="1" smtClean="0"/>
              <a:t>Європі</a:t>
            </a:r>
            <a:r>
              <a:rPr lang="ru-RU" dirty="0" smtClean="0"/>
              <a:t> </a:t>
            </a:r>
            <a:r>
              <a:rPr lang="ru-RU" dirty="0" err="1" smtClean="0"/>
              <a:t>іоносферу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вказувало</a:t>
            </a:r>
            <a:r>
              <a:rPr lang="ru-RU" dirty="0" smtClean="0"/>
              <a:t>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у </a:t>
            </a:r>
            <a:r>
              <a:rPr lang="ru-RU" dirty="0" err="1" smtClean="0"/>
              <a:t>супутника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орбітального</a:t>
            </a:r>
            <a:r>
              <a:rPr lang="ru-RU" dirty="0" smtClean="0"/>
              <a:t> телескопа </a:t>
            </a:r>
            <a:r>
              <a:rPr lang="ru-RU" dirty="0" smtClean="0"/>
              <a:t>«Хаббл</a:t>
            </a:r>
            <a:r>
              <a:rPr lang="ru-RU" dirty="0" smtClean="0"/>
              <a:t>» в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помічені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слабкою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, </a:t>
            </a:r>
            <a:r>
              <a:rPr lang="ru-RU" dirty="0" err="1" smtClean="0"/>
              <a:t>тиск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smtClean="0"/>
              <a:t>1міікропаскаль</a:t>
            </a:r>
            <a:r>
              <a:rPr lang="ru-RU" dirty="0" smtClean="0"/>
              <a:t>. Атмосфера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утворився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розкладання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 на </a:t>
            </a:r>
            <a:r>
              <a:rPr lang="ru-RU" dirty="0" err="1" smtClean="0"/>
              <a:t>водень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кисень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впливом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 (легкий </a:t>
            </a:r>
            <a:r>
              <a:rPr lang="ru-RU" dirty="0" err="1" smtClean="0"/>
              <a:t>водень</a:t>
            </a:r>
            <a:r>
              <a:rPr lang="ru-RU" dirty="0" smtClean="0"/>
              <a:t> за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низькому</a:t>
            </a:r>
            <a:r>
              <a:rPr lang="ru-RU" dirty="0" smtClean="0"/>
              <a:t> </a:t>
            </a:r>
            <a:r>
              <a:rPr lang="ru-RU" dirty="0" err="1" smtClean="0"/>
              <a:t>тяжінні</a:t>
            </a:r>
            <a:r>
              <a:rPr lang="ru-RU" dirty="0" smtClean="0"/>
              <a:t> </a:t>
            </a:r>
            <a:r>
              <a:rPr lang="ru-RU" dirty="0" err="1" smtClean="0"/>
              <a:t>зникає</a:t>
            </a:r>
            <a:r>
              <a:rPr lang="ru-RU" dirty="0" smtClean="0"/>
              <a:t> до космосу).</a:t>
            </a:r>
          </a:p>
          <a:p>
            <a:endParaRPr lang="ru-RU" dirty="0"/>
          </a:p>
        </p:txBody>
      </p:sp>
      <p:pic>
        <p:nvPicPr>
          <p:cNvPr id="9" name="Содержимое 8" descr="evropa (4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508105" cy="450912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3"/>
          <p:cNvSpPr>
            <a:spLocks noGrp="1"/>
          </p:cNvSpPr>
          <p:nvPr>
            <p:ph type="title"/>
          </p:nvPr>
        </p:nvSpPr>
        <p:spPr>
          <a:xfrm>
            <a:off x="755576" y="3573016"/>
            <a:ext cx="8568952" cy="114300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775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 err="1" smtClean="0">
                <a:solidFill>
                  <a:schemeClr val="tx1"/>
                </a:solidFill>
              </a:rPr>
              <a:t>останні</a:t>
            </a:r>
            <a:r>
              <a:rPr lang="ru-RU" dirty="0" smtClean="0">
                <a:solidFill>
                  <a:schemeClr val="tx1"/>
                </a:solidFill>
              </a:rPr>
              <a:t> роки </a:t>
            </a:r>
            <a:r>
              <a:rPr lang="ru-RU" dirty="0" err="1" smtClean="0">
                <a:solidFill>
                  <a:schemeClr val="tx1"/>
                </a:solidFill>
              </a:rPr>
              <a:t>розроблено</a:t>
            </a:r>
            <a:r>
              <a:rPr lang="ru-RU" dirty="0" smtClean="0">
                <a:solidFill>
                  <a:schemeClr val="tx1"/>
                </a:solidFill>
              </a:rPr>
              <a:t> ряд </a:t>
            </a:r>
            <a:r>
              <a:rPr lang="ru-RU" dirty="0" err="1" smtClean="0">
                <a:solidFill>
                  <a:schemeClr val="tx1"/>
                </a:solidFill>
              </a:rPr>
              <a:t>амбіційних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планів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Європи</a:t>
            </a:r>
            <a:r>
              <a:rPr lang="ru-RU" dirty="0" smtClean="0">
                <a:solidFill>
                  <a:schemeClr val="tx1"/>
                </a:solidFill>
              </a:rPr>
              <a:t>, один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них — проект </a:t>
            </a:r>
            <a:r>
              <a:rPr lang="en-US" dirty="0" smtClean="0">
                <a:solidFill>
                  <a:schemeClr val="tx1"/>
                </a:solidFill>
              </a:rPr>
              <a:t>Jupiter Icy Moons Orbiter </a:t>
            </a:r>
            <a:r>
              <a:rPr lang="ru-RU" dirty="0" smtClean="0">
                <a:solidFill>
                  <a:schemeClr val="tx1"/>
                </a:solidFill>
              </a:rPr>
              <a:t>в рамках </a:t>
            </a:r>
            <a:r>
              <a:rPr lang="ru-RU" dirty="0" err="1" smtClean="0">
                <a:solidFill>
                  <a:schemeClr val="tx1"/>
                </a:solidFill>
              </a:rPr>
              <a:t>програми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  <a:hlinkClick r:id="rId2" tooltip="Прометей (космічна програма) (ще не написана)"/>
              </a:rPr>
              <a:t>«Прометей»</a:t>
            </a:r>
            <a:r>
              <a:rPr lang="ru-RU" dirty="0" smtClean="0">
                <a:solidFill>
                  <a:schemeClr val="tx1"/>
                </a:solidFill>
              </a:rPr>
              <a:t> по </a:t>
            </a:r>
            <a:r>
              <a:rPr lang="ru-RU" dirty="0" err="1" smtClean="0">
                <a:solidFill>
                  <a:schemeClr val="tx1"/>
                </a:solidFill>
              </a:rPr>
              <a:t>розробці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космічного</a:t>
            </a:r>
            <a:r>
              <a:rPr lang="ru-RU" dirty="0" smtClean="0">
                <a:solidFill>
                  <a:schemeClr val="tx1"/>
                </a:solidFill>
              </a:rPr>
              <a:t> аппарата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ядерною </a:t>
            </a:r>
            <a:r>
              <a:rPr lang="ru-RU" dirty="0" err="1" smtClean="0">
                <a:solidFill>
                  <a:schemeClr val="tx1"/>
                </a:solidFill>
              </a:rPr>
              <a:t>енергоустановкою</a:t>
            </a:r>
            <a:r>
              <a:rPr lang="ru-RU" dirty="0" smtClean="0">
                <a:solidFill>
                  <a:schemeClr val="tx1"/>
                </a:solidFill>
              </a:rPr>
              <a:t> та </a:t>
            </a:r>
            <a:r>
              <a:rPr lang="ru-RU" dirty="0" err="1" smtClean="0">
                <a:solidFill>
                  <a:schemeClr val="tx1"/>
                </a:solidFill>
                <a:hlinkClick r:id="rId3" tooltip="Іонний двигун"/>
              </a:rPr>
              <a:t>іонним</a:t>
            </a:r>
            <a:r>
              <a:rPr lang="ru-RU" dirty="0" smtClean="0">
                <a:solidFill>
                  <a:schemeClr val="tx1"/>
                </a:solidFill>
                <a:hlinkClick r:id="rId3" tooltip="Іонний двигун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3" tooltip="Іонний двигун"/>
              </a:rPr>
              <a:t>двигуном</a:t>
            </a:r>
            <a:r>
              <a:rPr lang="ru-RU" dirty="0" smtClean="0">
                <a:solidFill>
                  <a:schemeClr val="tx1"/>
                </a:solidFill>
              </a:rPr>
              <a:t>. Цей план </a:t>
            </a:r>
            <a:r>
              <a:rPr lang="ru-RU" dirty="0" err="1" smtClean="0">
                <a:solidFill>
                  <a:schemeClr val="tx1"/>
                </a:solidFill>
              </a:rPr>
              <a:t>скасовано</a:t>
            </a:r>
            <a:r>
              <a:rPr lang="ru-RU" dirty="0" smtClean="0">
                <a:solidFill>
                  <a:schemeClr val="tx1"/>
                </a:solidFill>
              </a:rPr>
              <a:t> 2005 року (брак </a:t>
            </a:r>
            <a:r>
              <a:rPr lang="ru-RU" dirty="0" err="1" smtClean="0">
                <a:solidFill>
                  <a:schemeClr val="tx1"/>
                </a:solidFill>
              </a:rPr>
              <a:t>коштів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  <a:r>
              <a:rPr lang="ru-RU" dirty="0" err="1" smtClean="0">
                <a:solidFill>
                  <a:schemeClr val="tx1"/>
                </a:solidFill>
              </a:rPr>
              <a:t>Сьогодні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  <a:hlinkClick r:id="rId4" tooltip="NASA"/>
              </a:rPr>
              <a:t>NASA</a:t>
            </a:r>
            <a:r>
              <a:rPr lang="en-US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опрацьовує</a:t>
            </a:r>
            <a:r>
              <a:rPr lang="ru-RU" dirty="0" smtClean="0">
                <a:solidFill>
                  <a:schemeClr val="tx1"/>
                </a:solidFill>
              </a:rPr>
              <a:t> проект </a:t>
            </a:r>
            <a:r>
              <a:rPr lang="en-US" dirty="0" err="1" smtClean="0">
                <a:solidFill>
                  <a:schemeClr val="tx1"/>
                </a:solidFill>
                <a:hlinkClick r:id="rId5" tooltip="Europa Orbiter (ще не написана)"/>
              </a:rPr>
              <a:t>Europa</a:t>
            </a:r>
            <a:r>
              <a:rPr lang="en-US" dirty="0" smtClean="0">
                <a:solidFill>
                  <a:schemeClr val="tx1"/>
                </a:solidFill>
                <a:hlinkClick r:id="rId5" tooltip="Europa Orbiter (ще не написана)"/>
              </a:rPr>
              <a:t> Orbiter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передбачає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виведення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орбіту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Європи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супутника</a:t>
            </a:r>
            <a:r>
              <a:rPr lang="ru-RU" dirty="0" smtClean="0">
                <a:solidFill>
                  <a:schemeClr val="tx1"/>
                </a:solidFill>
              </a:rPr>
              <a:t> для детального </a:t>
            </a:r>
            <a:r>
              <a:rPr lang="ru-RU" dirty="0" err="1" smtClean="0">
                <a:solidFill>
                  <a:schemeClr val="tx1"/>
                </a:solidFill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цієї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планети</a:t>
            </a:r>
            <a:r>
              <a:rPr lang="ru-RU" dirty="0" smtClean="0">
                <a:solidFill>
                  <a:schemeClr val="tx1"/>
                </a:solidFill>
              </a:rPr>
              <a:t>. Запуск аппарата </a:t>
            </a:r>
            <a:r>
              <a:rPr lang="ru-RU" dirty="0" err="1" smtClean="0">
                <a:solidFill>
                  <a:schemeClr val="tx1"/>
                </a:solidFill>
              </a:rPr>
              <a:t>може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реалізуватися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найближчі</a:t>
            </a:r>
            <a:r>
              <a:rPr lang="ru-RU" dirty="0" smtClean="0">
                <a:solidFill>
                  <a:schemeClr val="tx1"/>
                </a:solidFill>
              </a:rPr>
              <a:t> 7—10 </a:t>
            </a:r>
            <a:r>
              <a:rPr lang="ru-RU" dirty="0" err="1" smtClean="0">
                <a:solidFill>
                  <a:schemeClr val="tx1"/>
                </a:solidFill>
              </a:rPr>
              <a:t>років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7 </a:t>
            </a:r>
            <a:r>
              <a:rPr lang="ru-RU" dirty="0" err="1" smtClean="0">
                <a:solidFill>
                  <a:schemeClr val="tx1"/>
                </a:solidFill>
              </a:rPr>
              <a:t>січня</a:t>
            </a:r>
            <a:r>
              <a:rPr lang="ru-RU" dirty="0" smtClean="0">
                <a:solidFill>
                  <a:schemeClr val="tx1"/>
                </a:solidFill>
              </a:rPr>
              <a:t> 2008 р. речник </a:t>
            </a:r>
            <a:r>
              <a:rPr lang="ru-RU" dirty="0" err="1" smtClean="0">
                <a:solidFill>
                  <a:schemeClr val="tx1"/>
                </a:solidFill>
              </a:rPr>
              <a:t>Росії</a:t>
            </a:r>
            <a:r>
              <a:rPr lang="ru-RU" dirty="0" smtClean="0">
                <a:solidFill>
                  <a:schemeClr val="tx1"/>
                </a:solidFill>
              </a:rPr>
              <a:t> (директор </a:t>
            </a:r>
            <a:r>
              <a:rPr lang="ru-RU" dirty="0" err="1" smtClean="0">
                <a:solidFill>
                  <a:schemeClr val="tx1"/>
                </a:solidFill>
              </a:rPr>
              <a:t>інтитуту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космічних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досліджень</a:t>
            </a:r>
            <a:r>
              <a:rPr lang="ru-RU" dirty="0" smtClean="0">
                <a:solidFill>
                  <a:schemeClr val="tx1"/>
                </a:solidFill>
              </a:rPr>
              <a:t> Л.М. </a:t>
            </a:r>
            <a:r>
              <a:rPr lang="ru-RU" dirty="0" err="1" smtClean="0">
                <a:solidFill>
                  <a:schemeClr val="tx1"/>
                </a:solidFill>
              </a:rPr>
              <a:t>Зелений</a:t>
            </a:r>
            <a:r>
              <a:rPr lang="ru-RU" dirty="0" smtClean="0">
                <a:solidFill>
                  <a:schemeClr val="tx1"/>
                </a:solidFill>
              </a:rPr>
              <a:t>) заявив,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РФ </a:t>
            </a:r>
            <a:r>
              <a:rPr lang="ru-RU" dirty="0" err="1" smtClean="0">
                <a:solidFill>
                  <a:schemeClr val="tx1"/>
                </a:solidFill>
              </a:rPr>
              <a:t>має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плани</a:t>
            </a:r>
            <a:r>
              <a:rPr lang="ru-RU" dirty="0" smtClean="0">
                <a:solidFill>
                  <a:schemeClr val="tx1"/>
                </a:solidFill>
              </a:rPr>
              <a:t> по </a:t>
            </a:r>
            <a:r>
              <a:rPr lang="ru-RU" dirty="0" err="1" smtClean="0">
                <a:solidFill>
                  <a:schemeClr val="tx1"/>
                </a:solidFill>
              </a:rPr>
              <a:t>вивченню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Європи</a:t>
            </a:r>
            <a:r>
              <a:rPr lang="ru-RU" dirty="0" smtClean="0">
                <a:solidFill>
                  <a:schemeClr val="tx1"/>
                </a:solidFill>
              </a:rPr>
              <a:t>. Проект </a:t>
            </a:r>
            <a:r>
              <a:rPr lang="ru-RU" dirty="0" err="1" smtClean="0">
                <a:solidFill>
                  <a:schemeClr val="tx1"/>
                </a:solidFill>
              </a:rPr>
              <a:t>передбачає</a:t>
            </a:r>
            <a:r>
              <a:rPr lang="ru-RU" dirty="0" smtClean="0">
                <a:solidFill>
                  <a:schemeClr val="tx1"/>
                </a:solidFill>
              </a:rPr>
              <a:t> два </a:t>
            </a:r>
            <a:r>
              <a:rPr lang="ru-RU" dirty="0" err="1" smtClean="0">
                <a:solidFill>
                  <a:schemeClr val="tx1"/>
                </a:solidFill>
              </a:rPr>
              <a:t>супутники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Європи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спускний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апарат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який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здійснить</a:t>
            </a:r>
            <a:r>
              <a:rPr lang="ru-RU" dirty="0" smtClean="0">
                <a:solidFill>
                  <a:schemeClr val="tx1"/>
                </a:solidFill>
              </a:rPr>
              <a:t> посадку на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супутника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Юпітера</a:t>
            </a:r>
            <a:r>
              <a:rPr lang="ru-RU" dirty="0" smtClean="0">
                <a:solidFill>
                  <a:schemeClr val="tx1"/>
                </a:solidFill>
              </a:rPr>
              <a:t>. Проект названий </a:t>
            </a:r>
            <a:r>
              <a:rPr lang="ru-RU" dirty="0" smtClean="0">
                <a:solidFill>
                  <a:schemeClr val="tx1"/>
                </a:solidFill>
                <a:hlinkClick r:id="rId6" tooltip="Лаплас (космічний проект) (ще не написана)"/>
              </a:rPr>
              <a:t>«Лаплас»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буде включений у </a:t>
            </a:r>
            <a:r>
              <a:rPr lang="ru-RU" dirty="0" err="1" smtClean="0">
                <a:solidFill>
                  <a:schemeClr val="tx1"/>
                </a:solidFill>
              </a:rPr>
              <a:t>програму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  <a:hlinkClick r:id="rId7" tooltip="Європейське космічне агентство"/>
              </a:rPr>
              <a:t>Європейського</a:t>
            </a:r>
            <a:r>
              <a:rPr lang="ru-RU" dirty="0" smtClean="0">
                <a:solidFill>
                  <a:schemeClr val="tx1"/>
                </a:solidFill>
                <a:hlinkClick r:id="rId7" tooltip="Європейське космічне агентство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hlinkClick r:id="rId7" tooltip="Європейське космічне агентство"/>
              </a:rPr>
              <a:t>космічного</a:t>
            </a:r>
            <a:r>
              <a:rPr lang="ru-RU" dirty="0" smtClean="0">
                <a:solidFill>
                  <a:schemeClr val="tx1"/>
                </a:solidFill>
                <a:hlinkClick r:id="rId7" tooltip="Європейське космічне агентство"/>
              </a:rPr>
              <a:t> агентства</a:t>
            </a:r>
            <a:r>
              <a:rPr lang="ru-RU" dirty="0" smtClean="0">
                <a:solidFill>
                  <a:schemeClr val="tx1"/>
                </a:solidFill>
              </a:rPr>
              <a:t> на </a:t>
            </a:r>
            <a:r>
              <a:rPr lang="ru-RU" dirty="0" err="1" smtClean="0">
                <a:solidFill>
                  <a:schemeClr val="tx1"/>
                </a:solidFill>
              </a:rPr>
              <a:t>період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2015 по 2025 р.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114.jpg"/>
          <p:cNvPicPr>
            <a:picLocks noGrp="1" noChangeAspect="1"/>
          </p:cNvPicPr>
          <p:nvPr>
            <p:ph sz="quarter" idx="2"/>
          </p:nvPr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427984" cy="3068960"/>
          </a:xfrm>
        </p:spPr>
      </p:pic>
      <p:pic>
        <p:nvPicPr>
          <p:cNvPr id="13" name="Содержимое 12" descr="11625_planeta_kosmos_yupiter_1920x1200_www.GdeFon.ru_.jpg"/>
          <p:cNvPicPr>
            <a:picLocks noGrp="1" noChangeAspect="1"/>
          </p:cNvPicPr>
          <p:nvPr>
            <p:ph sz="quarter" idx="4"/>
          </p:nvPr>
        </p:nvPicPr>
        <p:blipFill>
          <a:blip r:embed="rId9" cstate="print"/>
          <a:stretch>
            <a:fillRect/>
          </a:stretch>
        </p:blipFill>
        <p:spPr>
          <a:xfrm>
            <a:off x="4716016" y="0"/>
            <a:ext cx="4283968" cy="267748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Содержимое 7" descr="planeetat.jpg"/>
          <p:cNvPicPr>
            <a:picLocks noGrp="1" noChangeAspect="1"/>
          </p:cNvPicPr>
          <p:nvPr>
            <p:ph sz="quarter" idx="4"/>
          </p:nvPr>
        </p:nvPicPr>
        <p:blipFill>
          <a:blip r:embed="rId10" cstate="print"/>
          <a:stretch>
            <a:fillRect/>
          </a:stretch>
        </p:blipFill>
        <p:spPr>
          <a:xfrm>
            <a:off x="4932040" y="836712"/>
            <a:ext cx="3635221" cy="2132856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4797152"/>
            <a:ext cx="7272808" cy="1930896"/>
          </a:xfrm>
        </p:spPr>
        <p:txBody>
          <a:bodyPr>
            <a:normAutofit fontScale="90000"/>
          </a:bodyPr>
          <a:lstStyle/>
          <a:p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Вишеприведенние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характеристики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поверхні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Європи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свідчать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про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існування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рідкого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океану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під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крижаної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кіркою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поверхні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Глибина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океану — до 90 км;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його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обсяг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перевищує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обсяг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Світового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океану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Землі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. Тепло,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необхідне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підтримання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її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рідкому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стані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може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бути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виробляється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рахунок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припливних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взаємодій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(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зокрема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припливи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піднімають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поверхню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супутника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висоту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до 30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метрів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). У той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самий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час,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є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альтернативна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теорія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пояснює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характер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поверхні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наявністю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не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рідкого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океану, а шару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м'якого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b="0" dirty="0" err="1" smtClean="0">
                <a:solidFill>
                  <a:schemeClr val="accent3">
                    <a:lumMod val="75000"/>
                  </a:schemeClr>
                </a:solidFill>
              </a:rPr>
              <a:t>льоду</a:t>
            </a:r>
            <a:r>
              <a:rPr lang="ru-RU" sz="1600" b="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2"/>
          </p:nvPr>
        </p:nvSpPr>
        <p:spPr>
          <a:xfrm>
            <a:off x="5292080" y="404664"/>
            <a:ext cx="3672408" cy="3888432"/>
          </a:xfrm>
        </p:spPr>
        <p:txBody>
          <a:bodyPr>
            <a:normAutofit fontScale="47500" lnSpcReduction="20000"/>
          </a:bodyPr>
          <a:lstStyle/>
          <a:p>
            <a:endParaRPr lang="ru-RU" sz="2900" b="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Існуванняподповерхностного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океану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підтверджується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змінним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характером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магнітного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поля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Якби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полі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утворилося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впливомферромагнитного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ядра,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воно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було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набагато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стабільніше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слабші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Магнітні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полюси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розташовано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поблизу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екватора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супутника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постійно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зміщуються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Зміни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потужності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орієнтації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поля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корелюють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проходження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через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магнітне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полі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Юпітера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пояснити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лише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наявністютокопроводящей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рідини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(води)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поверхнею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супутника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сильне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магнітне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полі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Юпітера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викликаєелектротоки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всоленом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океані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формують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її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незвичне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магнітне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900" b="0" dirty="0" err="1" smtClean="0">
                <a:solidFill>
                  <a:schemeClr val="accent3">
                    <a:lumMod val="50000"/>
                  </a:schemeClr>
                </a:solidFill>
              </a:rPr>
              <a:t>полі</a:t>
            </a:r>
            <a:r>
              <a:rPr lang="ru-RU" sz="2900" b="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Picture 4" descr="ТО ШО НАД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5292080" cy="4581128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476672"/>
            <a:ext cx="4104456" cy="5649491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Відкриття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Європі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водяного океану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важливого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пошуків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позаземного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Оскільки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підтримку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океану в теплому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відбувається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стільки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завдяки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сонячному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випромінюванню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впливом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приливної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розігріву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знімає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необхідність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наявності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близька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планеті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зірки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існуванні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рідкої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води —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необхідна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умова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виникнення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білкової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Отже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умови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формування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можуть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бути в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периферійних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областяхзвездних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близько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маленьких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зірок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далеко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зірок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наприклад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системахпланетаров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Содержимое 4" descr="3775f94672a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836712"/>
            <a:ext cx="4536504" cy="453650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Европа (спутник Юпитера) (1)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1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860032" cy="4176464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ru-RU" sz="2000" dirty="0" err="1" smtClean="0"/>
              <a:t>Величезний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оранжево-червоний</a:t>
            </a: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Юпітер</a:t>
            </a:r>
            <a:r>
              <a:rPr lang="ru-RU" sz="2000" dirty="0" smtClean="0"/>
              <a:t>–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газоподібна</a:t>
            </a:r>
            <a:r>
              <a:rPr lang="ru-RU" sz="2000" dirty="0" smtClean="0"/>
              <a:t> </a:t>
            </a:r>
            <a:r>
              <a:rPr lang="ru-RU" sz="2000" dirty="0" smtClean="0"/>
              <a:t>планета </a:t>
            </a:r>
            <a:r>
              <a:rPr lang="ru-RU" sz="2000" dirty="0" err="1" smtClean="0"/>
              <a:t>Сонячної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67536" y="4221088"/>
            <a:ext cx="4176464" cy="3024336"/>
          </a:xfrm>
          <a:ln>
            <a:solidFill>
              <a:schemeClr val="tx2">
                <a:lumMod val="9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Ім’я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древні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римляни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дали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цілком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відповідний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Юпітер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(у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древніх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греків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– Зевс)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верховним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богом на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Олімпі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величезна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великих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малих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назвали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відповідно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іменам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численних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коханих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, дружин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нащадків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90000"/>
                  </a:schemeClr>
                </a:solidFill>
              </a:rPr>
              <a:t>вищезгаданого</a:t>
            </a: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 бога.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716016" y="1988840"/>
            <a:ext cx="4041775" cy="3959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Jupiter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4221088"/>
          </a:xfrm>
          <a:prstGeom prst="rect">
            <a:avLst/>
          </a:prstGeom>
        </p:spPr>
      </p:pic>
      <p:pic>
        <p:nvPicPr>
          <p:cNvPr id="5" name="Рисунок 4" descr="1336511568_ze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28800"/>
            <a:ext cx="3347864" cy="2510898"/>
          </a:xfrm>
          <a:prstGeom prst="rect">
            <a:avLst/>
          </a:prstGeom>
        </p:spPr>
      </p:pic>
      <p:pic>
        <p:nvPicPr>
          <p:cNvPr id="6" name="Рисунок 5" descr="zeu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208412"/>
            <a:ext cx="2919670" cy="3649588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75656" y="3429000"/>
            <a:ext cx="6855296" cy="3886200"/>
          </a:xfrm>
        </p:spPr>
        <p:txBody>
          <a:bodyPr/>
          <a:lstStyle/>
          <a:p>
            <a:r>
              <a:rPr lang="ru-RU" b="1" dirty="0" err="1" smtClean="0">
                <a:hlinkClick r:id="rId2" tooltip="Діаметр"/>
              </a:rPr>
              <a:t>Діаметр</a:t>
            </a:r>
            <a:r>
              <a:rPr lang="ru-RU" dirty="0" smtClean="0"/>
              <a:t> 3 138 </a:t>
            </a:r>
            <a:r>
              <a:rPr lang="ru-RU" dirty="0" smtClean="0">
                <a:hlinkClick r:id="rId3" tooltip="Кілометр"/>
              </a:rPr>
              <a:t>км</a:t>
            </a:r>
            <a:endParaRPr lang="ru-RU" dirty="0" smtClean="0"/>
          </a:p>
          <a:p>
            <a:r>
              <a:rPr lang="ru-RU" b="1" dirty="0" smtClean="0"/>
              <a:t>Дата </a:t>
            </a:r>
            <a:r>
              <a:rPr lang="ru-RU" b="1" dirty="0" err="1" smtClean="0"/>
              <a:t>відкриття</a:t>
            </a:r>
            <a:r>
              <a:rPr lang="ru-RU" dirty="0" err="1" smtClean="0">
                <a:hlinkClick r:id="rId4" tooltip="7 січня"/>
              </a:rPr>
              <a:t>січня</a:t>
            </a:r>
            <a:r>
              <a:rPr lang="ru-RU" dirty="0" smtClean="0"/>
              <a:t> </a:t>
            </a:r>
            <a:r>
              <a:rPr lang="ru-RU" dirty="0" smtClean="0">
                <a:hlinkClick r:id="rId5" tooltip="1610"/>
              </a:rPr>
              <a:t>1610</a:t>
            </a:r>
            <a:r>
              <a:rPr lang="ru-RU" dirty="0" smtClean="0"/>
              <a:t> </a:t>
            </a:r>
            <a:r>
              <a:rPr lang="ru-RU" dirty="0" smtClean="0"/>
              <a:t>року</a:t>
            </a:r>
          </a:p>
          <a:p>
            <a:r>
              <a:rPr lang="ru-RU" b="1" dirty="0" err="1" smtClean="0"/>
              <a:t>Відкривач</a:t>
            </a:r>
            <a:r>
              <a:rPr lang="ru-RU" b="1" dirty="0" smtClean="0"/>
              <a:t>(</a:t>
            </a:r>
            <a:r>
              <a:rPr lang="ru-RU" b="1" dirty="0" err="1" smtClean="0"/>
              <a:t>і</a:t>
            </a:r>
            <a:r>
              <a:rPr lang="ru-RU" b="1" dirty="0" smtClean="0"/>
              <a:t>)</a:t>
            </a:r>
            <a:r>
              <a:rPr lang="ru-RU" dirty="0" err="1" smtClean="0">
                <a:hlinkClick r:id="rId6" tooltip="Галілей Галілео"/>
              </a:rPr>
              <a:t>Галілей</a:t>
            </a:r>
            <a:r>
              <a:rPr lang="ru-RU" dirty="0" smtClean="0">
                <a:hlinkClick r:id="rId6" tooltip="Галілей Галілео"/>
              </a:rPr>
              <a:t> </a:t>
            </a:r>
            <a:r>
              <a:rPr lang="ru-RU" dirty="0" err="1" smtClean="0">
                <a:hlinkClick r:id="rId6" tooltip="Галілей Галілео"/>
              </a:rPr>
              <a:t>Галілео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u="sng" dirty="0" err="1" smtClean="0">
                <a:hlinkClick r:id="rId7" tooltip="Сімон Маріус"/>
              </a:rPr>
              <a:t>Сімон</a:t>
            </a:r>
            <a:r>
              <a:rPr lang="ru-RU" u="sng" dirty="0" smtClean="0">
                <a:hlinkClick r:id="rId7" tooltip="Сімон Маріус"/>
              </a:rPr>
              <a:t> </a:t>
            </a:r>
            <a:r>
              <a:rPr lang="ru-RU" u="sng" dirty="0" err="1" smtClean="0">
                <a:hlinkClick r:id="rId7" tooltip="Сімон Маріус"/>
              </a:rPr>
              <a:t>Маріус</a:t>
            </a:r>
            <a:endParaRPr lang="ru-RU" u="sng" dirty="0" smtClean="0"/>
          </a:p>
          <a:p>
            <a:endParaRPr lang="ru-RU" dirty="0"/>
          </a:p>
        </p:txBody>
      </p:sp>
      <p:pic>
        <p:nvPicPr>
          <p:cNvPr id="7" name="Содержимое 6" descr="799px-Solar_system_scale.jpg"/>
          <p:cNvPicPr>
            <a:picLocks noGrp="1" noChangeAspect="1"/>
          </p:cNvPicPr>
          <p:nvPr>
            <p:ph sz="quarter" idx="4"/>
          </p:nvPr>
        </p:nvPicPr>
        <p:blipFill>
          <a:blip r:embed="rId8" cstate="print"/>
          <a:stretch>
            <a:fillRect/>
          </a:stretch>
        </p:blipFill>
        <p:spPr>
          <a:xfrm>
            <a:off x="1259632" y="692696"/>
            <a:ext cx="6072709" cy="198370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001545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09600"/>
            <a:ext cx="9144000" cy="1431925"/>
          </a:xfrm>
        </p:spPr>
        <p:txBody>
          <a:bodyPr/>
          <a:lstStyle/>
          <a:p>
            <a:pPr algn="ctr"/>
            <a:r>
              <a:rPr lang="uk-UA" dirty="0"/>
              <a:t>Супутники Юпітера</a:t>
            </a:r>
            <a:br>
              <a:rPr lang="uk-UA" dirty="0"/>
            </a:br>
            <a:endParaRPr lang="ru-RU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5661248"/>
            <a:ext cx="6804248" cy="1196752"/>
          </a:xfrm>
          <a:noFill/>
          <a:ln/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600" dirty="0">
                <a:latin typeface="Verdana" pitchFamily="34" charset="0"/>
              </a:rPr>
              <a:t>(</a:t>
            </a:r>
            <a:r>
              <a:rPr lang="ru-RU" sz="2600" dirty="0" err="1">
                <a:latin typeface="Verdana" pitchFamily="34" charset="0"/>
              </a:rPr>
              <a:t>Іо</a:t>
            </a:r>
            <a:r>
              <a:rPr lang="ru-RU" sz="2600" dirty="0">
                <a:latin typeface="Verdana" pitchFamily="34" charset="0"/>
              </a:rPr>
              <a:t>, </a:t>
            </a:r>
            <a:r>
              <a:rPr lang="ru-RU" sz="2600" dirty="0" err="1">
                <a:latin typeface="Verdana" pitchFamily="34" charset="0"/>
              </a:rPr>
              <a:t>Європа</a:t>
            </a:r>
            <a:r>
              <a:rPr lang="ru-RU" sz="2600" dirty="0">
                <a:latin typeface="Verdana" pitchFamily="34" charset="0"/>
              </a:rPr>
              <a:t>, </a:t>
            </a:r>
            <a:r>
              <a:rPr lang="ru-RU" sz="2600" dirty="0" err="1">
                <a:latin typeface="Verdana" pitchFamily="34" charset="0"/>
              </a:rPr>
              <a:t>Ганімед</a:t>
            </a:r>
            <a:r>
              <a:rPr lang="ru-RU" sz="2600" dirty="0">
                <a:latin typeface="Verdana" pitchFamily="34" charset="0"/>
              </a:rPr>
              <a:t> </a:t>
            </a:r>
            <a:r>
              <a:rPr lang="ru-RU" sz="2600" dirty="0" err="1">
                <a:latin typeface="Verdana" pitchFamily="34" charset="0"/>
              </a:rPr>
              <a:t>і</a:t>
            </a:r>
            <a:r>
              <a:rPr lang="ru-RU" sz="2600" dirty="0">
                <a:latin typeface="Verdana" pitchFamily="34" charset="0"/>
              </a:rPr>
              <a:t> </a:t>
            </a:r>
            <a:r>
              <a:rPr lang="ru-RU" sz="2600" dirty="0" err="1">
                <a:latin typeface="Verdana" pitchFamily="34" charset="0"/>
              </a:rPr>
              <a:t>Каллісто</a:t>
            </a:r>
            <a:r>
              <a:rPr lang="ru-RU" sz="2600" dirty="0" smtClean="0">
                <a:latin typeface="Verdana" pitchFamily="34" charset="0"/>
              </a:rPr>
              <a:t>)</a:t>
            </a:r>
            <a:r>
              <a:rPr lang="ru-RU" sz="2600" dirty="0" smtClean="0"/>
              <a:t> </a:t>
            </a:r>
            <a:r>
              <a:rPr lang="ru-RU" sz="2600" dirty="0" err="1" smtClean="0"/>
              <a:t>Найбільш</a:t>
            </a:r>
            <a:r>
              <a:rPr lang="ru-RU" sz="2600" dirty="0" smtClean="0"/>
              <a:t> </a:t>
            </a:r>
            <a:r>
              <a:rPr lang="ru-RU" sz="2600" dirty="0" err="1" smtClean="0"/>
              <a:t>значні</a:t>
            </a:r>
            <a:r>
              <a:rPr lang="ru-RU" sz="2600" dirty="0" smtClean="0"/>
              <a:t> за </a:t>
            </a:r>
            <a:r>
              <a:rPr lang="ru-RU" sz="2600" dirty="0" err="1" smtClean="0"/>
              <a:t>розмірами</a:t>
            </a:r>
            <a:r>
              <a:rPr lang="ru-RU" sz="2600" dirty="0" smtClean="0"/>
              <a:t> </a:t>
            </a:r>
            <a:r>
              <a:rPr lang="ru-RU" sz="2600" dirty="0" err="1" smtClean="0"/>
              <a:t>супутники</a:t>
            </a:r>
            <a:r>
              <a:rPr lang="ru-RU" sz="2600" dirty="0" smtClean="0"/>
              <a:t> </a:t>
            </a:r>
            <a:r>
              <a:rPr lang="ru-RU" sz="2600" dirty="0" err="1" smtClean="0"/>
              <a:t>Юпітера</a:t>
            </a:r>
            <a:r>
              <a:rPr lang="ru-RU" sz="2600" dirty="0" smtClean="0"/>
              <a:t> –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Ганімед</a:t>
            </a:r>
            <a:r>
              <a:rPr lang="ru-RU" sz="2600" dirty="0" smtClean="0"/>
              <a:t>, </a:t>
            </a:r>
            <a:r>
              <a:rPr lang="ru-RU" sz="2600" dirty="0" err="1" smtClean="0"/>
              <a:t>Європа</a:t>
            </a:r>
            <a:r>
              <a:rPr lang="ru-RU" sz="2600" dirty="0" smtClean="0"/>
              <a:t>, </a:t>
            </a:r>
            <a:r>
              <a:rPr lang="ru-RU" sz="2600" dirty="0" err="1" smtClean="0"/>
              <a:t>Іо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Каллісто</a:t>
            </a:r>
            <a:r>
              <a:rPr lang="ru-RU" sz="2600" dirty="0" smtClean="0"/>
              <a:t>. Вони </a:t>
            </a:r>
            <a:r>
              <a:rPr lang="ru-RU" sz="2600" dirty="0" err="1" smtClean="0"/>
              <a:t>називаються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ще</a:t>
            </a:r>
            <a:r>
              <a:rPr lang="ru-RU" sz="2600" dirty="0" smtClean="0"/>
              <a:t> </a:t>
            </a:r>
            <a:r>
              <a:rPr lang="ru-RU" sz="2600" dirty="0" err="1" smtClean="0"/>
              <a:t>Галілеєві</a:t>
            </a:r>
            <a:r>
              <a:rPr lang="ru-RU" sz="2600" dirty="0" smtClean="0"/>
              <a:t> </a:t>
            </a:r>
            <a:r>
              <a:rPr lang="ru-RU" sz="2600" dirty="0" err="1" smtClean="0"/>
              <a:t>супутниками</a:t>
            </a:r>
            <a:r>
              <a:rPr lang="ru-RU" sz="2600" dirty="0" smtClean="0"/>
              <a:t>, </a:t>
            </a:r>
            <a:r>
              <a:rPr lang="ru-RU" sz="2600" dirty="0" err="1" smtClean="0"/>
              <a:t>оскільки</a:t>
            </a:r>
            <a:r>
              <a:rPr lang="ru-RU" sz="2600" dirty="0" smtClean="0"/>
              <a:t> першими </a:t>
            </a:r>
            <a:r>
              <a:rPr lang="ru-RU" sz="2600" dirty="0" err="1" smtClean="0"/>
              <a:t>їх</a:t>
            </a:r>
            <a:r>
              <a:rPr lang="ru-RU" sz="2600" dirty="0" smtClean="0"/>
              <a:t> </a:t>
            </a:r>
            <a:r>
              <a:rPr lang="ru-RU" sz="2600" dirty="0" err="1" smtClean="0"/>
              <a:t>помітив</a:t>
            </a:r>
            <a:r>
              <a:rPr lang="ru-RU" sz="2600" dirty="0" smtClean="0"/>
              <a:t> на </a:t>
            </a:r>
            <a:r>
              <a:rPr lang="ru-RU" sz="2600" dirty="0" err="1" smtClean="0"/>
              <a:t>небосхилі</a:t>
            </a:r>
            <a:r>
              <a:rPr lang="ru-RU" sz="2600" dirty="0" smtClean="0"/>
              <a:t> </a:t>
            </a:r>
            <a:r>
              <a:rPr lang="ru-RU" sz="2600" dirty="0" err="1" smtClean="0"/>
              <a:t>знаменитий</a:t>
            </a:r>
            <a:r>
              <a:rPr lang="ru-RU" sz="2600" dirty="0" smtClean="0"/>
              <a:t> </a:t>
            </a:r>
            <a:r>
              <a:rPr lang="ru-RU" sz="2600" dirty="0" err="1" smtClean="0"/>
              <a:t>Галілео</a:t>
            </a:r>
            <a:r>
              <a:rPr lang="ru-RU" sz="2600" dirty="0" smtClean="0"/>
              <a:t> </a:t>
            </a:r>
            <a:r>
              <a:rPr lang="ru-RU" sz="2600" dirty="0" err="1" smtClean="0"/>
              <a:t>Галілей</a:t>
            </a:r>
            <a:r>
              <a:rPr lang="ru-RU" sz="2600" dirty="0" smtClean="0"/>
              <a:t> </a:t>
            </a:r>
            <a:r>
              <a:rPr lang="ru-RU" sz="2600" dirty="0" err="1" smtClean="0"/>
              <a:t>ще</a:t>
            </a:r>
            <a:r>
              <a:rPr lang="ru-RU" sz="2600" dirty="0" smtClean="0"/>
              <a:t> </a:t>
            </a:r>
            <a:r>
              <a:rPr lang="ru-RU" sz="2600" dirty="0" err="1" smtClean="0"/>
              <a:t>взимку</a:t>
            </a:r>
            <a:r>
              <a:rPr lang="ru-RU" sz="2600" dirty="0" smtClean="0"/>
              <a:t> 1610. Для </a:t>
            </a:r>
            <a:r>
              <a:rPr lang="ru-RU" sz="2600" dirty="0" err="1" smtClean="0"/>
              <a:t>цього</a:t>
            </a:r>
            <a:r>
              <a:rPr lang="ru-RU" sz="2600" dirty="0" smtClean="0"/>
              <a:t> </a:t>
            </a:r>
            <a:r>
              <a:rPr lang="ru-RU" sz="2600" dirty="0" err="1" smtClean="0"/>
              <a:t>йому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знадобився</a:t>
            </a:r>
            <a:r>
              <a:rPr lang="ru-RU" sz="2600" dirty="0" smtClean="0"/>
              <a:t> телескоп,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збільшує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розміри</a:t>
            </a:r>
            <a:r>
              <a:rPr lang="ru-RU" sz="2600" dirty="0" smtClean="0"/>
              <a:t> в 32 рази.</a:t>
            </a:r>
          </a:p>
          <a:p>
            <a:pPr algn="ctr"/>
            <a:endParaRPr lang="ru-RU" sz="2000" dirty="0">
              <a:latin typeface="Verdana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2064"/>
            <a:ext cx="8964488" cy="9144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Починаємо нашу подорож до Європи…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412776"/>
            <a:ext cx="6840760" cy="1008112"/>
          </a:xfrm>
        </p:spPr>
        <p:txBody>
          <a:bodyPr>
            <a:normAutofit/>
          </a:bodyPr>
          <a:lstStyle/>
          <a:p>
            <a:r>
              <a:rPr lang="ru-RU" b="0" dirty="0" err="1" smtClean="0"/>
              <a:t>Європа</a:t>
            </a:r>
            <a:r>
              <a:rPr lang="ru-RU" b="0" dirty="0" smtClean="0"/>
              <a:t> </a:t>
            </a:r>
            <a:r>
              <a:rPr lang="ru-RU" b="0" dirty="0" err="1" smtClean="0"/>
              <a:t>належить</a:t>
            </a:r>
            <a:r>
              <a:rPr lang="ru-RU" b="0" dirty="0" smtClean="0"/>
              <a:t> до числа </a:t>
            </a:r>
            <a:r>
              <a:rPr lang="ru-RU" b="0" dirty="0" err="1" smtClean="0"/>
              <a:t>найбільших</a:t>
            </a:r>
            <a:r>
              <a:rPr lang="ru-RU" b="0" dirty="0" smtClean="0"/>
              <a:t> </a:t>
            </a:r>
            <a:r>
              <a:rPr lang="ru-RU" b="0" dirty="0" err="1" smtClean="0"/>
              <a:t>супутників</a:t>
            </a:r>
            <a:r>
              <a:rPr lang="ru-RU" b="0" dirty="0" smtClean="0"/>
              <a:t> планет </a:t>
            </a:r>
            <a:r>
              <a:rPr lang="ru-RU" b="0" dirty="0" err="1" smtClean="0"/>
              <a:t>Сонячної</a:t>
            </a:r>
            <a:r>
              <a:rPr lang="ru-RU" b="0" dirty="0" smtClean="0"/>
              <a:t> </a:t>
            </a:r>
            <a:r>
              <a:rPr lang="ru-RU" b="0" dirty="0" err="1" smtClean="0"/>
              <a:t>системи</a:t>
            </a:r>
            <a:r>
              <a:rPr lang="ru-RU" b="0" dirty="0" smtClean="0"/>
              <a:t>; за величиною вона </a:t>
            </a:r>
            <a:r>
              <a:rPr lang="ru-RU" b="0" dirty="0" err="1" smtClean="0"/>
              <a:t>близька</a:t>
            </a:r>
            <a:r>
              <a:rPr lang="ru-RU" b="0" dirty="0" smtClean="0"/>
              <a:t> </a:t>
            </a:r>
            <a:r>
              <a:rPr lang="ru-RU" b="0" dirty="0" smtClean="0"/>
              <a:t>до </a:t>
            </a:r>
            <a:r>
              <a:rPr lang="ru-RU" b="0" dirty="0" err="1" smtClean="0"/>
              <a:t>Місяця</a:t>
            </a:r>
            <a:r>
              <a:rPr lang="ru-RU" b="0" dirty="0" smtClean="0"/>
              <a:t>.</a:t>
            </a:r>
            <a:r>
              <a:rPr lang="ru-RU" b="0" dirty="0" smtClean="0"/>
              <a:t> </a:t>
            </a:r>
            <a:r>
              <a:rPr lang="ru-RU" b="0" dirty="0" smtClean="0"/>
              <a:t>Вона </a:t>
            </a:r>
            <a:r>
              <a:rPr lang="ru-RU" b="0" dirty="0" err="1" smtClean="0"/>
              <a:t>завжди</a:t>
            </a:r>
            <a:r>
              <a:rPr lang="ru-RU" b="0" dirty="0" smtClean="0"/>
              <a:t> повернута </a:t>
            </a:r>
            <a:r>
              <a:rPr lang="ru-RU" b="0" dirty="0" smtClean="0"/>
              <a:t>до </a:t>
            </a:r>
            <a:r>
              <a:rPr lang="ru-RU" b="0" dirty="0" err="1" smtClean="0"/>
              <a:t>Юпітера</a:t>
            </a:r>
            <a:r>
              <a:rPr lang="ru-RU" b="0" dirty="0" smtClean="0"/>
              <a:t> </a:t>
            </a:r>
            <a:r>
              <a:rPr lang="ru-RU" b="0" dirty="0" err="1" smtClean="0"/>
              <a:t>однією</a:t>
            </a:r>
            <a:r>
              <a:rPr lang="ru-RU" b="0" dirty="0" smtClean="0"/>
              <a:t> </a:t>
            </a:r>
            <a:r>
              <a:rPr lang="ru-RU" b="0" dirty="0" smtClean="0"/>
              <a:t>стороною.</a:t>
            </a:r>
            <a:endParaRPr lang="ru-RU" dirty="0"/>
          </a:p>
        </p:txBody>
      </p:sp>
      <p:pic>
        <p:nvPicPr>
          <p:cNvPr id="9" name="Содержимое 8" descr="io_europa_comparison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996952"/>
            <a:ext cx="6492081" cy="3553249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717032"/>
            <a:ext cx="5004048" cy="180020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tx1"/>
                </a:solidFill>
              </a:rPr>
              <a:t>Європа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подібна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більше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на </a:t>
            </a:r>
            <a:r>
              <a:rPr lang="ru-RU" sz="2400" dirty="0" err="1" smtClean="0">
                <a:solidFill>
                  <a:schemeClr val="tx1"/>
                </a:solidFill>
              </a:rPr>
              <a:t>планети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земної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групи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</a:rPr>
              <a:t>ніж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інші</a:t>
            </a:r>
            <a:r>
              <a:rPr lang="ru-RU" sz="2400" dirty="0" smtClean="0">
                <a:solidFill>
                  <a:schemeClr val="tx1"/>
                </a:solidFill>
              </a:rPr>
              <a:t> «</a:t>
            </a:r>
            <a:r>
              <a:rPr lang="ru-RU" sz="2400" dirty="0" err="1" smtClean="0">
                <a:solidFill>
                  <a:schemeClr val="tx1"/>
                </a:solidFill>
              </a:rPr>
              <a:t>крижані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супутники</a:t>
            </a:r>
            <a:r>
              <a:rPr lang="ru-RU" sz="2400" dirty="0" smtClean="0">
                <a:solidFill>
                  <a:schemeClr val="tx1"/>
                </a:solidFill>
              </a:rPr>
              <a:t>», </a:t>
            </a:r>
            <a:r>
              <a:rPr lang="ru-RU" sz="2400" dirty="0" err="1" smtClean="0">
                <a:solidFill>
                  <a:schemeClr val="tx1"/>
                </a:solidFill>
              </a:rPr>
              <a:t>й</a:t>
            </a:r>
            <a:r>
              <a:rPr lang="ru-RU" sz="2400" dirty="0" smtClean="0">
                <a:solidFill>
                  <a:schemeClr val="tx1"/>
                </a:solidFill>
              </a:rPr>
              <a:t> у </a:t>
            </a:r>
            <a:r>
              <a:rPr lang="ru-RU" sz="2400" dirty="0" err="1" smtClean="0">
                <a:solidFill>
                  <a:schemeClr val="tx1"/>
                </a:solidFill>
              </a:rPr>
              <a:t>значною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мірою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складається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з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гірських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порід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0"/>
            <a:ext cx="4932040" cy="1872208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Вона </a:t>
            </a:r>
            <a:r>
              <a:rPr lang="ru-RU" sz="2000" dirty="0" err="1" smtClean="0">
                <a:solidFill>
                  <a:schemeClr val="tx1"/>
                </a:solidFill>
              </a:rPr>
              <a:t>цілком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покрита</a:t>
            </a:r>
            <a:r>
              <a:rPr lang="ru-RU" sz="2000" dirty="0" smtClean="0">
                <a:solidFill>
                  <a:schemeClr val="tx1"/>
                </a:solidFill>
              </a:rPr>
              <a:t> шаром води </a:t>
            </a:r>
            <a:r>
              <a:rPr lang="ru-RU" sz="2000" dirty="0" err="1" smtClean="0">
                <a:solidFill>
                  <a:schemeClr val="tx1"/>
                </a:solidFill>
              </a:rPr>
              <a:t>завтовшки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бути порядку 100 км (</a:t>
            </a:r>
            <a:r>
              <a:rPr lang="ru-RU" sz="2000" dirty="0" err="1" smtClean="0">
                <a:solidFill>
                  <a:schemeClr val="tx1"/>
                </a:solidFill>
              </a:rPr>
              <a:t>частиною</a:t>
            </a:r>
            <a:r>
              <a:rPr lang="ru-RU" sz="2000" dirty="0" smtClean="0">
                <a:solidFill>
                  <a:schemeClr val="tx1"/>
                </a:solidFill>
              </a:rPr>
              <a:t> — як </a:t>
            </a:r>
            <a:r>
              <a:rPr lang="ru-RU" sz="2000" dirty="0" err="1" smtClean="0">
                <a:solidFill>
                  <a:schemeClr val="tx1"/>
                </a:solidFill>
              </a:rPr>
              <a:t>крижаної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поверхневою</a:t>
            </a:r>
            <a:r>
              <a:rPr lang="ru-RU" sz="2000" dirty="0" smtClean="0">
                <a:solidFill>
                  <a:schemeClr val="tx1"/>
                </a:solidFill>
              </a:rPr>
              <a:t> кори </a:t>
            </a:r>
            <a:r>
              <a:rPr lang="ru-RU" sz="2000" dirty="0" err="1" smtClean="0">
                <a:solidFill>
                  <a:schemeClr val="tx1"/>
                </a:solidFill>
              </a:rPr>
              <a:t>завтовшки</a:t>
            </a:r>
            <a:r>
              <a:rPr lang="ru-RU" sz="2000" dirty="0" smtClean="0">
                <a:solidFill>
                  <a:schemeClr val="tx1"/>
                </a:solidFill>
              </a:rPr>
              <a:t> 10—30 км; </a:t>
            </a:r>
            <a:r>
              <a:rPr lang="ru-RU" sz="2000" dirty="0" err="1" smtClean="0">
                <a:solidFill>
                  <a:schemeClr val="tx1"/>
                </a:solidFill>
              </a:rPr>
              <a:t>частиною</a:t>
            </a:r>
            <a:r>
              <a:rPr lang="ru-RU" sz="2000" dirty="0" smtClean="0">
                <a:solidFill>
                  <a:schemeClr val="tx1"/>
                </a:solidFill>
              </a:rPr>
              <a:t>, як </a:t>
            </a:r>
            <a:r>
              <a:rPr lang="ru-RU" sz="2000" dirty="0" err="1" smtClean="0">
                <a:solidFill>
                  <a:schemeClr val="tx1"/>
                </a:solidFill>
              </a:rPr>
              <a:t>вважають</a:t>
            </a:r>
            <a:r>
              <a:rPr lang="ru-RU" sz="2000" dirty="0" smtClean="0">
                <a:solidFill>
                  <a:schemeClr val="tx1"/>
                </a:solidFill>
              </a:rPr>
              <a:t>, — </a:t>
            </a:r>
            <a:r>
              <a:rPr lang="ru-RU" sz="2000" dirty="0" err="1" smtClean="0">
                <a:solidFill>
                  <a:schemeClr val="tx1"/>
                </a:solidFill>
              </a:rPr>
              <a:t>якподповерхностного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рідкого</a:t>
            </a:r>
            <a:r>
              <a:rPr lang="ru-RU" sz="2000" dirty="0" smtClean="0">
                <a:solidFill>
                  <a:schemeClr val="tx1"/>
                </a:solidFill>
              </a:rPr>
              <a:t> океану). </a:t>
            </a:r>
            <a:r>
              <a:rPr lang="ru-RU" sz="2000" dirty="0" err="1" smtClean="0">
                <a:solidFill>
                  <a:schemeClr val="tx1"/>
                </a:solidFill>
              </a:rPr>
              <a:t>Далі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залягають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гірські</a:t>
            </a:r>
            <a:r>
              <a:rPr lang="ru-RU" sz="2000" dirty="0" smtClean="0">
                <a:solidFill>
                  <a:schemeClr val="tx1"/>
                </a:solidFill>
              </a:rPr>
              <a:t> породи, а </a:t>
            </a:r>
            <a:r>
              <a:rPr lang="ru-RU" sz="2000" dirty="0" err="1" smtClean="0">
                <a:solidFill>
                  <a:schemeClr val="tx1"/>
                </a:solidFill>
              </a:rPr>
              <a:t>центрі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може</a:t>
            </a:r>
            <a:r>
              <a:rPr lang="ru-RU" sz="2000" dirty="0" smtClean="0">
                <a:solidFill>
                  <a:schemeClr val="tx1"/>
                </a:solidFill>
              </a:rPr>
              <a:t> бути </a:t>
            </a:r>
            <a:r>
              <a:rPr lang="ru-RU" sz="2000" dirty="0" err="1" smtClean="0">
                <a:solidFill>
                  <a:schemeClr val="tx1"/>
                </a:solidFill>
              </a:rPr>
              <a:t>перебуває</a:t>
            </a:r>
            <a:r>
              <a:rPr lang="ru-RU" sz="2000" dirty="0" smtClean="0">
                <a:solidFill>
                  <a:schemeClr val="tx1"/>
                </a:solidFill>
              </a:rPr>
              <a:t> невеличке </a:t>
            </a:r>
            <a:r>
              <a:rPr lang="ru-RU" sz="2000" dirty="0" err="1" smtClean="0">
                <a:solidFill>
                  <a:schemeClr val="tx1"/>
                </a:solidFill>
              </a:rPr>
              <a:t>металеве</a:t>
            </a:r>
            <a:r>
              <a:rPr lang="ru-RU" sz="2000" dirty="0" smtClean="0">
                <a:solidFill>
                  <a:schemeClr val="tx1"/>
                </a:solidFill>
              </a:rPr>
              <a:t> ядро.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800px-Europa_poster.sv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4427984" cy="3528392"/>
          </a:xfrm>
        </p:spPr>
      </p:pic>
      <p:pic>
        <p:nvPicPr>
          <p:cNvPr id="8" name="Содержимое 7" descr="EuropaInterior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927941"/>
            <a:ext cx="3592073" cy="4930059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3779912" cy="1224136"/>
          </a:xfrm>
        </p:spPr>
        <p:txBody>
          <a:bodyPr/>
          <a:lstStyle/>
          <a:p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кратерів</a:t>
            </a:r>
            <a:r>
              <a:rPr lang="ru-RU" sz="2000" dirty="0" smtClean="0"/>
              <a:t> невелика,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три кратера </a:t>
            </a:r>
            <a:r>
              <a:rPr lang="ru-RU" sz="2000" dirty="0" err="1" smtClean="0"/>
              <a:t>діаметром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5 км,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свідчить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відносну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поверхні</a:t>
            </a:r>
            <a:r>
              <a:rPr lang="ru-RU" sz="2000" dirty="0" smtClean="0"/>
              <a:t>. За </a:t>
            </a:r>
            <a:r>
              <a:rPr lang="ru-RU" sz="2000" dirty="0" err="1" smtClean="0"/>
              <a:t>оцінками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вік</a:t>
            </a:r>
            <a:r>
              <a:rPr lang="ru-RU" sz="2000" dirty="0" smtClean="0"/>
              <a:t> </a:t>
            </a:r>
            <a:r>
              <a:rPr lang="ru-RU" sz="2000" dirty="0" err="1" smtClean="0"/>
              <a:t>вбирається</a:t>
            </a:r>
            <a:r>
              <a:rPr lang="ru-RU" sz="2000" dirty="0" smtClean="0"/>
              <a:t> у 30 млн.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отже</a:t>
            </a:r>
            <a:r>
              <a:rPr lang="ru-RU" sz="2000" dirty="0" smtClean="0"/>
              <a:t>, </a:t>
            </a:r>
            <a:r>
              <a:rPr lang="ru-RU" sz="2000" dirty="0" err="1" smtClean="0"/>
              <a:t>Європа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геологічної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активністю</a:t>
            </a:r>
            <a:r>
              <a:rPr lang="ru-RU" sz="2000" dirty="0" smtClean="0"/>
              <a:t>. У той </a:t>
            </a:r>
            <a:r>
              <a:rPr lang="ru-RU" sz="2000" dirty="0" err="1" smtClean="0"/>
              <a:t>самий</a:t>
            </a:r>
            <a:r>
              <a:rPr lang="ru-RU" sz="2000" dirty="0" smtClean="0"/>
              <a:t> час,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фотографій</a:t>
            </a:r>
            <a:r>
              <a:rPr lang="ru-RU" sz="2000" dirty="0" smtClean="0"/>
              <a:t> «</a:t>
            </a:r>
            <a:r>
              <a:rPr lang="ru-RU" sz="2000" dirty="0" err="1" smtClean="0"/>
              <a:t>Вояджерів</a:t>
            </a:r>
            <a:r>
              <a:rPr lang="ru-RU" sz="2000" dirty="0" smtClean="0"/>
              <a:t>» </a:t>
            </a:r>
            <a:r>
              <a:rPr lang="ru-RU" sz="2000" dirty="0" err="1" smtClean="0"/>
              <a:t>і</a:t>
            </a:r>
            <a:r>
              <a:rPr lang="ru-RU" sz="2000" dirty="0" smtClean="0"/>
              <a:t> «</a:t>
            </a:r>
            <a:r>
              <a:rPr lang="ru-RU" sz="2000" dirty="0" err="1" smtClean="0"/>
              <a:t>Галілео</a:t>
            </a:r>
            <a:r>
              <a:rPr lang="ru-RU" sz="2000" dirty="0" smtClean="0"/>
              <a:t>» не </a:t>
            </a:r>
            <a:r>
              <a:rPr lang="ru-RU" sz="2000" dirty="0" err="1" smtClean="0"/>
              <a:t>виявило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жодних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</a:t>
            </a:r>
            <a:r>
              <a:rPr lang="ru-RU" sz="2000" dirty="0" smtClean="0"/>
              <a:t> за 20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788024" y="3140968"/>
            <a:ext cx="4355976" cy="384572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Поверхня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Європи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рівна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окремі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освіти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схожі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пагорби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заввишки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сотень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Високе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альбедо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супутника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свідчить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у тому,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поверховий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чистий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отже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молодий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вважають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чистіше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лід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лежить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крижаних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молодший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Содержимое 6" descr="eur_art_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23838" y="-315416"/>
            <a:ext cx="4420162" cy="3315121"/>
          </a:xfrm>
        </p:spPr>
      </p:pic>
      <p:pic>
        <p:nvPicPr>
          <p:cNvPr id="8" name="Рисунок 7" descr="Jupiter-from-Euro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61048"/>
            <a:ext cx="4032448" cy="2996952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799px-PIA01130_Interior_of_Europ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706486" cy="3528392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4797152"/>
            <a:ext cx="4041775" cy="3845720"/>
          </a:xfrm>
        </p:spPr>
        <p:txBody>
          <a:bodyPr/>
          <a:lstStyle/>
          <a:p>
            <a:r>
              <a:rPr lang="ru-RU" dirty="0" err="1" smtClean="0"/>
              <a:t>Розріз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endParaRPr lang="ru-RU" dirty="0"/>
          </a:p>
        </p:txBody>
      </p:sp>
      <p:pic>
        <p:nvPicPr>
          <p:cNvPr id="8" name="Рисунок 7" descr="bolygok_magyar_es_angol_neve_je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5784" y="908720"/>
            <a:ext cx="4358216" cy="39732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11560" y="4869160"/>
            <a:ext cx="6264696" cy="218544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 smtClean="0"/>
              <a:t>Поверхня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земним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мірками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холодна —150—190°С </a:t>
            </a:r>
            <a:r>
              <a:rPr lang="ru-RU" sz="2800" dirty="0" err="1" smtClean="0"/>
              <a:t>нижче</a:t>
            </a:r>
            <a:r>
              <a:rPr lang="ru-RU" sz="2800" dirty="0" smtClean="0"/>
              <a:t> нуля. На </a:t>
            </a:r>
            <a:r>
              <a:rPr lang="ru-RU" sz="2800" dirty="0" err="1" smtClean="0"/>
              <a:t>поверхні</a:t>
            </a:r>
            <a:r>
              <a:rPr lang="ru-RU" sz="2800" dirty="0" smtClean="0"/>
              <a:t> </a:t>
            </a:r>
            <a:r>
              <a:rPr lang="ru-RU" sz="2800" dirty="0" err="1" smtClean="0"/>
              <a:t>супутника</a:t>
            </a:r>
            <a:r>
              <a:rPr lang="ru-RU" sz="2800" dirty="0" smtClean="0"/>
              <a:t> повинна </a:t>
            </a:r>
            <a:r>
              <a:rPr lang="ru-RU" sz="2800" dirty="0" err="1" smtClean="0"/>
              <a:t>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висока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радіація</a:t>
            </a:r>
            <a:r>
              <a:rPr lang="ru-RU" sz="2800" dirty="0" smtClean="0"/>
              <a:t>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</a:t>
            </a:r>
            <a:r>
              <a:rPr lang="ru-RU" sz="2800" dirty="0" err="1" smtClean="0"/>
              <a:t>орбіта</a:t>
            </a:r>
            <a:r>
              <a:rPr lang="ru-RU" sz="2800" dirty="0" smtClean="0"/>
              <a:t> </a:t>
            </a:r>
            <a:r>
              <a:rPr lang="ru-RU" sz="2800" dirty="0" err="1" smtClean="0"/>
              <a:t>Європи</a:t>
            </a:r>
            <a:r>
              <a:rPr lang="ru-RU" sz="2800" dirty="0" smtClean="0"/>
              <a:t> проходить через </a:t>
            </a:r>
            <a:r>
              <a:rPr lang="ru-RU" sz="2800" dirty="0" err="1" smtClean="0"/>
              <a:t>потужний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радіаційний</a:t>
            </a:r>
            <a:r>
              <a:rPr lang="ru-RU" sz="2800" dirty="0" smtClean="0"/>
              <a:t> пояс </a:t>
            </a:r>
            <a:r>
              <a:rPr lang="ru-RU" sz="2800" dirty="0" err="1" smtClean="0"/>
              <a:t>Юпітера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84168" y="548680"/>
            <a:ext cx="3059832" cy="4032448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err="1" smtClean="0"/>
              <a:t>Уся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поверхню</a:t>
            </a:r>
            <a:r>
              <a:rPr lang="ru-RU" sz="3200" dirty="0" smtClean="0"/>
              <a:t> </a:t>
            </a:r>
            <a:r>
              <a:rPr lang="ru-RU" sz="3200" dirty="0" err="1" smtClean="0"/>
              <a:t>Європи</a:t>
            </a:r>
            <a:r>
              <a:rPr lang="ru-RU" sz="3200" dirty="0" smtClean="0"/>
              <a:t> </a:t>
            </a:r>
            <a:r>
              <a:rPr lang="ru-RU" sz="3200" dirty="0" err="1" smtClean="0"/>
              <a:t>поцяткована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безліччю</a:t>
            </a:r>
            <a:r>
              <a:rPr lang="ru-RU" sz="3200" dirty="0" smtClean="0"/>
              <a:t> </a:t>
            </a:r>
            <a:r>
              <a:rPr lang="ru-RU" sz="3200" dirty="0" err="1" smtClean="0"/>
              <a:t>від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перетинання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ліній</a:t>
            </a:r>
            <a:r>
              <a:rPr lang="ru-RU" sz="3200" dirty="0" smtClean="0"/>
              <a:t>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розломи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</a:t>
            </a:r>
            <a:r>
              <a:rPr lang="ru-RU" sz="3200" dirty="0" err="1" smtClean="0"/>
              <a:t>тріщини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крижаного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панцира</a:t>
            </a:r>
            <a:r>
              <a:rPr lang="ru-RU" sz="3200" dirty="0" smtClean="0"/>
              <a:t>. </a:t>
            </a:r>
            <a:r>
              <a:rPr lang="ru-RU" sz="3200" dirty="0" err="1" smtClean="0"/>
              <a:t>Деякі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лінії</a:t>
            </a:r>
            <a:r>
              <a:rPr lang="ru-RU" sz="3200" dirty="0" smtClean="0"/>
              <a:t> </a:t>
            </a:r>
            <a:r>
              <a:rPr lang="ru-RU" sz="3200" dirty="0" err="1" smtClean="0"/>
              <a:t>майже</a:t>
            </a:r>
            <a:r>
              <a:rPr lang="ru-RU" sz="3200" dirty="0" smtClean="0"/>
              <a:t> </a:t>
            </a:r>
            <a:r>
              <a:rPr lang="ru-RU" sz="3200" dirty="0" err="1" smtClean="0"/>
              <a:t>зовсім</a:t>
            </a:r>
            <a:r>
              <a:rPr lang="ru-RU" sz="3200" dirty="0" smtClean="0"/>
              <a:t> </a:t>
            </a:r>
            <a:r>
              <a:rPr lang="ru-RU" sz="3200" dirty="0" err="1" smtClean="0"/>
              <a:t>опоясують</a:t>
            </a:r>
            <a:r>
              <a:rPr lang="ru-RU" sz="3200" dirty="0" smtClean="0"/>
              <a:t> планету. Система </a:t>
            </a:r>
            <a:r>
              <a:rPr lang="ru-RU" sz="3200" dirty="0" err="1" smtClean="0"/>
              <a:t>тріщин</a:t>
            </a:r>
            <a:r>
              <a:rPr lang="ru-RU" sz="3200" dirty="0" smtClean="0"/>
              <a:t> у </a:t>
            </a:r>
            <a:r>
              <a:rPr lang="ru-RU" sz="3200" dirty="0" err="1" smtClean="0"/>
              <a:t>кількох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місцях</a:t>
            </a:r>
            <a:r>
              <a:rPr lang="ru-RU" sz="3200" dirty="0" smtClean="0"/>
              <a:t> </a:t>
            </a:r>
            <a:r>
              <a:rPr lang="ru-RU" sz="3200" dirty="0" err="1" smtClean="0"/>
              <a:t>нагадує</a:t>
            </a:r>
            <a:r>
              <a:rPr lang="ru-RU" sz="3200" dirty="0" smtClean="0"/>
              <a:t> </a:t>
            </a:r>
            <a:r>
              <a:rPr lang="ru-RU" sz="3200" dirty="0" err="1" smtClean="0"/>
              <a:t>тріщини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крижаному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панцирі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Північного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полюси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europa_bi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6191672" cy="479715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734</Words>
  <Application>Microsoft Office PowerPoint</Application>
  <PresentationFormat>Экран (4:3)</PresentationFormat>
  <Paragraphs>37</Paragraphs>
  <Slides>14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Метро</vt:lpstr>
      <vt:lpstr>Открытая</vt:lpstr>
      <vt:lpstr>Городская</vt:lpstr>
      <vt:lpstr>Трек</vt:lpstr>
      <vt:lpstr>Поток</vt:lpstr>
      <vt:lpstr>Бумажная</vt:lpstr>
      <vt:lpstr>Аспект</vt:lpstr>
      <vt:lpstr>Солнцестояние</vt:lpstr>
      <vt:lpstr>Апекс</vt:lpstr>
      <vt:lpstr>1_Апекс</vt:lpstr>
      <vt:lpstr>1_Открытая</vt:lpstr>
      <vt:lpstr>Слайд 1</vt:lpstr>
      <vt:lpstr> Величезний оранжево-червоний    Юпітер– найбільша  газоподібна планета Сонячної системи. </vt:lpstr>
      <vt:lpstr>Слайд 3</vt:lpstr>
      <vt:lpstr>Супутники Юпітера </vt:lpstr>
      <vt:lpstr>Починаємо нашу подорож до Європи…</vt:lpstr>
      <vt:lpstr>Слайд 6</vt:lpstr>
      <vt:lpstr>Слайд 7</vt:lpstr>
      <vt:lpstr>Слайд 8</vt:lpstr>
      <vt:lpstr>Слайд 9</vt:lpstr>
      <vt:lpstr>Слайд 10</vt:lpstr>
      <vt:lpstr>Слайд 11</vt:lpstr>
      <vt:lpstr>Вишеприведенние характеристики поверхні Європи свідчать про існування рідкого океану під крижаної кіркою її поверхні. Глибина океану — до 90 км; його обсяг перевищує обсяг Світового океану Землі. Тепло, необхідне підтримання її в рідкому стані, може бути виробляється рахунок припливних взаємодій (зокрема, припливи піднімають поверхню супутника на висоту до 30 метрів). У той самий час, є і альтернативна теорія, пояснює характер поверхні наявністю не рідкого океану, а шару м'якого льоду. 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15</cp:revision>
  <dcterms:created xsi:type="dcterms:W3CDTF">2014-01-25T20:15:24Z</dcterms:created>
  <dcterms:modified xsi:type="dcterms:W3CDTF">2014-01-25T22:46:55Z</dcterms:modified>
</cp:coreProperties>
</file>