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B85B2-F278-4108-8690-0A7BE317EAF6}" type="doc">
      <dgm:prSet loTypeId="urn:microsoft.com/office/officeart/2005/8/layout/vList2" loCatId="list" qsTypeId="urn:microsoft.com/office/officeart/2005/8/quickstyle/simple2" qsCatId="simple" csTypeId="urn:microsoft.com/office/officeart/2005/8/colors/colorful3" csCatId="colorful"/>
      <dgm:spPr/>
      <dgm:t>
        <a:bodyPr/>
        <a:lstStyle/>
        <a:p>
          <a:endParaRPr lang="ru-RU"/>
        </a:p>
      </dgm:t>
    </dgm:pt>
    <dgm:pt modelId="{24A7851A-384E-469E-9868-E8ECCF307ECD}">
      <dgm:prSet/>
      <dgm:spPr/>
      <dgm:t>
        <a:bodyPr/>
        <a:lstStyle/>
        <a:p>
          <a:pPr rtl="0"/>
          <a:r>
            <a:rPr lang="uk-UA" b="1" dirty="0" smtClean="0"/>
            <a:t>Третій закон </a:t>
          </a:r>
          <a:r>
            <a:rPr lang="uk-UA" b="1" dirty="0" err="1" smtClean="0"/>
            <a:t>Кеплера</a:t>
          </a:r>
          <a:r>
            <a:rPr lang="uk-UA" b="1" dirty="0" smtClean="0"/>
            <a:t> в цьому випадку дає суму мас компонентів.</a:t>
          </a:r>
          <a:endParaRPr lang="ru-RU" b="1" dirty="0"/>
        </a:p>
      </dgm:t>
    </dgm:pt>
    <dgm:pt modelId="{ABDFDB45-C236-4756-8815-E97D95ECE42E}" type="parTrans" cxnId="{AA5BA0B8-B918-4949-BC22-3623D17421FF}">
      <dgm:prSet/>
      <dgm:spPr/>
      <dgm:t>
        <a:bodyPr/>
        <a:lstStyle/>
        <a:p>
          <a:endParaRPr lang="ru-RU"/>
        </a:p>
      </dgm:t>
    </dgm:pt>
    <dgm:pt modelId="{C3BFD63D-00A4-40E6-B19E-2EC03873EEB4}" type="sibTrans" cxnId="{AA5BA0B8-B918-4949-BC22-3623D17421FF}">
      <dgm:prSet/>
      <dgm:spPr/>
      <dgm:t>
        <a:bodyPr/>
        <a:lstStyle/>
        <a:p>
          <a:endParaRPr lang="ru-RU"/>
        </a:p>
      </dgm:t>
    </dgm:pt>
    <dgm:pt modelId="{AEFB1E48-B61C-4589-8A0A-48AF8B27AE72}" type="pres">
      <dgm:prSet presAssocID="{7F4B85B2-F278-4108-8690-0A7BE317EAF6}" presName="linear" presStyleCnt="0">
        <dgm:presLayoutVars>
          <dgm:animLvl val="lvl"/>
          <dgm:resizeHandles val="exact"/>
        </dgm:presLayoutVars>
      </dgm:prSet>
      <dgm:spPr/>
    </dgm:pt>
    <dgm:pt modelId="{62381496-9EA1-475F-A3B7-5D24A064DC6E}" type="pres">
      <dgm:prSet presAssocID="{24A7851A-384E-469E-9868-E8ECCF307ECD}" presName="parentText" presStyleLbl="node1" presStyleIdx="0" presStyleCnt="1">
        <dgm:presLayoutVars>
          <dgm:chMax val="0"/>
          <dgm:bulletEnabled val="1"/>
        </dgm:presLayoutVars>
      </dgm:prSet>
      <dgm:spPr/>
    </dgm:pt>
  </dgm:ptLst>
  <dgm:cxnLst>
    <dgm:cxn modelId="{AA5BA0B8-B918-4949-BC22-3623D17421FF}" srcId="{7F4B85B2-F278-4108-8690-0A7BE317EAF6}" destId="{24A7851A-384E-469E-9868-E8ECCF307ECD}" srcOrd="0" destOrd="0" parTransId="{ABDFDB45-C236-4756-8815-E97D95ECE42E}" sibTransId="{C3BFD63D-00A4-40E6-B19E-2EC03873EEB4}"/>
    <dgm:cxn modelId="{03473131-5A6C-4CAF-91F1-7A99A2FB4A0E}" type="presOf" srcId="{7F4B85B2-F278-4108-8690-0A7BE317EAF6}" destId="{AEFB1E48-B61C-4589-8A0A-48AF8B27AE72}" srcOrd="0" destOrd="0" presId="urn:microsoft.com/office/officeart/2005/8/layout/vList2"/>
    <dgm:cxn modelId="{55D8713B-15DB-4F3C-8444-04C56C689EEE}" type="presOf" srcId="{24A7851A-384E-469E-9868-E8ECCF307ECD}" destId="{62381496-9EA1-475F-A3B7-5D24A064DC6E}" srcOrd="0" destOrd="0" presId="urn:microsoft.com/office/officeart/2005/8/layout/vList2"/>
    <dgm:cxn modelId="{1BDB95F6-92E6-471A-96CA-71E8369BF2C1}" type="presParOf" srcId="{AEFB1E48-B61C-4589-8A0A-48AF8B27AE72}" destId="{62381496-9EA1-475F-A3B7-5D24A064DC6E}"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381496-9EA1-475F-A3B7-5D24A064DC6E}">
      <dsp:nvSpPr>
        <dsp:cNvPr id="0" name=""/>
        <dsp:cNvSpPr/>
      </dsp:nvSpPr>
      <dsp:spPr>
        <a:xfrm>
          <a:off x="0" y="2159"/>
          <a:ext cx="6552728" cy="1074060"/>
        </a:xfrm>
        <a:prstGeom prst="roundRect">
          <a:avLst/>
        </a:prstGeom>
        <a:solidFill>
          <a:schemeClr val="accent3">
            <a:hueOff val="0"/>
            <a:satOff val="0"/>
            <a:lumOff val="0"/>
            <a:alphaOff val="0"/>
          </a:schemeClr>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uk-UA" sz="2700" b="1" kern="1200" dirty="0" smtClean="0"/>
            <a:t>Третій закон </a:t>
          </a:r>
          <a:r>
            <a:rPr lang="uk-UA" sz="2700" b="1" kern="1200" dirty="0" err="1" smtClean="0"/>
            <a:t>Кеплера</a:t>
          </a:r>
          <a:r>
            <a:rPr lang="uk-UA" sz="2700" b="1" kern="1200" dirty="0" smtClean="0"/>
            <a:t> в цьому випадку дає суму мас компонентів.</a:t>
          </a:r>
          <a:endParaRPr lang="ru-RU" sz="2700" b="1" kern="1200" dirty="0"/>
        </a:p>
      </dsp:txBody>
      <dsp:txXfrm>
        <a:off x="0" y="2159"/>
        <a:ext cx="6552728" cy="1074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10.11.2014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10.11.2014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10.11.2014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10.11.2014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10.11.2014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10.11.2014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10.11.2014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10.11.2014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ages (1).jpg"/>
          <p:cNvPicPr>
            <a:picLocks noChangeAspect="1"/>
          </p:cNvPicPr>
          <p:nvPr/>
        </p:nvPicPr>
        <p:blipFill>
          <a:blip r:embed="rId2" cstate="print"/>
          <a:stretch>
            <a:fillRect/>
          </a:stretch>
        </p:blipFill>
        <p:spPr>
          <a:xfrm>
            <a:off x="0" y="0"/>
            <a:ext cx="9144000" cy="6858000"/>
          </a:xfrm>
          <a:prstGeom prst="rect">
            <a:avLst/>
          </a:prstGeom>
        </p:spPr>
      </p:pic>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dirty="0"/>
          </a:p>
        </p:txBody>
      </p:sp>
      <p:sp>
        <p:nvSpPr>
          <p:cNvPr id="5" name="Прямоугольник 4"/>
          <p:cNvSpPr/>
          <p:nvPr/>
        </p:nvSpPr>
        <p:spPr>
          <a:xfrm>
            <a:off x="1187624" y="1988840"/>
            <a:ext cx="6984776" cy="769441"/>
          </a:xfrm>
          <a:prstGeom prst="rect">
            <a:avLst/>
          </a:prstGeom>
        </p:spPr>
        <p:txBody>
          <a:bodyPr wrap="square">
            <a:spAutoFit/>
          </a:bodyPr>
          <a:lstStyle/>
          <a:p>
            <a:r>
              <a:rPr lang="uk-UA" sz="4400" b="1" dirty="0" smtClean="0">
                <a:solidFill>
                  <a:srgbClr val="FFFF00"/>
                </a:solidFill>
                <a:effectLst>
                  <a:outerShdw blurRad="38100" dist="38100" dir="2700000" algn="tl">
                    <a:srgbClr val="000000">
                      <a:alpha val="43137"/>
                    </a:srgbClr>
                  </a:outerShdw>
                </a:effectLst>
              </a:rPr>
              <a:t>     </a:t>
            </a:r>
            <a:endParaRPr lang="ru-RU" sz="4400" dirty="0">
              <a:solidFill>
                <a:srgbClr val="FFFF00"/>
              </a:solidFill>
            </a:endParaRPr>
          </a:p>
        </p:txBody>
      </p:sp>
      <p:sp>
        <p:nvSpPr>
          <p:cNvPr id="6" name="Прямоугольник 5"/>
          <p:cNvSpPr/>
          <p:nvPr/>
        </p:nvSpPr>
        <p:spPr>
          <a:xfrm>
            <a:off x="1691680" y="1700808"/>
            <a:ext cx="6192688" cy="1107996"/>
          </a:xfrm>
          <a:prstGeom prst="rect">
            <a:avLst/>
          </a:prstGeom>
        </p:spPr>
        <p:txBody>
          <a:bodyPr wrap="square">
            <a:spAutoFit/>
          </a:bodyPr>
          <a:lstStyle/>
          <a:p>
            <a:r>
              <a:rPr lang="uk-UA" sz="6600" dirty="0" smtClean="0">
                <a:solidFill>
                  <a:srgbClr val="FFFF00"/>
                </a:solidFill>
                <a:latin typeface="Century Gothic" pitchFamily="34" charset="0"/>
              </a:rPr>
              <a:t>Подвійні зорі</a:t>
            </a:r>
            <a:endParaRPr lang="ru-RU" sz="66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 (1).jpg"/>
          <p:cNvPicPr>
            <a:picLocks noChangeAspect="1"/>
          </p:cNvPicPr>
          <p:nvPr/>
        </p:nvPicPr>
        <p:blipFill>
          <a:blip r:embed="rId2" cstate="print"/>
          <a:stretch>
            <a:fillRect/>
          </a:stretch>
        </p:blipFill>
        <p:spPr>
          <a:xfrm>
            <a:off x="0" y="0"/>
            <a:ext cx="9144000" cy="6858000"/>
          </a:xfrm>
          <a:prstGeom prst="rect">
            <a:avLst/>
          </a:prstGeom>
        </p:spPr>
      </p:pic>
      <p:sp>
        <p:nvSpPr>
          <p:cNvPr id="3" name="Заголовок 2"/>
          <p:cNvSpPr>
            <a:spLocks noGrp="1"/>
          </p:cNvSpPr>
          <p:nvPr>
            <p:ph type="title"/>
          </p:nvPr>
        </p:nvSpPr>
        <p:spPr/>
        <p:txBody>
          <a:bodyPr/>
          <a:lstStyle/>
          <a:p>
            <a:endParaRPr lang="ru-RU"/>
          </a:p>
        </p:txBody>
      </p:sp>
      <p:pic>
        <p:nvPicPr>
          <p:cNvPr id="4" name="Рисунок 2"/>
          <p:cNvPicPr>
            <a:picLocks noGrp="1" noChangeAspect="1" noChangeArrowheads="1"/>
          </p:cNvPicPr>
          <p:nvPr>
            <p:ph idx="1"/>
          </p:nvPr>
        </p:nvPicPr>
        <p:blipFill>
          <a:blip r:embed="rId3" cstate="print"/>
          <a:srcRect/>
          <a:stretch>
            <a:fillRect/>
          </a:stretch>
        </p:blipFill>
        <p:spPr bwMode="auto">
          <a:xfrm>
            <a:off x="1835696" y="116632"/>
            <a:ext cx="5505587" cy="65255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ages (1).jpg"/>
          <p:cNvPicPr>
            <a:picLocks noChangeAspect="1"/>
          </p:cNvPicPr>
          <p:nvPr/>
        </p:nvPicPr>
        <p:blipFill>
          <a:blip r:embed="rId2" cstate="print"/>
          <a:stretch>
            <a:fillRect/>
          </a:stretch>
        </p:blipFill>
        <p:spPr>
          <a:xfrm>
            <a:off x="0" y="0"/>
            <a:ext cx="9144000" cy="6858000"/>
          </a:xfrm>
          <a:prstGeom prst="rect">
            <a:avLst/>
          </a:prstGeom>
        </p:spPr>
      </p:pic>
      <p:sp>
        <p:nvSpPr>
          <p:cNvPr id="3" name="Заголовок 2"/>
          <p:cNvSpPr>
            <a:spLocks noGrp="1"/>
          </p:cNvSpPr>
          <p:nvPr>
            <p:ph type="title"/>
          </p:nvPr>
        </p:nvSpPr>
        <p:spPr/>
        <p:txBody>
          <a:bodyPr>
            <a:normAutofit/>
          </a:bodyPr>
          <a:lstStyle/>
          <a:p>
            <a:pPr algn="ctr"/>
            <a:r>
              <a:rPr lang="ru-RU" sz="2700" b="1" u="sng" dirty="0" err="1" smtClean="0">
                <a:solidFill>
                  <a:srgbClr val="FFFF00"/>
                </a:solidFill>
                <a:effectLst>
                  <a:outerShdw blurRad="38100" dist="38100" dir="2700000" algn="tl">
                    <a:srgbClr val="000000">
                      <a:alpha val="43137"/>
                    </a:srgbClr>
                  </a:outerShdw>
                </a:effectLst>
              </a:rPr>
              <a:t>Визначення</a:t>
            </a:r>
            <a:r>
              <a:rPr lang="ru-RU" sz="2700" b="1" u="sng" dirty="0" smtClean="0">
                <a:solidFill>
                  <a:srgbClr val="FFFF00"/>
                </a:solidFill>
                <a:effectLst>
                  <a:outerShdw blurRad="38100" dist="38100" dir="2700000" algn="tl">
                    <a:srgbClr val="000000">
                      <a:alpha val="43137"/>
                    </a:srgbClr>
                  </a:outerShdw>
                </a:effectLst>
              </a:rPr>
              <a:t> </a:t>
            </a:r>
            <a:r>
              <a:rPr lang="ru-RU" sz="2700" b="1" u="sng" dirty="0" err="1" smtClean="0">
                <a:solidFill>
                  <a:srgbClr val="FFFF00"/>
                </a:solidFill>
                <a:effectLst>
                  <a:outerShdw blurRad="38100" dist="38100" dir="2700000" algn="tl">
                    <a:srgbClr val="000000">
                      <a:alpha val="43137"/>
                    </a:srgbClr>
                  </a:outerShdw>
                </a:effectLst>
              </a:rPr>
              <a:t>маси</a:t>
            </a:r>
            <a:r>
              <a:rPr lang="ru-RU" sz="2700" b="1" u="sng" dirty="0" smtClean="0">
                <a:solidFill>
                  <a:srgbClr val="FFFF00"/>
                </a:solidFill>
                <a:effectLst>
                  <a:outerShdw blurRad="38100" dist="38100" dir="2700000" algn="tl">
                    <a:srgbClr val="000000">
                      <a:alpha val="43137"/>
                    </a:srgbClr>
                  </a:outerShdw>
                </a:effectLst>
              </a:rPr>
              <a:t> </a:t>
            </a:r>
            <a:r>
              <a:rPr lang="ru-RU" sz="2700" b="1" u="sng" dirty="0" err="1" smtClean="0">
                <a:solidFill>
                  <a:srgbClr val="FFFF00"/>
                </a:solidFill>
                <a:effectLst>
                  <a:outerShdw blurRad="38100" dist="38100" dir="2700000" algn="tl">
                    <a:srgbClr val="000000">
                      <a:alpha val="43137"/>
                    </a:srgbClr>
                  </a:outerShdw>
                </a:effectLst>
              </a:rPr>
              <a:t>подвійних</a:t>
            </a:r>
            <a:r>
              <a:rPr lang="ru-RU" sz="2700" b="1" u="sng" dirty="0" smtClean="0">
                <a:solidFill>
                  <a:srgbClr val="FFFF00"/>
                </a:solidFill>
                <a:effectLst>
                  <a:outerShdw blurRad="38100" dist="38100" dir="2700000" algn="tl">
                    <a:srgbClr val="000000">
                      <a:alpha val="43137"/>
                    </a:srgbClr>
                  </a:outerShdw>
                </a:effectLst>
              </a:rPr>
              <a:t> та </a:t>
            </a:r>
            <a:r>
              <a:rPr lang="ru-RU" sz="2700" b="1" u="sng" dirty="0" err="1" smtClean="0">
                <a:solidFill>
                  <a:srgbClr val="FFFF00"/>
                </a:solidFill>
                <a:effectLst>
                  <a:outerShdw blurRad="38100" dist="38100" dir="2700000" algn="tl">
                    <a:srgbClr val="000000">
                      <a:alpha val="43137"/>
                    </a:srgbClr>
                  </a:outerShdw>
                </a:effectLst>
              </a:rPr>
              <a:t>поодиноких</a:t>
            </a:r>
            <a:r>
              <a:rPr lang="ru-RU" sz="2700" b="1" u="sng" dirty="0" smtClean="0">
                <a:solidFill>
                  <a:srgbClr val="FFFF00"/>
                </a:solidFill>
                <a:effectLst>
                  <a:outerShdw blurRad="38100" dist="38100" dir="2700000" algn="tl">
                    <a:srgbClr val="000000">
                      <a:alpha val="43137"/>
                    </a:srgbClr>
                  </a:outerShdw>
                </a:effectLst>
              </a:rPr>
              <a:t> </a:t>
            </a:r>
            <a:r>
              <a:rPr lang="ru-RU" sz="2700" b="1" u="sng" dirty="0" err="1" smtClean="0">
                <a:solidFill>
                  <a:srgbClr val="FFFF00"/>
                </a:solidFill>
                <a:effectLst>
                  <a:outerShdw blurRad="38100" dist="38100" dir="2700000" algn="tl">
                    <a:srgbClr val="000000">
                      <a:alpha val="43137"/>
                    </a:srgbClr>
                  </a:outerShdw>
                </a:effectLst>
              </a:rPr>
              <a:t>зір</a:t>
            </a:r>
            <a:r>
              <a:rPr lang="ru-RU" sz="4400" u="sng" dirty="0" smtClean="0"/>
              <a:t/>
            </a:r>
            <a:br>
              <a:rPr lang="ru-RU" sz="4400" u="sng" dirty="0" smtClean="0"/>
            </a:br>
            <a:endParaRPr lang="ru-RU" sz="4400" b="1" u="sng" dirty="0" smtClean="0">
              <a:solidFill>
                <a:srgbClr val="FFFF00"/>
              </a:solidFill>
              <a:effectLst>
                <a:outerShdw blurRad="38100" dist="38100" dir="2700000" algn="tl">
                  <a:srgbClr val="000000">
                    <a:alpha val="43137"/>
                  </a:srgbClr>
                </a:outerShdw>
              </a:effectLst>
            </a:endParaRPr>
          </a:p>
        </p:txBody>
      </p:sp>
      <p:pic>
        <p:nvPicPr>
          <p:cNvPr id="4" name="Содержимое 3"/>
          <p:cNvPicPr>
            <a:picLocks noGrp="1" noChangeAspect="1" noChangeArrowheads="1"/>
          </p:cNvPicPr>
          <p:nvPr>
            <p:ph idx="1"/>
          </p:nvPr>
        </p:nvPicPr>
        <p:blipFill>
          <a:blip r:embed="rId3" cstate="print"/>
          <a:srcRect/>
          <a:stretch>
            <a:fillRect/>
          </a:stretch>
        </p:blipFill>
        <p:spPr bwMode="auto">
          <a:xfrm>
            <a:off x="1187624" y="1052736"/>
            <a:ext cx="6048672" cy="879723"/>
          </a:xfrm>
          <a:prstGeom prst="rect">
            <a:avLst/>
          </a:prstGeom>
          <a:noFill/>
          <a:ln w="9525">
            <a:noFill/>
            <a:miter lim="800000"/>
            <a:headEnd/>
            <a:tailEnd/>
          </a:ln>
        </p:spPr>
      </p:pic>
      <p:graphicFrame>
        <p:nvGraphicFramePr>
          <p:cNvPr id="6" name="Схема 5"/>
          <p:cNvGraphicFramePr/>
          <p:nvPr/>
        </p:nvGraphicFramePr>
        <p:xfrm>
          <a:off x="1115616" y="2348881"/>
          <a:ext cx="6552728" cy="1078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ages (1).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395536" y="188640"/>
            <a:ext cx="4464496" cy="6166920"/>
          </a:xfrm>
        </p:spPr>
        <p:txBody>
          <a:bodyPr>
            <a:normAutofit fontScale="92500"/>
          </a:bodyPr>
          <a:lstStyle/>
          <a:p>
            <a:r>
              <a:rPr lang="uk-UA" sz="3200" dirty="0" smtClean="0">
                <a:solidFill>
                  <a:srgbClr val="FFFF00"/>
                </a:solidFill>
              </a:rPr>
              <a:t>Подвійна зоря — система з двох </a:t>
            </a:r>
            <a:r>
              <a:rPr lang="uk-UA" sz="3200" dirty="0" err="1" smtClean="0">
                <a:solidFill>
                  <a:srgbClr val="FFFF00"/>
                </a:solidFill>
              </a:rPr>
              <a:t>гравітаційно</a:t>
            </a:r>
            <a:r>
              <a:rPr lang="uk-UA" sz="3200" dirty="0" smtClean="0">
                <a:solidFill>
                  <a:srgbClr val="FFFF00"/>
                </a:solidFill>
              </a:rPr>
              <a:t> пов'язані зір, які звертаються навколо спільного центру мас по екліптичних орбітах. Інколи трапляються системи із трьох і більше зірок; у тому загальному разі система називається кратною зіркою.</a:t>
            </a:r>
          </a:p>
          <a:p>
            <a:endParaRPr lang="ru-RU" dirty="0"/>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827584" y="1340768"/>
            <a:ext cx="7488832" cy="369332"/>
          </a:xfrm>
          <a:prstGeom prst="rect">
            <a:avLst/>
          </a:prstGeom>
        </p:spPr>
        <p:txBody>
          <a:bodyPr wrap="square">
            <a:spAutoFit/>
          </a:bodyPr>
          <a:lstStyle/>
          <a:p>
            <a:pPr indent="457200" algn="just"/>
            <a:endParaRPr lang="uk-UA" dirty="0" smtClean="0">
              <a:solidFill>
                <a:srgbClr val="FFFF00"/>
              </a:solidFill>
            </a:endParaRPr>
          </a:p>
        </p:txBody>
      </p:sp>
      <p:pic>
        <p:nvPicPr>
          <p:cNvPr id="5" name="Picture 12" descr="Doublesystar"/>
          <p:cNvPicPr>
            <a:picLocks noChangeAspect="1" noChangeArrowheads="1" noCrop="1"/>
          </p:cNvPicPr>
          <p:nvPr/>
        </p:nvPicPr>
        <p:blipFill>
          <a:blip r:embed="rId3" cstate="print"/>
          <a:srcRect/>
          <a:stretch>
            <a:fillRect/>
          </a:stretch>
        </p:blipFill>
        <p:spPr bwMode="auto">
          <a:xfrm>
            <a:off x="4644008" y="404664"/>
            <a:ext cx="3744912" cy="3121025"/>
          </a:xfrm>
          <a:prstGeom prst="rect">
            <a:avLst/>
          </a:prstGeom>
          <a:noFill/>
        </p:spPr>
      </p:pic>
      <p:pic>
        <p:nvPicPr>
          <p:cNvPr id="6" name="Picture 13" descr="Eclipsing_binary_star_animation_2"/>
          <p:cNvPicPr>
            <a:picLocks noChangeAspect="1" noChangeArrowheads="1" noCrop="1"/>
          </p:cNvPicPr>
          <p:nvPr/>
        </p:nvPicPr>
        <p:blipFill>
          <a:blip r:embed="rId4" cstate="print"/>
          <a:srcRect/>
          <a:stretch>
            <a:fillRect/>
          </a:stretch>
        </p:blipFill>
        <p:spPr bwMode="auto">
          <a:xfrm>
            <a:off x="4644008" y="3573016"/>
            <a:ext cx="3744416" cy="313213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 (1).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827584" y="404664"/>
            <a:ext cx="7772400" cy="5950896"/>
          </a:xfrm>
        </p:spPr>
        <p:txBody>
          <a:bodyPr/>
          <a:lstStyle/>
          <a:p>
            <a:r>
              <a:rPr lang="uk-UA" dirty="0" smtClean="0">
                <a:solidFill>
                  <a:srgbClr val="FFFF00"/>
                </a:solidFill>
              </a:rPr>
              <a:t>Види подвійних зірок та їх спостереження</a:t>
            </a:r>
            <a:endParaRPr lang="ru-RU" dirty="0">
              <a:solidFill>
                <a:srgbClr val="FFFF00"/>
              </a:solidFill>
            </a:endParaRPr>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1115616" y="1916832"/>
            <a:ext cx="5742384" cy="3970318"/>
          </a:xfrm>
          <a:prstGeom prst="rect">
            <a:avLst/>
          </a:prstGeom>
        </p:spPr>
        <p:txBody>
          <a:bodyPr wrap="square">
            <a:spAutoFit/>
          </a:bodyPr>
          <a:lstStyle/>
          <a:p>
            <a:pPr lvl="1" algn="just">
              <a:buFont typeface="Wingdings" pitchFamily="2" charset="2"/>
              <a:buChar char="v"/>
            </a:pPr>
            <a:r>
              <a:rPr lang="uk-UA" sz="3600" dirty="0" smtClean="0">
                <a:solidFill>
                  <a:schemeClr val="bg1"/>
                </a:solidFill>
                <a:hlinkClick r:id="rId3" action="ppaction://hlinksldjump"/>
              </a:rPr>
              <a:t> Візуально-подвійні </a:t>
            </a:r>
            <a:r>
              <a:rPr lang="uk-UA" sz="3600" dirty="0" smtClean="0">
                <a:solidFill>
                  <a:schemeClr val="bg1"/>
                </a:solidFill>
                <a:hlinkClick r:id="rId3" action="ppaction://hlinksldjump"/>
              </a:rPr>
              <a:t>зорі</a:t>
            </a:r>
            <a:endParaRPr lang="uk-UA" sz="3600" dirty="0" smtClean="0">
              <a:solidFill>
                <a:schemeClr val="bg1"/>
              </a:solidFill>
            </a:endParaRPr>
          </a:p>
          <a:p>
            <a:pPr algn="r">
              <a:buFont typeface="Wingdings" pitchFamily="2" charset="2"/>
              <a:buChar char="v"/>
            </a:pPr>
            <a:r>
              <a:rPr lang="uk-UA" sz="3600" dirty="0" smtClean="0">
                <a:solidFill>
                  <a:schemeClr val="bg1"/>
                </a:solidFill>
                <a:hlinkClick r:id="" action="ppaction://noaction"/>
              </a:rPr>
              <a:t>Затемнювано-подвійні </a:t>
            </a:r>
            <a:r>
              <a:rPr lang="uk-UA" sz="3600" dirty="0" smtClean="0">
                <a:solidFill>
                  <a:schemeClr val="bg1"/>
                </a:solidFill>
                <a:hlinkClick r:id="" action="ppaction://noaction"/>
              </a:rPr>
              <a:t>зорі</a:t>
            </a:r>
            <a:endParaRPr lang="uk-UA" sz="3600" dirty="0" smtClean="0">
              <a:solidFill>
                <a:schemeClr val="bg1"/>
              </a:solidFill>
            </a:endParaRPr>
          </a:p>
          <a:p>
            <a:pPr algn="r">
              <a:buFont typeface="Wingdings" pitchFamily="2" charset="2"/>
              <a:buChar char="v"/>
            </a:pPr>
            <a:r>
              <a:rPr lang="uk-UA" sz="3600" dirty="0" smtClean="0">
                <a:solidFill>
                  <a:schemeClr val="bg1"/>
                </a:solidFill>
                <a:hlinkClick r:id="" action="ppaction://noaction"/>
              </a:rPr>
              <a:t>Спектрально-подвійні зорі</a:t>
            </a:r>
            <a:endParaRPr lang="uk-UA" sz="3600" dirty="0" smtClean="0">
              <a:solidFill>
                <a:schemeClr val="bg1"/>
              </a:solidFill>
            </a:endParaRPr>
          </a:p>
          <a:p>
            <a:pPr algn="r">
              <a:buFont typeface="Wingdings" pitchFamily="2" charset="2"/>
              <a:buChar char="v"/>
            </a:pPr>
            <a:r>
              <a:rPr lang="uk-UA" sz="3600" dirty="0" smtClean="0">
                <a:solidFill>
                  <a:schemeClr val="bg1"/>
                </a:solidFill>
                <a:hlinkClick r:id="" action="ppaction://noaction"/>
              </a:rPr>
              <a:t>Оптично подвійні зорі</a:t>
            </a:r>
            <a:endParaRPr lang="uk-UA" sz="3600"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 (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1524000"/>
            <a:ext cx="4978896" cy="4572000"/>
          </a:xfrm>
        </p:spPr>
        <p:txBody>
          <a:bodyPr>
            <a:normAutofit fontScale="70000" lnSpcReduction="20000"/>
          </a:bodyPr>
          <a:lstStyle/>
          <a:p>
            <a:pPr marL="0" indent="457200" algn="just">
              <a:buNone/>
            </a:pPr>
            <a:r>
              <a:rPr lang="uk-UA" sz="2800" dirty="0" smtClean="0">
                <a:solidFill>
                  <a:srgbClr val="FFFF00"/>
                </a:solidFill>
              </a:rPr>
              <a:t>Подвійні зорі, які можна побачити окремо, називають видимими подвійними чи візуально-подвійними. Для цих зірок вдається визначити зміну з часом позиційного кута й оцінити період обертання. Такою зіркою є </a:t>
            </a:r>
            <a:r>
              <a:rPr lang="uk-UA" sz="2800" dirty="0" err="1" smtClean="0">
                <a:solidFill>
                  <a:srgbClr val="FFFF00"/>
                </a:solidFill>
              </a:rPr>
              <a:t>Сіріус</a:t>
            </a:r>
            <a:r>
              <a:rPr lang="uk-UA" sz="2800" dirty="0" smtClean="0">
                <a:solidFill>
                  <a:srgbClr val="FFFF00"/>
                </a:solidFill>
              </a:rPr>
              <a:t>, що складається з компонентів A і B, що легко розрізняються в звичайний телескоп.</a:t>
            </a:r>
          </a:p>
          <a:p>
            <a:pPr marL="0" indent="457200" algn="just">
              <a:buNone/>
            </a:pPr>
            <a:r>
              <a:rPr lang="uk-UA" sz="2800" dirty="0" smtClean="0">
                <a:solidFill>
                  <a:srgbClr val="FFFF00"/>
                </a:solidFill>
              </a:rPr>
              <a:t>Компоненти більшості подвійних систем занадто близькі одна до одної або ж занадто віддалені від Сонячної системи, через що їх неможливо розрізнити навіть за допомогою найпотужніших телескопів. В цьому випадку їхню подвійність можливо виявити за деякими іншими ознаками:</a:t>
            </a:r>
          </a:p>
          <a:p>
            <a:endParaRPr lang="ru-RU" dirty="0"/>
          </a:p>
        </p:txBody>
      </p:sp>
      <p:sp>
        <p:nvSpPr>
          <p:cNvPr id="3" name="Заголовок 2"/>
          <p:cNvSpPr>
            <a:spLocks noGrp="1"/>
          </p:cNvSpPr>
          <p:nvPr>
            <p:ph type="title"/>
          </p:nvPr>
        </p:nvSpPr>
        <p:spPr/>
        <p:txBody>
          <a:bodyPr/>
          <a:lstStyle/>
          <a:p>
            <a:pPr algn="ctr"/>
            <a:r>
              <a:rPr lang="uk-UA" dirty="0" smtClean="0">
                <a:solidFill>
                  <a:srgbClr val="FFFF00"/>
                </a:solidFill>
              </a:rPr>
              <a:t>Візуально-подвійні зорі</a:t>
            </a:r>
            <a:endParaRPr lang="ru-RU" dirty="0">
              <a:solidFill>
                <a:srgbClr val="FFFF00"/>
              </a:solidFill>
            </a:endParaRPr>
          </a:p>
        </p:txBody>
      </p:sp>
      <p:pic>
        <p:nvPicPr>
          <p:cNvPr id="4" name="Рисунок 2"/>
          <p:cNvPicPr>
            <a:picLocks noChangeAspect="1" noChangeArrowheads="1"/>
          </p:cNvPicPr>
          <p:nvPr/>
        </p:nvPicPr>
        <p:blipFill>
          <a:blip r:embed="rId3" cstate="print"/>
          <a:srcRect/>
          <a:stretch>
            <a:fillRect/>
          </a:stretch>
        </p:blipFill>
        <p:spPr bwMode="auto">
          <a:xfrm>
            <a:off x="5508104" y="1700808"/>
            <a:ext cx="3265488" cy="21764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 (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1524000"/>
            <a:ext cx="4762872" cy="4572000"/>
          </a:xfrm>
        </p:spPr>
        <p:txBody>
          <a:bodyPr>
            <a:normAutofit fontScale="70000" lnSpcReduction="20000"/>
          </a:bodyPr>
          <a:lstStyle/>
          <a:p>
            <a:r>
              <a:rPr lang="uk-UA" sz="2800" dirty="0" smtClean="0">
                <a:solidFill>
                  <a:srgbClr val="FFFF00"/>
                </a:solidFill>
              </a:rPr>
              <a:t>Спостерігаються завдяки коливаннями блиску, створеними періодичними затьмареннями однієї зірки іншою, це відбувається в тих рідкісних випадках, коли Земля перебуває в одній площині із орбітами зірок. Внаслідок чого відбувається періодичне поперемінне затемнення одним компонентом іншого та навпаки. Відповідно спостерігається два зниження яскравості протягом одного циклу. Менше зниження, коли яскравіша зоря закриває від нас більш тьмяну і сильніше падіння видимої зоряної величини, коли відбувається навпаки.</a:t>
            </a:r>
          </a:p>
          <a:p>
            <a:endParaRPr lang="ru-RU" dirty="0"/>
          </a:p>
        </p:txBody>
      </p:sp>
      <p:sp>
        <p:nvSpPr>
          <p:cNvPr id="3" name="Заголовок 2"/>
          <p:cNvSpPr>
            <a:spLocks noGrp="1"/>
          </p:cNvSpPr>
          <p:nvPr>
            <p:ph type="title"/>
          </p:nvPr>
        </p:nvSpPr>
        <p:spPr/>
        <p:txBody>
          <a:bodyPr/>
          <a:lstStyle/>
          <a:p>
            <a:pPr algn="ctr"/>
            <a:r>
              <a:rPr lang="uk-UA" dirty="0" smtClean="0">
                <a:solidFill>
                  <a:srgbClr val="FFFF00"/>
                </a:solidFill>
              </a:rPr>
              <a:t>Затемнювано-подвійні зорі</a:t>
            </a:r>
            <a:endParaRPr lang="ru-RU" dirty="0">
              <a:solidFill>
                <a:srgbClr val="FFFF00"/>
              </a:solidFill>
            </a:endParaRPr>
          </a:p>
        </p:txBody>
      </p:sp>
      <p:pic>
        <p:nvPicPr>
          <p:cNvPr id="4" name="Рисунок 4"/>
          <p:cNvPicPr>
            <a:picLocks noChangeAspect="1" noChangeArrowheads="1"/>
          </p:cNvPicPr>
          <p:nvPr/>
        </p:nvPicPr>
        <p:blipFill>
          <a:blip r:embed="rId3" cstate="print"/>
          <a:srcRect/>
          <a:stretch>
            <a:fillRect/>
          </a:stretch>
        </p:blipFill>
        <p:spPr bwMode="auto">
          <a:xfrm>
            <a:off x="5292080" y="1916832"/>
            <a:ext cx="3228585" cy="32059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 (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1524000"/>
            <a:ext cx="4978896" cy="4572000"/>
          </a:xfrm>
        </p:spPr>
        <p:txBody>
          <a:bodyPr/>
          <a:lstStyle/>
          <a:p>
            <a:pPr marL="0" indent="457200" algn="just">
              <a:buNone/>
            </a:pPr>
            <a:r>
              <a:rPr lang="uk-UA" sz="2800" dirty="0" smtClean="0">
                <a:solidFill>
                  <a:srgbClr val="FFFF00"/>
                </a:solidFill>
              </a:rPr>
              <a:t>Спостерігаються завдяки періодичним зсувам спектральних ліній.</a:t>
            </a:r>
          </a:p>
          <a:p>
            <a:pPr marL="0" indent="457200" algn="just">
              <a:buNone/>
            </a:pPr>
            <a:r>
              <a:rPr lang="uk-UA" sz="2800" dirty="0" smtClean="0">
                <a:solidFill>
                  <a:srgbClr val="FFFF00"/>
                </a:solidFill>
              </a:rPr>
              <a:t>Якщо подвійна зірка має достатньо значний власний рух, то можна спостерігати періодичні відхилення траєкторії руху головного компоненту на небесній сфері від прямої лінії.</a:t>
            </a:r>
          </a:p>
          <a:p>
            <a:endParaRPr lang="ru-RU" dirty="0"/>
          </a:p>
        </p:txBody>
      </p:sp>
      <p:sp>
        <p:nvSpPr>
          <p:cNvPr id="3" name="Заголовок 2"/>
          <p:cNvSpPr>
            <a:spLocks noGrp="1"/>
          </p:cNvSpPr>
          <p:nvPr>
            <p:ph type="title"/>
          </p:nvPr>
        </p:nvSpPr>
        <p:spPr/>
        <p:txBody>
          <a:bodyPr/>
          <a:lstStyle/>
          <a:p>
            <a:pPr algn="ctr"/>
            <a:r>
              <a:rPr lang="uk-UA" dirty="0" smtClean="0">
                <a:solidFill>
                  <a:srgbClr val="FFFF00"/>
                </a:solidFill>
              </a:rPr>
              <a:t>Спектрально-подвійні зорі</a:t>
            </a:r>
            <a:endParaRPr lang="ru-RU" dirty="0">
              <a:solidFill>
                <a:srgbClr val="FFFF00"/>
              </a:solidFill>
            </a:endParaRPr>
          </a:p>
        </p:txBody>
      </p:sp>
      <p:pic>
        <p:nvPicPr>
          <p:cNvPr id="4" name="Picture 11" descr="Spectral_of_double_stars"/>
          <p:cNvPicPr>
            <a:picLocks noChangeAspect="1" noChangeArrowheads="1" noCrop="1"/>
          </p:cNvPicPr>
          <p:nvPr/>
        </p:nvPicPr>
        <p:blipFill>
          <a:blip r:embed="rId3" cstate="print"/>
          <a:srcRect/>
          <a:stretch>
            <a:fillRect/>
          </a:stretch>
        </p:blipFill>
        <p:spPr bwMode="auto">
          <a:xfrm>
            <a:off x="5436096" y="1628800"/>
            <a:ext cx="3439617" cy="3771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 (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1524000"/>
            <a:ext cx="5338936" cy="4572000"/>
          </a:xfrm>
        </p:spPr>
        <p:txBody>
          <a:bodyPr>
            <a:normAutofit fontScale="92500" lnSpcReduction="10000"/>
          </a:bodyPr>
          <a:lstStyle/>
          <a:p>
            <a:r>
              <a:rPr lang="uk-UA" sz="2800" dirty="0" smtClean="0">
                <a:solidFill>
                  <a:srgbClr val="FFFF00"/>
                </a:solidFill>
              </a:rPr>
              <a:t>Іноді буває, що дві фізично не пов'язані між собою зірки випадково проектуються на дуже близькі одна до одної точки небесної сфери. Такі зірки називаються оптично подвійними — на противагу «істинним», фізично подвійним. Класичним прикладом таких зірок є </a:t>
            </a:r>
            <a:r>
              <a:rPr lang="uk-UA" sz="2800" dirty="0" err="1" smtClean="0">
                <a:solidFill>
                  <a:srgbClr val="FFFF00"/>
                </a:solidFill>
              </a:rPr>
              <a:t>Міцар</a:t>
            </a:r>
            <a:r>
              <a:rPr lang="uk-UA" sz="2800" dirty="0" smtClean="0">
                <a:solidFill>
                  <a:srgbClr val="FFFF00"/>
                </a:solidFill>
              </a:rPr>
              <a:t> і </a:t>
            </a:r>
            <a:r>
              <a:rPr lang="uk-UA" sz="2800" dirty="0" err="1" smtClean="0">
                <a:solidFill>
                  <a:srgbClr val="FFFF00"/>
                </a:solidFill>
              </a:rPr>
              <a:t>Алькор</a:t>
            </a:r>
            <a:r>
              <a:rPr lang="uk-UA" sz="2800" dirty="0" smtClean="0">
                <a:solidFill>
                  <a:srgbClr val="FFFF00"/>
                </a:solidFill>
              </a:rPr>
              <a:t> у сузір'ї(Великої Медведиці</a:t>
            </a:r>
            <a:endParaRPr lang="ru-RU" dirty="0">
              <a:solidFill>
                <a:srgbClr val="FFFF00"/>
              </a:solidFill>
            </a:endParaRPr>
          </a:p>
        </p:txBody>
      </p:sp>
      <p:sp>
        <p:nvSpPr>
          <p:cNvPr id="3" name="Заголовок 2"/>
          <p:cNvSpPr>
            <a:spLocks noGrp="1"/>
          </p:cNvSpPr>
          <p:nvPr>
            <p:ph type="title"/>
          </p:nvPr>
        </p:nvSpPr>
        <p:spPr/>
        <p:txBody>
          <a:bodyPr/>
          <a:lstStyle/>
          <a:p>
            <a:pPr algn="ctr"/>
            <a:r>
              <a:rPr lang="uk-UA" dirty="0" smtClean="0">
                <a:solidFill>
                  <a:srgbClr val="FFFF00"/>
                </a:solidFill>
              </a:rPr>
              <a:t>Оптично подвійні зорі</a:t>
            </a:r>
            <a:endParaRPr lang="ru-RU" dirty="0">
              <a:solidFill>
                <a:srgbClr val="FFFF00"/>
              </a:solidFill>
            </a:endParaRPr>
          </a:p>
        </p:txBody>
      </p:sp>
      <p:pic>
        <p:nvPicPr>
          <p:cNvPr id="4" name="Рисунок 2"/>
          <p:cNvPicPr>
            <a:picLocks noChangeAspect="1" noChangeArrowheads="1"/>
          </p:cNvPicPr>
          <p:nvPr/>
        </p:nvPicPr>
        <p:blipFill>
          <a:blip r:embed="rId3" cstate="print"/>
          <a:srcRect/>
          <a:stretch>
            <a:fillRect/>
          </a:stretch>
        </p:blipFill>
        <p:spPr bwMode="auto">
          <a:xfrm>
            <a:off x="5724128" y="1772816"/>
            <a:ext cx="2967187" cy="37925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p:txBody>
          <a:bodyPr>
            <a:normAutofit fontScale="92500" lnSpcReduction="20000"/>
          </a:bodyPr>
          <a:lstStyle/>
          <a:p>
            <a:r>
              <a:rPr lang="uk-UA" dirty="0" smtClean="0">
                <a:solidFill>
                  <a:srgbClr val="FFFF00"/>
                </a:solidFill>
              </a:rPr>
              <a:t>Подвійні зорі утримуються разом взаємним тяжінням. Обидві зорі подвійної системи обертаються по еліптичних орбітах навколо деякою точки, що лежить з-поміж них і називається центром гравітації цих зір. Якщо відстань між партнерами дуже велика, орбітальний період може вимірюватися роками, інколи ж цілим століттям чи більше. Для тісних систем їх орбітальний період може становити лише кілька годин. Що стосується, обертання досить масивних зірок навколо загального центру ваги на близькій відстані один від одного, стають помітними релятивістські ефекти, такі як усунення </a:t>
            </a:r>
            <a:r>
              <a:rPr lang="uk-UA" dirty="0" err="1" smtClean="0">
                <a:solidFill>
                  <a:srgbClr val="FFFF00"/>
                </a:solidFill>
              </a:rPr>
              <a:t>периастра</a:t>
            </a:r>
            <a:r>
              <a:rPr lang="uk-UA" dirty="0" smtClean="0">
                <a:solidFill>
                  <a:srgbClr val="FFFF00"/>
                </a:solidFill>
              </a:rPr>
              <a:t> і зменшення орбітального періоду за рахунок випромінювання системою гравітаційних хвиль (останнє призводить до того, що наприкінці дві зірки зіштовхуються).</a:t>
            </a:r>
          </a:p>
          <a:p>
            <a:endParaRPr lang="ru-RU" dirty="0">
              <a:solidFill>
                <a:srgbClr val="FFFF00"/>
              </a:solidFill>
            </a:endParaRPr>
          </a:p>
        </p:txBody>
      </p:sp>
      <p:sp>
        <p:nvSpPr>
          <p:cNvPr id="3" name="Заголовок 2"/>
          <p:cNvSpPr>
            <a:spLocks noGrp="1"/>
          </p:cNvSpPr>
          <p:nvPr>
            <p:ph type="title"/>
          </p:nvPr>
        </p:nvSpPr>
        <p:spPr/>
        <p:txBody>
          <a:bodyPr>
            <a:normAutofit fontScale="90000"/>
          </a:bodyPr>
          <a:lstStyle/>
          <a:p>
            <a:pPr algn="ctr"/>
            <a:r>
              <a:rPr lang="uk-UA" dirty="0" smtClean="0">
                <a:solidFill>
                  <a:srgbClr val="FFFF00"/>
                </a:solidFill>
              </a:rPr>
              <a:t>Гравітаційна взаємодія між компонентами</a:t>
            </a:r>
            <a:endParaRPr lang="ru-RU"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p:txBody>
          <a:bodyPr>
            <a:normAutofit fontScale="92500" lnSpcReduction="10000"/>
          </a:bodyPr>
          <a:lstStyle/>
          <a:p>
            <a:r>
              <a:rPr lang="uk-UA" sz="2800" dirty="0" smtClean="0">
                <a:solidFill>
                  <a:srgbClr val="FFFF00"/>
                </a:solidFill>
              </a:rPr>
              <a:t>Є різні подвійні зірки: бувають дві схожі зорі у парі, а є різні (зазвичай, це червоний гігант та білий карлик). Але, незалежно від своїх типу, ці зорі найкраще піддаються вивченню: аналізуючи їхню взаємодію, вченим вдається з'ясувати майже всі параметри, включаючи масу, форму орбіт і навіть характеристики близько розташованих до них зір. Зазвичай, ці зорі мають дещо витягнуту форму внаслідок взаємного тяжіння. Приблизно половина всіх зір нашої Галактики належить до подвійних систем, отже подвійні зірки, які працюють по орбітам одна навколо іншої, явище дуже поширене</a:t>
            </a:r>
            <a:r>
              <a:rPr lang="uk-UA" sz="2800" dirty="0" smtClean="0">
                <a:solidFill>
                  <a:schemeClr val="bg1"/>
                </a:solidFill>
              </a:rPr>
              <a:t>.</a:t>
            </a:r>
          </a:p>
          <a:p>
            <a:endParaRPr lang="ru-RU" dirty="0"/>
          </a:p>
        </p:txBody>
      </p:sp>
      <p:sp>
        <p:nvSpPr>
          <p:cNvPr id="3" name="Заголовок 2"/>
          <p:cNvSpPr>
            <a:spLocks noGrp="1"/>
          </p:cNvSpPr>
          <p:nvPr>
            <p:ph type="title"/>
          </p:nvPr>
        </p:nvSpPr>
        <p:spPr/>
        <p:txBody>
          <a:bodyPr/>
          <a:lstStyle/>
          <a:p>
            <a:pPr algn="ctr"/>
            <a:r>
              <a:rPr lang="uk-UA" dirty="0" smtClean="0">
                <a:solidFill>
                  <a:srgbClr val="FFFF00"/>
                </a:solidFill>
              </a:rPr>
              <a:t>Компоненти подвійних зір</a:t>
            </a:r>
            <a:endParaRPr lang="ru-RU" dirty="0">
              <a:solidFill>
                <a:srgbClr val="FFFF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52</TotalTime>
  <Words>544</Words>
  <Application>Microsoft Office PowerPoint</Application>
  <PresentationFormat>Экран (4:3)</PresentationFormat>
  <Paragraphs>24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Слайд 1</vt:lpstr>
      <vt:lpstr>Слайд 2</vt:lpstr>
      <vt:lpstr>Слайд 3</vt:lpstr>
      <vt:lpstr>Візуально-подвійні зорі</vt:lpstr>
      <vt:lpstr>Затемнювано-подвійні зорі</vt:lpstr>
      <vt:lpstr>Спектрально-подвійні зорі</vt:lpstr>
      <vt:lpstr>Оптично подвійні зорі</vt:lpstr>
      <vt:lpstr>Гравітаційна взаємодія між компонентами</vt:lpstr>
      <vt:lpstr>Компоненти подвійних зір</vt:lpstr>
      <vt:lpstr>Слайд 10</vt:lpstr>
      <vt:lpstr>Визначення маси подвійних та поодиноких зір </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cp:revision>
  <dcterms:created xsi:type="dcterms:W3CDTF">2014-11-10T16:49:25Z</dcterms:created>
  <dcterms:modified xsi:type="dcterms:W3CDTF">2014-11-10T17:52:05Z</dcterms:modified>
</cp:coreProperties>
</file>