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2" d="100"/>
          <a:sy n="72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9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8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30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5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4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7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1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8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9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9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3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5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1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1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Віроїди і пріони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581128"/>
            <a:ext cx="7315200" cy="2029048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Підготувала</a:t>
            </a:r>
          </a:p>
          <a:p>
            <a:pPr algn="r"/>
            <a:r>
              <a:rPr lang="uk-UA" dirty="0" smtClean="0"/>
              <a:t>Учениця 10 класу</a:t>
            </a:r>
          </a:p>
          <a:p>
            <a:pPr algn="r"/>
            <a:r>
              <a:rPr lang="uk-UA" dirty="0" smtClean="0"/>
              <a:t>Лубенської СЗШ </a:t>
            </a:r>
            <a:r>
              <a:rPr lang="en-US" dirty="0" smtClean="0"/>
              <a:t>I</a:t>
            </a:r>
            <a:r>
              <a:rPr lang="uk-UA" dirty="0"/>
              <a:t>-</a:t>
            </a:r>
            <a:r>
              <a:rPr lang="en-US" dirty="0" smtClean="0"/>
              <a:t>III</a:t>
            </a:r>
            <a:r>
              <a:rPr lang="uk-UA" dirty="0" smtClean="0"/>
              <a:t> ст. №8</a:t>
            </a:r>
          </a:p>
          <a:p>
            <a:pPr algn="r"/>
            <a:r>
              <a:rPr lang="uk-UA" dirty="0" smtClean="0"/>
              <a:t>Сердюк 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7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339999"/>
            <a:ext cx="4419600" cy="351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0"/>
            <a:ext cx="9372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		Життєвий цикл пріонів має свої особливості. За нормальних умов пріони – це нешкідливі клітинні білки,проте вони мають здатність перетворюватися на стійкі структури, які спричиняють деякі смертельні захворювання головного мозку в людей та тварин. Уражена ділянка мозку має характерну губчасту структуру, яка свідчить про ураження великої кількості нервових клітин, що призводить до виражених неврологічних симптомів, таких як зниження тонусу м</a:t>
            </a:r>
            <a:r>
              <a:rPr lang="en-US" sz="2400" dirty="0" smtClean="0"/>
              <a:t>’</a:t>
            </a:r>
            <a:r>
              <a:rPr lang="uk-UA" sz="2400" dirty="0" smtClean="0"/>
              <a:t>язів, недоумство, втрата</a:t>
            </a:r>
            <a:r>
              <a:rPr lang="en-US" sz="2400" dirty="0" smtClean="0"/>
              <a:t> </a:t>
            </a:r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smtClean="0"/>
              <a:t>яті і безсоння.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4997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Гістологічний препарат, ураженої </a:t>
            </a:r>
            <a:r>
              <a:rPr lang="uk-UA" i="1" dirty="0" err="1" smtClean="0"/>
              <a:t>пріонами</a:t>
            </a:r>
            <a:endParaRPr lang="uk-UA" i="1" dirty="0" smtClean="0"/>
          </a:p>
          <a:p>
            <a:r>
              <a:rPr lang="uk-UA" i="1" dirty="0" smtClean="0"/>
              <a:t> тканини із утворенням характерною</a:t>
            </a:r>
          </a:p>
          <a:p>
            <a:r>
              <a:rPr lang="uk-UA" i="1" dirty="0" smtClean="0"/>
              <a:t> губчастої структури.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82689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uk-UA" cap="non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Пріонні</a:t>
            </a:r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захворювання людини</a:t>
            </a:r>
            <a:endParaRPr lang="uk-UA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" y="1772816"/>
            <a:ext cx="89154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	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відомі</a:t>
            </a:r>
            <a:r>
              <a:rPr lang="ru-RU" sz="2800" dirty="0" smtClean="0"/>
              <a:t> </a:t>
            </a:r>
            <a:r>
              <a:rPr lang="ru-RU" sz="2800" dirty="0" err="1" smtClean="0"/>
              <a:t>пріонні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інфекції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пов'язані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ураженням</a:t>
            </a:r>
            <a:r>
              <a:rPr lang="ru-RU" sz="2800" dirty="0" smtClean="0"/>
              <a:t> головного </a:t>
            </a:r>
            <a:r>
              <a:rPr lang="ru-RU" sz="2800" dirty="0" err="1" smtClean="0"/>
              <a:t>мозку</a:t>
            </a:r>
            <a:r>
              <a:rPr lang="ru-RU" sz="28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хвороба </a:t>
            </a:r>
            <a:r>
              <a:rPr lang="ru-RU" sz="2800" dirty="0" err="1" smtClean="0"/>
              <a:t>Кройтцфельдта</a:t>
            </a:r>
            <a:r>
              <a:rPr lang="ru-RU" sz="2800" dirty="0" smtClean="0"/>
              <a:t> - </a:t>
            </a:r>
            <a:r>
              <a:rPr lang="ru-RU" sz="2800" dirty="0" err="1" smtClean="0"/>
              <a:t>Якоба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фатальна </a:t>
            </a:r>
            <a:r>
              <a:rPr lang="ru-RU" sz="2800" dirty="0" err="1" smtClean="0"/>
              <a:t>сімейна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безсоння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хвороба Куру (</a:t>
            </a:r>
            <a:r>
              <a:rPr lang="en-US" sz="2800" dirty="0" err="1" smtClean="0"/>
              <a:t>Kuru</a:t>
            </a:r>
            <a:r>
              <a:rPr lang="en-US" sz="2800" dirty="0" smtClean="0"/>
              <a:t>), </a:t>
            </a:r>
            <a:r>
              <a:rPr lang="ru-RU" sz="2800" dirty="0" err="1" smtClean="0"/>
              <a:t>пов'язана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ритуальним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канібалізмом</a:t>
            </a:r>
            <a:r>
              <a:rPr lang="ru-RU" sz="2800" dirty="0" smtClean="0"/>
              <a:t> у </a:t>
            </a:r>
            <a:r>
              <a:rPr lang="ru-RU" sz="2800" dirty="0" err="1" smtClean="0"/>
              <a:t>деяких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Океанії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синдром </a:t>
            </a:r>
            <a:r>
              <a:rPr lang="ru-RU" sz="2800" dirty="0" err="1" smtClean="0"/>
              <a:t>Герстманна</a:t>
            </a:r>
            <a:r>
              <a:rPr lang="ru-RU" sz="2800" dirty="0" smtClean="0"/>
              <a:t> - </a:t>
            </a:r>
            <a:r>
              <a:rPr lang="ru-RU" sz="2800" dirty="0" err="1" smtClean="0"/>
              <a:t>Штройслера</a:t>
            </a:r>
            <a:r>
              <a:rPr lang="ru-RU" sz="2800" dirty="0" smtClean="0"/>
              <a:t> - Шейнкера.</a:t>
            </a:r>
          </a:p>
          <a:p>
            <a:pPr algn="just">
              <a:buNone/>
            </a:pPr>
            <a:r>
              <a:rPr lang="uk-UA" sz="2800" dirty="0" smtClean="0"/>
              <a:t>		Ці хвороби є повільними інфекціями, що спричиняють ураження сірої речовини головного мозку і призводять  до рухових порушень, психічних розладів, недоумства, смерті.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128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Порівняльна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характеристика </a:t>
            </a:r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віроїдів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пріонів</a:t>
            </a:r>
            <a:endParaRPr lang="ru-RU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691814"/>
              </p:ext>
            </p:extLst>
          </p:nvPr>
        </p:nvGraphicFramePr>
        <p:xfrm>
          <a:off x="-1" y="2057401"/>
          <a:ext cx="9144001" cy="4467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264"/>
                <a:gridCol w="1925053"/>
                <a:gridCol w="3093834"/>
                <a:gridCol w="3643850"/>
              </a:tblGrid>
              <a:tr h="645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ВІДМІННІ ОЗНАКИ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ВІРОЇДИ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ПРІОНИ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47625" marB="47625" anchor="ctr"/>
                </a:tc>
              </a:tr>
              <a:tr h="6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Нуклеїнові кислоти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Коротка, одноланцюгова РНК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містять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  <a:tr h="1065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Білки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містять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Глікопротеїнові частинки (містять близько 250 амінокислотних залишків)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  <a:tr h="6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Викликають хвороби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Рослин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Тварин і людини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  <a:tr h="150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Викликають хвороби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Картоплі, кокосової пальми, хризантем і цитрусових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Уражують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нервову</a:t>
                      </a:r>
                      <a:r>
                        <a:rPr lang="ru-RU" sz="1100" dirty="0">
                          <a:effectLst/>
                        </a:rPr>
                        <a:t> систему </a:t>
                      </a:r>
                      <a:r>
                        <a:rPr lang="ru-RU" sz="1100" dirty="0" err="1">
                          <a:effectLst/>
                        </a:rPr>
                        <a:t>тварин</a:t>
                      </a:r>
                      <a:r>
                        <a:rPr lang="ru-RU" sz="1100" dirty="0">
                          <a:effectLst/>
                        </a:rPr>
                        <a:t> (</a:t>
                      </a:r>
                      <a:r>
                        <a:rPr lang="ru-RU" sz="1100" dirty="0" err="1">
                          <a:effectLst/>
                        </a:rPr>
                        <a:t>свербець</a:t>
                      </a:r>
                      <a:r>
                        <a:rPr lang="ru-RU" sz="1100" dirty="0">
                          <a:effectLst/>
                        </a:rPr>
                        <a:t>) і </a:t>
                      </a:r>
                      <a:r>
                        <a:rPr lang="ru-RU" sz="1100" dirty="0" err="1">
                          <a:effectLst/>
                        </a:rPr>
                        <a:t>людини</a:t>
                      </a:r>
                      <a:r>
                        <a:rPr lang="ru-RU" sz="1100" dirty="0">
                          <a:effectLst/>
                        </a:rPr>
                        <a:t> (куру) та </a:t>
                      </a:r>
                      <a:r>
                        <a:rPr lang="ru-RU" sz="1100" dirty="0" err="1">
                          <a:effectLst/>
                        </a:rPr>
                        <a:t>мають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тривалий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інкубаційний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період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0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187634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Віроїди – збудники хвороб рослин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649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357298"/>
            <a:ext cx="5257808" cy="3214710"/>
          </a:xfrm>
        </p:spPr>
        <p:txBody>
          <a:bodyPr>
            <a:normAutofit/>
          </a:bodyPr>
          <a:lstStyle/>
          <a:p>
            <a:pPr algn="just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відкрив 1971 році Теодор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Дінер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який вивчав інфекційне захворювання картоплі, відоме під назвою «веретеноподібність бульб». На превеликий подив дослідника під час біохімічного аналізу очищеного збудника не виявили жодних ознак білка.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З’ясувалося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інфекцію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спричиняла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одноланцюгова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молекула РНК.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Подальші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детальні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замкненого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ланцюга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375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нуклеотидів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РНК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кодує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самовідтворюється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клітині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928958" cy="43202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578645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Теодор Отто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Дінер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дослідник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4805" t="16106" r="52864" b="17239"/>
          <a:stretch>
            <a:fillRect/>
          </a:stretch>
        </p:blipFill>
        <p:spPr bwMode="auto">
          <a:xfrm>
            <a:off x="5465062" y="4250536"/>
            <a:ext cx="3522075" cy="22860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AutoShape 40"/>
          <p:cNvSpPr>
            <a:spLocks noChangeArrowheads="1"/>
          </p:cNvSpPr>
          <p:nvPr/>
        </p:nvSpPr>
        <p:spPr bwMode="gray">
          <a:xfrm rot="16200000">
            <a:off x="4321967" y="5036355"/>
            <a:ext cx="1500198" cy="714380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rgbClr val="3333CC">
                  <a:gamma/>
                  <a:tint val="63529"/>
                  <a:invGamma/>
                  <a:alpha val="12000"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857760"/>
            <a:ext cx="1857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інфекцїі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спричинені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віроїдом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веретеноподібності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бульб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6347" y="526301"/>
            <a:ext cx="5990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Історичні відомості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0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20002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εἶδος 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форма, вид)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інфекційні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агенти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низькомолекулярну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висококомплементарну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одноланцюгову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молекулу РНК,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замкнену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білкової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нуклеотидів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віроїдів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кодують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1000132"/>
          </a:xfrm>
        </p:spPr>
        <p:txBody>
          <a:bodyPr>
            <a:normAutofit/>
          </a:bodyPr>
          <a:lstStyle/>
          <a:p>
            <a:pPr algn="ctr"/>
            <a:r>
              <a:rPr lang="uk-UA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іроїди</a:t>
            </a:r>
            <a:endParaRPr lang="ru-RU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57223" y="5085184"/>
            <a:ext cx="7500991" cy="1643074"/>
            <a:chOff x="642910" y="4572008"/>
            <a:chExt cx="6286545" cy="1643074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285852" y="4786322"/>
              <a:ext cx="1857388" cy="128588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80000">
                  <a:srgbClr val="002060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Більшість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віроїдів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містить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250 до 375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нуклеотидів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—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набагато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менше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ніж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віруси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uk-UA" sz="1400" dirty="0" smtClean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3397016" y="4572008"/>
              <a:ext cx="3532439" cy="164307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80000">
                  <a:srgbClr val="002060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Найменші </a:t>
              </a:r>
              <a:r>
                <a:rPr lang="uk-UA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віроїди</a:t>
              </a:r>
              <a:r>
                <a:rPr lang="uk-UA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scRNA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малі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цитоплазматичні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РНК)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вірусу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жовтої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плямистості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рису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мають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довжину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220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нуклеотидів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Для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порівняння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: геном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найменшего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відомого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вірусу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здатного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викликати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інфекцію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має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розмір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≈ </a:t>
              </a:r>
              <a:r>
                <a:rPr lang="ru-RU" sz="1400" smtClean="0">
                  <a:latin typeface="Times New Roman" pitchFamily="18" charset="0"/>
                  <a:cs typeface="Times New Roman" pitchFamily="18" charset="0"/>
                </a:rPr>
                <a:t>2000 основ.</a:t>
              </a:r>
              <a:endParaRPr lang="uk-UA" sz="1400" dirty="0" smtClean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1" name="AutoShape 40"/>
            <p:cNvSpPr>
              <a:spLocks noChangeArrowheads="1"/>
            </p:cNvSpPr>
            <p:nvPr/>
          </p:nvSpPr>
          <p:spPr bwMode="gray">
            <a:xfrm rot="16200000">
              <a:off x="250001" y="5036355"/>
              <a:ext cx="1500198" cy="714380"/>
            </a:xfrm>
            <a:prstGeom prst="downArrow">
              <a:avLst>
                <a:gd name="adj1" fmla="val 67093"/>
                <a:gd name="adj2" fmla="val 6405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ЦІКАВО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6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ЗНАТИ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40"/>
            <p:cNvSpPr>
              <a:spLocks noChangeArrowheads="1"/>
            </p:cNvSpPr>
            <p:nvPr/>
          </p:nvSpPr>
          <p:spPr bwMode="gray">
            <a:xfrm rot="16200000">
              <a:off x="2484310" y="5159501"/>
              <a:ext cx="1500198" cy="325213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3333CC">
                    <a:gamma/>
                    <a:tint val="63529"/>
                    <a:invGamma/>
                    <a:alpha val="12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269" t="6250" r="2403" b="12499"/>
          <a:stretch>
            <a:fillRect/>
          </a:stretch>
        </p:blipFill>
        <p:spPr bwMode="auto">
          <a:xfrm>
            <a:off x="357158" y="3357562"/>
            <a:ext cx="8501122" cy="9286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4323506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Схема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будови молекули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віроїду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: 1 - комплементарні ділянки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одноланцюговоі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РНК;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2 -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некомплементарні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ділянки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одноланцюгової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РНК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2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3000396" cy="1571636"/>
          </a:xfrm>
        </p:spPr>
        <p:txBody>
          <a:bodyPr>
            <a:norm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Наразі відомо вже багато різних захворювань рослин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екзокортіс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цитрусових, 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каданг-каданг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 кокосових пальм, сонячного опіку авокадо та ін.).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500430" y="4357694"/>
            <a:ext cx="5357850" cy="1500198"/>
            <a:chOff x="214282" y="4357694"/>
            <a:chExt cx="5357850" cy="150019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714348" y="4572008"/>
              <a:ext cx="4857784" cy="107157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80000">
                  <a:srgbClr val="002060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Віроїди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можуть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завдавати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значних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збитків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рослинництву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Так за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останні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50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років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Філіпінах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загинули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мільйони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кокосових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пальм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хвороби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каданг-каданг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викликається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віроїдом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40"/>
            <p:cNvSpPr>
              <a:spLocks noChangeArrowheads="1"/>
            </p:cNvSpPr>
            <p:nvPr/>
          </p:nvSpPr>
          <p:spPr bwMode="gray">
            <a:xfrm rot="16200000">
              <a:off x="-214346" y="4786322"/>
              <a:ext cx="1500198" cy="642942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3333CC">
                    <a:gamma/>
                    <a:tint val="63529"/>
                    <a:invGamma/>
                    <a:alpha val="12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НАСЛІДКИ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Выгнутая влево стрелка 17"/>
          <p:cNvSpPr/>
          <p:nvPr/>
        </p:nvSpPr>
        <p:spPr>
          <a:xfrm rot="1278378">
            <a:off x="623156" y="550161"/>
            <a:ext cx="571504" cy="1571636"/>
          </a:xfrm>
          <a:prstGeom prst="curvedRightArrow">
            <a:avLst>
              <a:gd name="adj1" fmla="val 6095"/>
              <a:gd name="adj2" fmla="val 40623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 </a:t>
            </a:r>
            <a:r>
              <a:rPr lang="uk-UA" cap="non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віроїди</a:t>
            </a:r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потрапляють у клітину рослини</a:t>
            </a:r>
            <a:endParaRPr lang="ru-RU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42910" y="1714488"/>
            <a:ext cx="8121643" cy="2501003"/>
            <a:chOff x="357158" y="1643050"/>
            <a:chExt cx="8121643" cy="2501003"/>
          </a:xfrm>
        </p:grpSpPr>
        <p:pic>
          <p:nvPicPr>
            <p:cNvPr id="21" name="Рисунок 20" descr="C:\Documents and Settings\Admin\Мои документы\Картошка\весна2009 166.jpg"/>
            <p:cNvPicPr/>
            <p:nvPr/>
          </p:nvPicPr>
          <p:blipFill>
            <a:blip r:embed="rId2" cstate="print"/>
            <a:srcRect l="30772" t="25926" r="36768" b="7349"/>
            <a:stretch>
              <a:fillRect/>
            </a:stretch>
          </p:blipFill>
          <p:spPr bwMode="auto">
            <a:xfrm rot="16200000">
              <a:off x="6239648" y="1904228"/>
              <a:ext cx="1928827" cy="2549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0" name="Равнобедренный треугольник 19"/>
            <p:cNvSpPr/>
            <p:nvPr/>
          </p:nvSpPr>
          <p:spPr>
            <a:xfrm rot="9884138">
              <a:off x="7021690" y="1945514"/>
              <a:ext cx="224890" cy="73082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5715008" y="1643050"/>
              <a:ext cx="1500198" cy="6429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допомогою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комах 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Рисунок 21" descr="C:\Documents and Settings\Admin\Мои документы\Картошка\DSCN0964.jpg"/>
            <p:cNvPicPr/>
            <p:nvPr/>
          </p:nvPicPr>
          <p:blipFill>
            <a:blip r:embed="rId3" cstate="print"/>
            <a:srcRect r="16667" b="26650"/>
            <a:stretch>
              <a:fillRect/>
            </a:stretch>
          </p:blipFill>
          <p:spPr bwMode="auto">
            <a:xfrm>
              <a:off x="3214678" y="2428868"/>
              <a:ext cx="2500329" cy="169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9" name="Равнобедренный треугольник 18"/>
            <p:cNvSpPr/>
            <p:nvPr/>
          </p:nvSpPr>
          <p:spPr>
            <a:xfrm rot="10800000">
              <a:off x="4643438" y="2285992"/>
              <a:ext cx="142876" cy="35719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3571868" y="1643050"/>
              <a:ext cx="1928826" cy="6429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при вегетативному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розмноженні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Рисунок 22" descr="C:\Documents and Settings\Admin\Мои документы\Картошка\DSCN0968.jpg"/>
            <p:cNvPicPr/>
            <p:nvPr/>
          </p:nvPicPr>
          <p:blipFill>
            <a:blip r:embed="rId4" cstate="print"/>
            <a:srcRect l="26266" t="18582" r="19174" b="33251"/>
            <a:stretch>
              <a:fillRect/>
            </a:stretch>
          </p:blipFill>
          <p:spPr bwMode="auto">
            <a:xfrm>
              <a:off x="357158" y="2428868"/>
              <a:ext cx="2643206" cy="171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Равнобедренный треугольник 23"/>
            <p:cNvSpPr/>
            <p:nvPr/>
          </p:nvSpPr>
          <p:spPr>
            <a:xfrm rot="10800000">
              <a:off x="1643042" y="2285992"/>
              <a:ext cx="142876" cy="107157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1000100" y="1643050"/>
              <a:ext cx="2357454" cy="6429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під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час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механічного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ушкодження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тканин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38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5"/>
            <a:ext cx="8229600" cy="25003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 інфікованій клітині ця частинка потрапляє до ядра або хлоропласта, де використовує клітинний фермент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РНК-полімеразу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для відтворення власних молекул. Симптоми захворювання виникають унаслідок активного відтворення молекул РНК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віроїду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що спричиняє патологічний процес в інфікованій клітині.</a:t>
            </a:r>
          </a:p>
          <a:p>
            <a:pPr algn="just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реплікація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проходить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РНК-полімераз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реплікація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нуклеїнових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кислот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клітини-хазяїна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пригнічується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невідомим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чином РНК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віроїда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кодуючи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ніяких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пригнічувати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біохімічні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чином при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реплікації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РНК-полімераза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яка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умов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матриці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ДНК.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64741" y="497527"/>
            <a:ext cx="6377940" cy="1293028"/>
          </a:xfrm>
        </p:spPr>
        <p:txBody>
          <a:bodyPr>
            <a:normAutofit/>
          </a:bodyPr>
          <a:lstStyle/>
          <a:p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ЖИТТЄВИЙ ЦИКЛ</a:t>
            </a:r>
            <a:endParaRPr lang="ru-RU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3857628"/>
            <a:ext cx="8143932" cy="1857388"/>
            <a:chOff x="500034" y="3857628"/>
            <a:chExt cx="8143932" cy="1857388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071538" y="4143380"/>
              <a:ext cx="7572428" cy="15001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</a:pP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Походження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віроїдів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невідоме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Деякі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дослідники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вважають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їх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представниками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доклітинного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"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світу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РНК",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еволюційними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реліктами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Але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більшість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сходяться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думці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вони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походять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вирізаних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замкнених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кільце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інтронів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або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мобільних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генетичних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елементів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—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транспозонів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які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втратили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кодуючі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послідовності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Доведено,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нові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віроїди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можуть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утворюватись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при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рекомбінації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1600" dirty="0" smtClean="0"/>
            </a:p>
            <a:p>
              <a:pPr algn="just" fontAlgn="base">
                <a:spcBef>
                  <a:spcPct val="0"/>
                </a:spcBef>
              </a:pP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0"/>
            <p:cNvSpPr>
              <a:spLocks noChangeArrowheads="1"/>
            </p:cNvSpPr>
            <p:nvPr/>
          </p:nvSpPr>
          <p:spPr bwMode="gray">
            <a:xfrm rot="16200000">
              <a:off x="-107189" y="4464851"/>
              <a:ext cx="1857388" cy="642942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3333CC">
                    <a:gamma/>
                    <a:tint val="63529"/>
                    <a:invGamma/>
                    <a:alpha val="12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ЦІКАВО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kern="0" dirty="0" smtClean="0">
                  <a:solidFill>
                    <a:sysClr val="windowText" lastClr="000000"/>
                  </a:solidFill>
                </a:rPr>
                <a:t>ЗНАТИ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17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955280" cy="2801935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Пріони – збудники захворювань людей і тварин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522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3" y="1988840"/>
            <a:ext cx="915079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i="1" dirty="0" smtClean="0">
                <a:solidFill>
                  <a:srgbClr val="FF0000"/>
                </a:solidFill>
              </a:rPr>
              <a:t>		Пріони</a:t>
            </a:r>
            <a:r>
              <a:rPr lang="uk-UA" dirty="0" smtClean="0"/>
              <a:t> — особливий клас інфекційних агентів, чисто білкових (тобто таких, що не містять нуклеїнових кислот), що викликають важкі захворювання центральної нервової системи у людей і ряду вищих.</a:t>
            </a:r>
          </a:p>
          <a:p>
            <a:pPr algn="just">
              <a:buNone/>
            </a:pPr>
            <a:r>
              <a:rPr lang="uk-UA" dirty="0" smtClean="0"/>
              <a:t>		Пріонний білок, що володіє аномальною тривимірною структурою, здатний прямо каталізувати структурне перетворення гомологічного йому нормального клітинного білка в собі подібний (пріонний), приєднуючись до білка-мішені і змінюючи його конформацію. Як правило, пріонний стан білка характеризується переходом </a:t>
            </a:r>
            <a:r>
              <a:rPr lang="el-GR" dirty="0" smtClean="0"/>
              <a:t>α-</a:t>
            </a:r>
            <a:r>
              <a:rPr lang="uk-UA" dirty="0" smtClean="0"/>
              <a:t>спіралей білка в </a:t>
            </a:r>
            <a:r>
              <a:rPr lang="el-GR" dirty="0" smtClean="0"/>
              <a:t>β-</a:t>
            </a:r>
            <a:r>
              <a:rPr lang="uk-UA" dirty="0" smtClean="0"/>
              <a:t>складчастість.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2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Танюша, школа\новое\Копия foto-full-29426-1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04664"/>
            <a:ext cx="6324600" cy="5694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5867400"/>
            <a:ext cx="6359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i="1" dirty="0" smtClean="0"/>
              <a:t>Зміна укладки поліпептидного ланцюга </a:t>
            </a:r>
          </a:p>
          <a:p>
            <a:pPr algn="ctr"/>
            <a:r>
              <a:rPr lang="uk-UA" i="1" dirty="0" smtClean="0"/>
              <a:t>під час перетворення нормального балка (а) на </a:t>
            </a:r>
            <a:r>
              <a:rPr lang="uk-UA" i="1" dirty="0" err="1" smtClean="0"/>
              <a:t>пріон</a:t>
            </a:r>
            <a:r>
              <a:rPr lang="uk-UA" i="1" dirty="0" smtClean="0"/>
              <a:t> (</a:t>
            </a:r>
            <a:r>
              <a:rPr lang="en-US" i="1" dirty="0" smtClean="0"/>
              <a:t>b)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209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27</TotalTime>
  <Words>577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Times New Roman</vt:lpstr>
      <vt:lpstr>Wingdings</vt:lpstr>
      <vt:lpstr>След самолета</vt:lpstr>
      <vt:lpstr>Віроїди і пріони</vt:lpstr>
      <vt:lpstr>Віроїди – збудники хвороб рослин</vt:lpstr>
      <vt:lpstr>Презентация PowerPoint</vt:lpstr>
      <vt:lpstr>Віроїди</vt:lpstr>
      <vt:lpstr>Як віроїди потрапляють у клітину рослини</vt:lpstr>
      <vt:lpstr>ЖИТТЄВИЙ ЦИКЛ</vt:lpstr>
      <vt:lpstr>Пріони – збудники захворювань людей і тварин </vt:lpstr>
      <vt:lpstr>Презентация PowerPoint</vt:lpstr>
      <vt:lpstr>Презентация PowerPoint</vt:lpstr>
      <vt:lpstr>Презентация PowerPoint</vt:lpstr>
      <vt:lpstr>Пріонні захворювання людини</vt:lpstr>
      <vt:lpstr>Порівняльна характеристика віроїдів і пріонів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Віроїди і пріони</dc:title>
  <dc:creator>Admin</dc:creator>
  <cp:lastModifiedBy>Пользователь Windows</cp:lastModifiedBy>
  <cp:revision>6</cp:revision>
  <dcterms:created xsi:type="dcterms:W3CDTF">2014-04-29T18:13:08Z</dcterms:created>
  <dcterms:modified xsi:type="dcterms:W3CDTF">2014-04-29T18:51:37Z</dcterms:modified>
</cp:coreProperties>
</file>