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206" autoAdjust="0"/>
  </p:normalViewPr>
  <p:slideViewPr>
    <p:cSldViewPr>
      <p:cViewPr>
        <p:scale>
          <a:sx n="100" d="100"/>
          <a:sy n="100" d="100"/>
        </p:scale>
        <p:origin x="-504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2A18-E2A7-4AD4-B2C0-D4D0FA573367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5C2C-CAF7-41BB-8CC5-45CF71E32C9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777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B5C2C-CAF7-41BB-8CC5-45CF71E32C9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155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A8D225F-B376-4878-A049-5E4BD55DC2D3}" type="datetimeFigureOut">
              <a:rPr lang="uk-UA" smtClean="0"/>
              <a:t>01.10.2014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7DE3AE-AC0C-4301-B81E-CE130777C5F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2656" y="1052736"/>
            <a:ext cx="7543800" cy="2152650"/>
          </a:xfrm>
        </p:spPr>
        <p:txBody>
          <a:bodyPr/>
          <a:lstStyle/>
          <a:p>
            <a:r>
              <a:rPr lang="ru-RU" dirty="0" err="1" smtClean="0"/>
              <a:t>Закони</a:t>
            </a:r>
            <a:r>
              <a:rPr lang="ru-RU" dirty="0" smtClean="0"/>
              <a:t> Менделя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34290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Підготував </a:t>
            </a:r>
            <a:r>
              <a:rPr lang="uk-UA" dirty="0" err="1" smtClean="0"/>
              <a:t>Саліх</a:t>
            </a:r>
            <a:r>
              <a:rPr lang="uk-UA" dirty="0" smtClean="0"/>
              <a:t> </a:t>
            </a:r>
            <a:r>
              <a:rPr lang="uk-UA" dirty="0" err="1" smtClean="0"/>
              <a:t>Мікаель</a:t>
            </a:r>
            <a:r>
              <a:rPr lang="uk-UA" dirty="0" smtClean="0"/>
              <a:t> 11-Ф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935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51920" y="1988840"/>
            <a:ext cx="5240904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800" dirty="0" smtClean="0"/>
              <a:t>— закони, що становлять основу класичної генетики. У своїх працях Грегор Мендель ґрунтувався на дослідженнях, </a:t>
            </a:r>
            <a:r>
              <a:rPr lang="vi-VN" sz="2800" dirty="0" smtClean="0">
                <a:effectLst/>
              </a:rPr>
              <a:t>проведених</a:t>
            </a:r>
            <a:r>
              <a:rPr lang="vi-VN" sz="2800" dirty="0" smtClean="0"/>
              <a:t> на горосі посівному</a:t>
            </a:r>
            <a:r>
              <a:rPr lang="en-US" sz="2800" dirty="0" smtClean="0"/>
              <a:t>. </a:t>
            </a:r>
            <a:r>
              <a:rPr lang="vi-VN" sz="2800" dirty="0" smtClean="0"/>
              <a:t>Цей об'єкт виявився вдалим, тому що для нього характерне самозапилення, яке уможливлює одержання чистих ліній, тобто особин гомозиготних за більшістю генів. </a:t>
            </a:r>
            <a:endParaRPr lang="uk-UA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43800" cy="914400"/>
          </a:xfrm>
        </p:spPr>
        <p:txBody>
          <a:bodyPr/>
          <a:lstStyle/>
          <a:p>
            <a:pPr algn="ctr"/>
            <a:r>
              <a:rPr lang="vi-VN" dirty="0"/>
              <a:t>Зако́ни Ме́нделя </a:t>
            </a:r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3641293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683568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Грегор</a:t>
            </a:r>
            <a:r>
              <a:rPr lang="uk-UA" dirty="0" smtClean="0"/>
              <a:t> Мендель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5375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912" y="620688"/>
            <a:ext cx="5364088" cy="6120680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/>
              <a:t>Основні уявлення про спадковість, поширені до початку </a:t>
            </a:r>
            <a:r>
              <a:rPr lang="en-US" sz="2400" dirty="0"/>
              <a:t>XX </a:t>
            </a:r>
            <a:r>
              <a:rPr lang="uk-UA" sz="2400" dirty="0"/>
              <a:t>століття, базувались на двох принципах. </a:t>
            </a:r>
            <a:endParaRPr lang="uk-UA" sz="2400" dirty="0" smtClean="0"/>
          </a:p>
          <a:p>
            <a:r>
              <a:rPr lang="uk-UA" sz="2400" dirty="0" smtClean="0"/>
              <a:t>По-перше</a:t>
            </a:r>
            <a:r>
              <a:rPr lang="uk-UA" sz="2400" dirty="0"/>
              <a:t>, вважалось, що спадковість працює тільки в межах одного </a:t>
            </a:r>
            <a:r>
              <a:rPr lang="uk-UA" sz="2400" dirty="0" smtClean="0"/>
              <a:t>виду.</a:t>
            </a:r>
          </a:p>
          <a:p>
            <a:r>
              <a:rPr lang="uk-UA" sz="2400" dirty="0" smtClean="0"/>
              <a:t>Хоч </a:t>
            </a:r>
            <a:r>
              <a:rPr lang="uk-UA" sz="2400" dirty="0"/>
              <a:t>у міфології багатьох народів стрічаються такі гібридні тварини як мінотаври, </a:t>
            </a:r>
            <a:r>
              <a:rPr lang="uk-UA" sz="2400" dirty="0" smtClean="0"/>
              <a:t>кентаври. Починаючи </a:t>
            </a:r>
            <a:r>
              <a:rPr lang="uk-UA" sz="2400" dirty="0"/>
              <a:t>із Середньовіччя людям стало відомо, що гібридизація між такими далекими видами переважно є неможливою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Таким чином сформувалось поняття про те, що спадковість і мінливість діє тільки всередині кожного виду, а самі види залишились незмінними від часу їхнього створення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914400"/>
          </a:xfrm>
        </p:spPr>
        <p:txBody>
          <a:bodyPr/>
          <a:lstStyle/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спадковість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Менделя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345638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7131"/>
            <a:ext cx="2448272" cy="2491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06477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5868" y="836712"/>
            <a:ext cx="8256240" cy="2520280"/>
          </a:xfrm>
        </p:spPr>
        <p:txBody>
          <a:bodyPr>
            <a:normAutofit fontScale="92500"/>
          </a:bodyPr>
          <a:lstStyle/>
          <a:p>
            <a:r>
              <a:rPr lang="uk-UA" sz="2400" dirty="0" err="1">
                <a:effectLst/>
                <a:latin typeface="Times New Roman" pitchFamily="18" charset="0"/>
                <a:cs typeface="Times New Roman" pitchFamily="18" charset="0"/>
              </a:rPr>
              <a:t>Грегор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 Мендель народився 1822 року у Моравії. По закінченню школи і </a:t>
            </a:r>
            <a:r>
              <a:rPr lang="uk-UA" sz="2400" dirty="0" err="1">
                <a:effectLst/>
                <a:latin typeface="Times New Roman" pitchFamily="18" charset="0"/>
                <a:cs typeface="Times New Roman" pitchFamily="18" charset="0"/>
              </a:rPr>
              <a:t>Оломоуцького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 інституту філософії у віці 21 </a:t>
            </a:r>
            <a: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  <a:t>рік 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він постригся в монахи </a:t>
            </a:r>
            <a:r>
              <a:rPr lang="uk-UA" sz="2400" dirty="0" err="1">
                <a:effectLst/>
                <a:latin typeface="Times New Roman" pitchFamily="18" charset="0"/>
                <a:cs typeface="Times New Roman" pitchFamily="18" charset="0"/>
              </a:rPr>
              <a:t>Августинського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 монастиря Святого Томаса у місті </a:t>
            </a:r>
            <a:r>
              <a:rPr lang="uk-UA" sz="2400" dirty="0" err="1">
                <a:effectLst/>
                <a:latin typeface="Times New Roman" pitchFamily="18" charset="0"/>
                <a:cs typeface="Times New Roman" pitchFamily="18" charset="0"/>
              </a:rPr>
              <a:t>Брюнн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 (зараз Брно, Чехія</a:t>
            </a:r>
            <a: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Тут у садку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монастиря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1857 року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проводив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досліди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заклали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генетики.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представив 1865 року на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Брюннського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effectLst/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природознавства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29000"/>
            <a:ext cx="6264696" cy="28739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18864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Початок дослідів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634067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Монастир</a:t>
            </a:r>
            <a:r>
              <a:rPr lang="ru-RU" dirty="0" smtClean="0"/>
              <a:t> у Брно, де </a:t>
            </a:r>
            <a:r>
              <a:rPr lang="ru-RU" dirty="0" err="1" smtClean="0"/>
              <a:t>працював</a:t>
            </a:r>
            <a:r>
              <a:rPr lang="ru-RU" dirty="0" smtClean="0"/>
              <a:t> Мендель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8655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1268760"/>
            <a:ext cx="4392488" cy="5112568"/>
          </a:xfrm>
        </p:spPr>
        <p:txBody>
          <a:bodyPr>
            <a:noAutofit/>
          </a:bodyPr>
          <a:lstStyle/>
          <a:p>
            <a:r>
              <a:rPr lang="ru-RU" sz="2000" dirty="0" smtClean="0"/>
              <a:t>Як </a:t>
            </a:r>
            <a:r>
              <a:rPr lang="ru-RU" sz="2000" dirty="0"/>
              <a:t>модель для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досліджень</a:t>
            </a:r>
            <a:r>
              <a:rPr lang="ru-RU" sz="2000" dirty="0"/>
              <a:t> </a:t>
            </a:r>
            <a:r>
              <a:rPr lang="ru-RU" sz="2000" dirty="0" err="1"/>
              <a:t>Грегор</a:t>
            </a:r>
            <a:r>
              <a:rPr lang="ru-RU" sz="2000" dirty="0"/>
              <a:t> Мендель </a:t>
            </a:r>
            <a:r>
              <a:rPr lang="ru-RU" sz="2000" dirty="0" err="1"/>
              <a:t>вибрав</a:t>
            </a:r>
            <a:r>
              <a:rPr lang="ru-RU" sz="2000" dirty="0"/>
              <a:t> горох </a:t>
            </a:r>
            <a:r>
              <a:rPr lang="ru-RU" sz="2000" dirty="0" err="1"/>
              <a:t>посівний</a:t>
            </a:r>
            <a:r>
              <a:rPr lang="ru-RU" sz="2000" dirty="0"/>
              <a:t> (</a:t>
            </a:r>
            <a:r>
              <a:rPr lang="ru-RU" sz="2000" dirty="0" err="1"/>
              <a:t>Pisum</a:t>
            </a:r>
            <a:r>
              <a:rPr lang="ru-RU" sz="2000" dirty="0"/>
              <a:t> </a:t>
            </a:r>
            <a:r>
              <a:rPr lang="ru-RU" sz="2000" dirty="0" err="1"/>
              <a:t>sativum</a:t>
            </a:r>
            <a:r>
              <a:rPr lang="ru-RU" sz="2000" dirty="0"/>
              <a:t>) 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причин. </a:t>
            </a:r>
            <a:r>
              <a:rPr lang="ru-RU" sz="2000" dirty="0" err="1"/>
              <a:t>По-перше</a:t>
            </a:r>
            <a:r>
              <a:rPr lang="ru-RU" sz="2000" dirty="0"/>
              <a:t>, </a:t>
            </a:r>
            <a:r>
              <a:rPr lang="ru-RU" sz="2000" dirty="0" err="1"/>
              <a:t>попередні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, </a:t>
            </a:r>
            <a:r>
              <a:rPr lang="ru-RU" sz="2000" dirty="0" err="1"/>
              <a:t>отримані</a:t>
            </a:r>
            <a:r>
              <a:rPr lang="ru-RU" sz="2000" dirty="0"/>
              <a:t> у </a:t>
            </a:r>
            <a:r>
              <a:rPr lang="ru-RU" sz="2000" dirty="0" err="1"/>
              <a:t>працях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цією</a:t>
            </a:r>
            <a:r>
              <a:rPr lang="ru-RU" sz="2000" dirty="0"/>
              <a:t> </a:t>
            </a:r>
            <a:r>
              <a:rPr lang="ru-RU" sz="2000" dirty="0" err="1"/>
              <a:t>рослиною</a:t>
            </a:r>
            <a:r>
              <a:rPr lang="ru-RU" sz="2000" dirty="0"/>
              <a:t>, </a:t>
            </a:r>
            <a:r>
              <a:rPr lang="ru-RU" sz="2000" dirty="0" err="1"/>
              <a:t>свідчили</a:t>
            </a:r>
            <a:r>
              <a:rPr lang="ru-RU" sz="2000" dirty="0"/>
              <a:t> про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очікувати</a:t>
            </a:r>
            <a:r>
              <a:rPr lang="ru-RU" sz="2000" dirty="0"/>
              <a:t> </a:t>
            </a:r>
            <a:r>
              <a:rPr lang="ru-RU" sz="2000" dirty="0" err="1"/>
              <a:t>розщеплення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 у потомства. </a:t>
            </a:r>
            <a:r>
              <a:rPr lang="ru-RU" sz="2000" dirty="0" err="1"/>
              <a:t>По-друге</a:t>
            </a:r>
            <a:r>
              <a:rPr lang="ru-RU" sz="2000" dirty="0"/>
              <a:t>, у </a:t>
            </a:r>
            <a:r>
              <a:rPr lang="ru-RU" sz="2000" dirty="0" err="1"/>
              <a:t>торговців</a:t>
            </a:r>
            <a:r>
              <a:rPr lang="ru-RU" sz="2000" dirty="0"/>
              <a:t> </a:t>
            </a:r>
            <a:r>
              <a:rPr lang="ru-RU" sz="2000" dirty="0" err="1"/>
              <a:t>насінням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купити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сорти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рослини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відрізнялись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собою </a:t>
            </a:r>
            <a:r>
              <a:rPr lang="ru-RU" sz="2000" dirty="0" err="1"/>
              <a:t>чіткими</a:t>
            </a:r>
            <a:r>
              <a:rPr lang="ru-RU" sz="2000" dirty="0"/>
              <a:t> </a:t>
            </a:r>
            <a:r>
              <a:rPr lang="ru-RU" sz="2000" dirty="0" err="1"/>
              <a:t>ознаками</a:t>
            </a:r>
            <a:r>
              <a:rPr lang="ru-RU" sz="2000" dirty="0"/>
              <a:t>, такими як </a:t>
            </a:r>
            <a:r>
              <a:rPr lang="ru-RU" sz="2000" dirty="0" err="1"/>
              <a:t>забарвлення</a:t>
            </a:r>
            <a:r>
              <a:rPr lang="ru-RU" sz="2000" dirty="0"/>
              <a:t> </a:t>
            </a:r>
            <a:r>
              <a:rPr lang="ru-RU" sz="2000" dirty="0" err="1"/>
              <a:t>віночка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насіння</a:t>
            </a:r>
            <a:r>
              <a:rPr lang="ru-RU" sz="2000" dirty="0"/>
              <a:t>. 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/>
          <a:lstStyle/>
          <a:p>
            <a:pPr algn="ctr"/>
            <a:r>
              <a:rPr lang="uk-UA" dirty="0"/>
              <a:t>Вибір об'єкта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4" y="1916832"/>
            <a:ext cx="4779612" cy="3197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522920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Квітка гороху посівного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5835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1052736"/>
            <a:ext cx="5112568" cy="573325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Після того, як Мендель пересвідчився, що обрані ним сорти є чистими лініями, він проводив </a:t>
            </a:r>
            <a:r>
              <a:rPr lang="uk-UA" dirty="0" err="1" smtClean="0"/>
              <a:t>експеременти</a:t>
            </a:r>
            <a:r>
              <a:rPr lang="uk-UA" dirty="0" smtClean="0"/>
              <a:t> із гібридизації. Перші схрещування були </a:t>
            </a:r>
            <a:r>
              <a:rPr lang="uk-UA" dirty="0" err="1" smtClean="0"/>
              <a:t>моногібридними</a:t>
            </a:r>
            <a:r>
              <a:rPr lang="uk-UA" dirty="0"/>
              <a:t>, тобто такими, у яких враховувалась якась тільки одна ознака, наприклад, колір квітів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Після отримання гібридів першого покоління (</a:t>
            </a:r>
            <a:r>
              <a:rPr lang="en-US" dirty="0"/>
              <a:t>F1) </a:t>
            </a:r>
            <a:r>
              <a:rPr lang="uk-UA" dirty="0"/>
              <a:t>Мендель дозволяв їм </a:t>
            </a:r>
            <a:r>
              <a:rPr lang="uk-UA" dirty="0" err="1"/>
              <a:t>самозапилитись</a:t>
            </a:r>
            <a:r>
              <a:rPr lang="uk-UA" dirty="0"/>
              <a:t>, для того, щоб відбулось розщеплення альтернативних станів ознак у другому поколінні (</a:t>
            </a:r>
            <a:r>
              <a:rPr lang="en-US" dirty="0"/>
              <a:t>F2). </a:t>
            </a:r>
            <a:r>
              <a:rPr lang="uk-UA" dirty="0"/>
              <a:t>Після цього він рахував всі рослини із конкретним </a:t>
            </a:r>
            <a:r>
              <a:rPr lang="uk-UA" dirty="0" smtClean="0"/>
              <a:t>фенотипом.</a:t>
            </a:r>
          </a:p>
          <a:p>
            <a:r>
              <a:rPr lang="uk-UA" dirty="0" smtClean="0"/>
              <a:t>Аналогічним </a:t>
            </a:r>
            <a:r>
              <a:rPr lang="uk-UA" dirty="0"/>
              <a:t>чином Мендель проводив також і </a:t>
            </a:r>
            <a:r>
              <a:rPr lang="uk-UA" dirty="0" err="1"/>
              <a:t>ди-</a:t>
            </a:r>
            <a:r>
              <a:rPr lang="uk-UA" dirty="0"/>
              <a:t> і </a:t>
            </a:r>
            <a:r>
              <a:rPr lang="uk-UA" dirty="0" err="1"/>
              <a:t>тригібридні</a:t>
            </a:r>
            <a:r>
              <a:rPr lang="uk-UA" dirty="0"/>
              <a:t> схрещування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914400"/>
          </a:xfrm>
        </p:spPr>
        <p:txBody>
          <a:bodyPr/>
          <a:lstStyle/>
          <a:p>
            <a:r>
              <a:rPr lang="uk-UA" dirty="0" smtClean="0"/>
              <a:t>Постановка досліду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3473666" cy="4320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8052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Г.Мендель</a:t>
            </a:r>
          </a:p>
        </p:txBody>
      </p:sp>
    </p:spTree>
    <p:extLst>
      <p:ext uri="{BB962C8B-B14F-4D97-AF65-F5344CB8AC3E}">
        <p14:creationId xmlns:p14="http://schemas.microsoft.com/office/powerpoint/2010/main" val="2936160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80729"/>
            <a:ext cx="8640960" cy="3168352"/>
          </a:xfrm>
        </p:spPr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Перший закон Менделя або закон одноманітності гібридів першого покоління формулюється так: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У першому поколінні від схрещування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гомозигот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із домінантною та рецесивною ознаками виявляється тільки домінантна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ознака.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14400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Перший закон</a:t>
            </a:r>
            <a:endParaRPr lang="uk-UA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89038"/>
            <a:ext cx="4392488" cy="291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96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88288" cy="2937519"/>
          </a:xfrm>
        </p:spPr>
        <p:txBody>
          <a:bodyPr>
            <a:normAutofit/>
          </a:bodyPr>
          <a:lstStyle/>
          <a:p>
            <a:r>
              <a:rPr lang="ru-RU" sz="2800" dirty="0" err="1"/>
              <a:t>Другий</a:t>
            </a:r>
            <a:r>
              <a:rPr lang="ru-RU" sz="2800" dirty="0"/>
              <a:t> закон Менделя </a:t>
            </a:r>
            <a:r>
              <a:rPr lang="ru-RU" sz="2800" dirty="0" err="1"/>
              <a:t>або</a:t>
            </a:r>
            <a:r>
              <a:rPr lang="ru-RU" sz="2800" dirty="0"/>
              <a:t> закон </a:t>
            </a:r>
            <a:r>
              <a:rPr lang="ru-RU" sz="2800" dirty="0" err="1"/>
              <a:t>розщеплення</a:t>
            </a:r>
            <a:r>
              <a:rPr lang="ru-RU" sz="2800" dirty="0"/>
              <a:t> говорить:</a:t>
            </a:r>
          </a:p>
          <a:p>
            <a:r>
              <a:rPr lang="ru-RU" sz="2800" dirty="0"/>
              <a:t>При </a:t>
            </a:r>
            <a:r>
              <a:rPr lang="ru-RU" sz="2800" dirty="0" err="1"/>
              <a:t>схрещуванні</a:t>
            </a:r>
            <a:r>
              <a:rPr lang="ru-RU" sz="2800" dirty="0"/>
              <a:t> </a:t>
            </a:r>
            <a:r>
              <a:rPr lang="ru-RU" sz="2800" dirty="0" err="1"/>
              <a:t>гібридів</a:t>
            </a:r>
            <a:r>
              <a:rPr lang="ru-RU" sz="2800" dirty="0"/>
              <a:t> </a:t>
            </a:r>
            <a:r>
              <a:rPr lang="ru-RU" sz="2800" dirty="0" err="1"/>
              <a:t>першого</a:t>
            </a:r>
            <a:r>
              <a:rPr lang="ru-RU" sz="2800" dirty="0"/>
              <a:t> </a:t>
            </a:r>
            <a:r>
              <a:rPr lang="ru-RU" sz="2800" dirty="0" err="1"/>
              <a:t>покоління</a:t>
            </a:r>
            <a:r>
              <a:rPr lang="ru-RU" sz="2800" dirty="0"/>
              <a:t> у </a:t>
            </a:r>
            <a:r>
              <a:rPr lang="ru-RU" sz="2800" dirty="0" err="1"/>
              <a:t>нащадків</a:t>
            </a:r>
            <a:r>
              <a:rPr lang="ru-RU" sz="2800" dirty="0"/>
              <a:t> </a:t>
            </a:r>
            <a:r>
              <a:rPr lang="ru-RU" sz="2800" dirty="0" err="1"/>
              <a:t>спостерігається</a:t>
            </a:r>
            <a:r>
              <a:rPr lang="ru-RU" sz="2800" dirty="0"/>
              <a:t> </a:t>
            </a:r>
            <a:r>
              <a:rPr lang="ru-RU" sz="2800" dirty="0" err="1"/>
              <a:t>розщеплення</a:t>
            </a:r>
            <a:r>
              <a:rPr lang="ru-RU" sz="2800" dirty="0"/>
              <a:t> </a:t>
            </a:r>
            <a:r>
              <a:rPr lang="ru-RU" sz="2800" dirty="0" err="1"/>
              <a:t>фенотипових</a:t>
            </a:r>
            <a:r>
              <a:rPr lang="ru-RU" sz="2800" dirty="0"/>
              <a:t> </a:t>
            </a:r>
            <a:r>
              <a:rPr lang="ru-RU" sz="2800" dirty="0" err="1"/>
              <a:t>класів</a:t>
            </a:r>
            <a:r>
              <a:rPr lang="ru-RU" sz="2800" dirty="0"/>
              <a:t> у </a:t>
            </a:r>
            <a:r>
              <a:rPr lang="ru-RU" sz="2800" dirty="0" err="1"/>
              <a:t>співвідношенні</a:t>
            </a:r>
            <a:r>
              <a:rPr lang="ru-RU" sz="2800" dirty="0"/>
              <a:t> 3:1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43800" cy="914400"/>
          </a:xfrm>
        </p:spPr>
        <p:txBody>
          <a:bodyPr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Другий закон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62303"/>
            <a:ext cx="5832648" cy="28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92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00128" y="1196752"/>
            <a:ext cx="4943872" cy="4464496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"Закон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успадковується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3:1 за кожною з пар (як і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моногібридному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дигібридному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спостерігають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9:3:3:1.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справедливий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хромосомах.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548680" y="116632"/>
            <a:ext cx="7543800" cy="914400"/>
          </a:xfrm>
        </p:spPr>
        <p:txBody>
          <a:bodyPr/>
          <a:lstStyle/>
          <a:p>
            <a:pPr algn="ctr"/>
            <a:r>
              <a:rPr lang="uk-UA" sz="5400" dirty="0">
                <a:effectLst/>
                <a:latin typeface="Times New Roman" pitchFamily="18" charset="0"/>
                <a:cs typeface="Times New Roman" pitchFamily="18" charset="0"/>
              </a:rPr>
              <a:t>Третій закон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" y="1628800"/>
            <a:ext cx="4184500" cy="333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93</TotalTime>
  <Words>521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Закони Менделя</vt:lpstr>
      <vt:lpstr>Зако́ни Ме́нделя </vt:lpstr>
      <vt:lpstr>Уявлення про спадковість до Менделя</vt:lpstr>
      <vt:lpstr>Презентация PowerPoint</vt:lpstr>
      <vt:lpstr>Вибір об'єкта</vt:lpstr>
      <vt:lpstr>Постановка досліду</vt:lpstr>
      <vt:lpstr>Перший закон</vt:lpstr>
      <vt:lpstr>Другий закон</vt:lpstr>
      <vt:lpstr>Третій закон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Менделя</dc:title>
  <dc:creator>mikae_000</dc:creator>
  <cp:lastModifiedBy>mikae_000</cp:lastModifiedBy>
  <cp:revision>8</cp:revision>
  <dcterms:created xsi:type="dcterms:W3CDTF">2014-10-01T15:04:19Z</dcterms:created>
  <dcterms:modified xsi:type="dcterms:W3CDTF">2014-10-01T16:37:32Z</dcterms:modified>
</cp:coreProperties>
</file>