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714356"/>
            <a:ext cx="565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Шкідливі звички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ffffff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714752"/>
            <a:ext cx="19526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hhhh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500438"/>
            <a:ext cx="2212818" cy="185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hhhhhhhhhhhhhhhhhhhhhhhhhhhh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500438"/>
            <a:ext cx="222408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hhhhhhhhhhhhhhhhhhhhhhhhhhhhhhhhhhhhhh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714488"/>
            <a:ext cx="221457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mota_ru_981913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5786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Тютюнопал</a:t>
            </a:r>
            <a:r>
              <a:rPr lang="en-US" dirty="0" smtClean="0"/>
              <a:t>í</a:t>
            </a:r>
            <a:r>
              <a:rPr lang="ru-RU" dirty="0" err="1" smtClean="0"/>
              <a:t>ння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просто </a:t>
            </a:r>
            <a:r>
              <a:rPr lang="ru-RU" dirty="0" err="1" smtClean="0"/>
              <a:t>паління</a:t>
            </a:r>
            <a:r>
              <a:rPr lang="ru-RU" dirty="0" smtClean="0"/>
              <a:t>) — </a:t>
            </a:r>
            <a:r>
              <a:rPr lang="ru-RU" dirty="0" err="1" smtClean="0"/>
              <a:t>набута</a:t>
            </a:r>
            <a:r>
              <a:rPr lang="ru-RU" dirty="0" smtClean="0"/>
              <a:t> </a:t>
            </a:r>
            <a:r>
              <a:rPr lang="ru-RU" dirty="0" err="1" smtClean="0"/>
              <a:t>шкідлива</a:t>
            </a:r>
            <a:r>
              <a:rPr lang="ru-RU" dirty="0" smtClean="0"/>
              <a:t> </a:t>
            </a:r>
            <a:r>
              <a:rPr lang="ru-RU" dirty="0" err="1" smtClean="0"/>
              <a:t>звичка</a:t>
            </a:r>
            <a:r>
              <a:rPr lang="ru-RU" dirty="0" smtClean="0"/>
              <a:t> </a:t>
            </a:r>
            <a:r>
              <a:rPr lang="ru-RU" dirty="0" err="1" smtClean="0"/>
              <a:t>вдихання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тліючого</a:t>
            </a:r>
            <a:r>
              <a:rPr lang="ru-RU" dirty="0" smtClean="0"/>
              <a:t> </a:t>
            </a:r>
            <a:r>
              <a:rPr lang="ru-RU" dirty="0" err="1" smtClean="0"/>
              <a:t>висушеного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тютюну.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компонентом </a:t>
            </a:r>
            <a:r>
              <a:rPr lang="ru-RU" dirty="0" err="1" smtClean="0"/>
              <a:t>тютюнового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нікотин</a:t>
            </a:r>
            <a:r>
              <a:rPr lang="ru-RU" dirty="0" smtClean="0"/>
              <a:t>. </a:t>
            </a:r>
            <a:r>
              <a:rPr lang="ru-RU" dirty="0" err="1" smtClean="0"/>
              <a:t>Регулярне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нікотину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тютюнову</a:t>
            </a:r>
            <a:r>
              <a:rPr lang="ru-RU" dirty="0" smtClean="0"/>
              <a:t> </a:t>
            </a:r>
            <a:r>
              <a:rPr lang="ru-RU" dirty="0" err="1" smtClean="0"/>
              <a:t>залежність.Тривале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часте</a:t>
            </a:r>
            <a:r>
              <a:rPr lang="ru-RU" dirty="0" smtClean="0"/>
              <a:t> </a:t>
            </a:r>
            <a:r>
              <a:rPr lang="ru-RU" dirty="0" err="1" smtClean="0"/>
              <a:t>паління</a:t>
            </a:r>
            <a:r>
              <a:rPr lang="ru-RU" dirty="0" smtClean="0"/>
              <a:t> тютюну </a:t>
            </a:r>
            <a:r>
              <a:rPr lang="ru-RU" dirty="0" err="1" smtClean="0"/>
              <a:t>завдає</a:t>
            </a:r>
            <a:r>
              <a:rPr lang="ru-RU" dirty="0" smtClean="0"/>
              <a:t>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здоров'ю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, та </a:t>
            </a:r>
            <a:r>
              <a:rPr lang="ru-RU" dirty="0" err="1" smtClean="0"/>
              <a:t>оточуючих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палять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00570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</a:t>
            </a:r>
            <a:r>
              <a:rPr lang="ru-RU" dirty="0" smtClean="0"/>
              <a:t> хвороб,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тютюнопаління</a:t>
            </a:r>
            <a:r>
              <a:rPr lang="ru-RU" dirty="0" smtClean="0"/>
              <a:t>,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 5,4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1 </a:t>
            </a:r>
            <a:r>
              <a:rPr lang="ru-RU" dirty="0" err="1" smtClean="0"/>
              <a:t>з</a:t>
            </a:r>
            <a:r>
              <a:rPr lang="ru-RU" dirty="0" smtClean="0"/>
              <a:t> 10 смертей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спричинена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вживанням</a:t>
            </a:r>
            <a:r>
              <a:rPr lang="ru-RU" dirty="0" smtClean="0"/>
              <a:t> </a:t>
            </a:r>
            <a:r>
              <a:rPr lang="ru-RU" dirty="0" err="1" smtClean="0"/>
              <a:t>тютюнових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0"/>
            <a:ext cx="5462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Тютюнопал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í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ння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rrrrrrrrrrrrr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714620"/>
            <a:ext cx="28575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4033.22526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071546"/>
            <a:ext cx="2619367" cy="192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t26054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3143272" cy="289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denpicscom003005sunsetu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" y="0"/>
            <a:ext cx="9144005" cy="68579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910" y="-142900"/>
            <a:ext cx="8708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Тютюнопаління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Україні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71546"/>
            <a:ext cx="5357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щоденно</a:t>
            </a:r>
            <a:r>
              <a:rPr lang="ru-RU" dirty="0" smtClean="0"/>
              <a:t> курить 45 %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9 %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;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курить 45 % </a:t>
            </a:r>
            <a:r>
              <a:rPr lang="ru-RU" dirty="0" err="1" smtClean="0"/>
              <a:t>юнаків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35 % </a:t>
            </a:r>
            <a:r>
              <a:rPr lang="ru-RU" dirty="0" err="1" smtClean="0"/>
              <a:t>дівчат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68 % </a:t>
            </a:r>
            <a:r>
              <a:rPr lang="ru-RU" dirty="0" err="1" smtClean="0"/>
              <a:t>курців</a:t>
            </a:r>
            <a:r>
              <a:rPr lang="ru-RU" dirty="0" smtClean="0"/>
              <a:t> заявили,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зацікавлені</a:t>
            </a:r>
            <a:r>
              <a:rPr lang="ru-RU" dirty="0" smtClean="0"/>
              <a:t> у </a:t>
            </a:r>
            <a:r>
              <a:rPr lang="ru-RU" dirty="0" err="1" smtClean="0"/>
              <a:t>відмові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, а </a:t>
            </a:r>
            <a:r>
              <a:rPr lang="ru-RU" dirty="0" err="1" smtClean="0"/>
              <a:t>серед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будь-коли курив </a:t>
            </a:r>
            <a:r>
              <a:rPr lang="ru-RU" dirty="0" err="1" smtClean="0"/>
              <a:t>щодня</a:t>
            </a:r>
            <a:r>
              <a:rPr lang="ru-RU" dirty="0" smtClean="0"/>
              <a:t>, 26 %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колишніми</a:t>
            </a:r>
            <a:r>
              <a:rPr lang="ru-RU" dirty="0" smtClean="0"/>
              <a:t> </a:t>
            </a:r>
            <a:r>
              <a:rPr lang="ru-RU" dirty="0" err="1" smtClean="0"/>
              <a:t>курцями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err="1" smtClean="0"/>
              <a:t>Понад</a:t>
            </a:r>
            <a:r>
              <a:rPr lang="ru-RU" dirty="0" smtClean="0"/>
              <a:t> 90 %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заборони </a:t>
            </a:r>
            <a:r>
              <a:rPr lang="ru-RU" dirty="0" err="1" smtClean="0"/>
              <a:t>реклами</a:t>
            </a:r>
            <a:r>
              <a:rPr lang="ru-RU" dirty="0" smtClean="0"/>
              <a:t> тютюну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— 70 %;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31 % </a:t>
            </a:r>
            <a:r>
              <a:rPr lang="ru-RU" dirty="0" err="1" smtClean="0"/>
              <a:t>вважає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 кальяну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серйозних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err="1" smtClean="0"/>
              <a:t>Всього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нараховується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третину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8" name="Рисунок 7" descr="1382037205_mozhet-li-kurenie-vyzvat-rak-legki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623" y="857232"/>
            <a:ext cx="338137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77372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643314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8842862_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5429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посідає</a:t>
            </a:r>
            <a:r>
              <a:rPr lang="ru-RU" dirty="0" smtClean="0">
                <a:solidFill>
                  <a:schemeClr val="bg1"/>
                </a:solidFill>
              </a:rPr>
              <a:t> 17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в списку </a:t>
            </a:r>
            <a:r>
              <a:rPr lang="ru-RU" dirty="0" err="1" smtClean="0">
                <a:solidFill>
                  <a:schemeClr val="bg1"/>
                </a:solidFill>
              </a:rPr>
              <a:t>країн-лідерів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кількістю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курців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Щорічно</a:t>
            </a:r>
            <a:r>
              <a:rPr lang="ru-RU" dirty="0" smtClean="0">
                <a:solidFill>
                  <a:schemeClr val="bg1"/>
                </a:solidFill>
              </a:rPr>
              <a:t> до числа </a:t>
            </a:r>
            <a:r>
              <a:rPr lang="ru-RU" dirty="0" err="1" smtClean="0">
                <a:solidFill>
                  <a:schemeClr val="bg1"/>
                </a:solidFill>
              </a:rPr>
              <a:t>курців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долучаються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менш</a:t>
            </a:r>
            <a:r>
              <a:rPr lang="ru-RU" dirty="0" smtClean="0">
                <a:solidFill>
                  <a:schemeClr val="bg1"/>
                </a:solidFill>
              </a:rPr>
              <a:t> 100 000 </a:t>
            </a:r>
            <a:r>
              <a:rPr lang="ru-RU" dirty="0" err="1" smtClean="0">
                <a:solidFill>
                  <a:schemeClr val="bg1"/>
                </a:solidFill>
              </a:rPr>
              <a:t>українців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четвертий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підліток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викурює</a:t>
            </a:r>
            <a:r>
              <a:rPr lang="ru-RU" dirty="0" smtClean="0">
                <a:solidFill>
                  <a:schemeClr val="bg1"/>
                </a:solidFill>
              </a:rPr>
              <a:t> першу сигарету 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 10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другою </a:t>
            </a:r>
            <a:r>
              <a:rPr lang="ru-RU" dirty="0" err="1" smtClean="0">
                <a:solidFill>
                  <a:schemeClr val="bg1"/>
                </a:solidFill>
              </a:rPr>
              <a:t>країною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Чилі</a:t>
            </a:r>
            <a:r>
              <a:rPr lang="ru-RU" dirty="0" smtClean="0">
                <a:solidFill>
                  <a:schemeClr val="bg1"/>
                </a:solidFill>
              </a:rPr>
              <a:t>), де 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 13-15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30 % </a:t>
            </a:r>
            <a:r>
              <a:rPr lang="ru-RU" dirty="0" err="1" smtClean="0">
                <a:solidFill>
                  <a:schemeClr val="bg1"/>
                </a:solidFill>
              </a:rPr>
              <a:t>юнаків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дівчат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ІІ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кількістю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викурених</a:t>
            </a:r>
            <a:r>
              <a:rPr lang="ru-RU" dirty="0" smtClean="0">
                <a:solidFill>
                  <a:schemeClr val="bg1"/>
                </a:solidFill>
              </a:rPr>
              <a:t> цигарок на одного </a:t>
            </a:r>
            <a:r>
              <a:rPr lang="ru-RU" dirty="0" err="1" smtClean="0">
                <a:solidFill>
                  <a:schemeClr val="bg1"/>
                </a:solidFill>
              </a:rPr>
              <a:t>громадянина</a:t>
            </a:r>
            <a:r>
              <a:rPr lang="ru-RU" dirty="0" smtClean="0">
                <a:solidFill>
                  <a:schemeClr val="bg1"/>
                </a:solidFill>
              </a:rPr>
              <a:t>. На кожного </a:t>
            </a:r>
            <a:r>
              <a:rPr lang="ru-RU" dirty="0" err="1" smtClean="0">
                <a:solidFill>
                  <a:schemeClr val="bg1"/>
                </a:solidFill>
              </a:rPr>
              <a:t>українця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припадає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2500 сигарет — </a:t>
            </a:r>
            <a:r>
              <a:rPr lang="ru-RU" dirty="0" err="1" smtClean="0">
                <a:solidFill>
                  <a:schemeClr val="bg1"/>
                </a:solidFill>
              </a:rPr>
              <a:t>майже</a:t>
            </a:r>
            <a:r>
              <a:rPr lang="ru-RU" dirty="0" smtClean="0">
                <a:solidFill>
                  <a:schemeClr val="bg1"/>
                </a:solidFill>
              </a:rPr>
              <a:t> 7 </a:t>
            </a:r>
            <a:r>
              <a:rPr lang="ru-RU" dirty="0" err="1" smtClean="0">
                <a:solidFill>
                  <a:schemeClr val="bg1"/>
                </a:solidFill>
              </a:rPr>
              <a:t>щоденно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Розрахунки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Всесвітнього</a:t>
            </a:r>
            <a:r>
              <a:rPr lang="ru-RU" dirty="0" smtClean="0">
                <a:solidFill>
                  <a:schemeClr val="bg1"/>
                </a:solidFill>
              </a:rPr>
              <a:t> банку </a:t>
            </a:r>
            <a:r>
              <a:rPr lang="ru-RU" dirty="0" err="1" smtClean="0">
                <a:solidFill>
                  <a:schemeClr val="bg1"/>
                </a:solidFill>
              </a:rPr>
              <a:t>свідчать</a:t>
            </a:r>
            <a:r>
              <a:rPr lang="ru-RU" dirty="0" smtClean="0">
                <a:solidFill>
                  <a:schemeClr val="bg1"/>
                </a:solidFill>
              </a:rPr>
              <a:t> про те,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економічні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збитки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тютюну </a:t>
            </a:r>
            <a:r>
              <a:rPr lang="ru-RU" dirty="0" err="1" smtClean="0">
                <a:solidFill>
                  <a:schemeClr val="bg1"/>
                </a:solidFill>
              </a:rPr>
              <a:t>складають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2 </a:t>
            </a:r>
            <a:r>
              <a:rPr lang="ru-RU" dirty="0" err="1" smtClean="0">
                <a:solidFill>
                  <a:schemeClr val="bg1"/>
                </a:solidFill>
              </a:rPr>
              <a:t>мільярдів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доларів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щорічно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За </a:t>
            </a:r>
            <a:r>
              <a:rPr lang="ru-RU" dirty="0" err="1" smtClean="0">
                <a:solidFill>
                  <a:schemeClr val="bg1"/>
                </a:solidFill>
              </a:rPr>
              <a:t>офіційною</a:t>
            </a:r>
            <a:r>
              <a:rPr lang="ru-RU" dirty="0" smtClean="0">
                <a:solidFill>
                  <a:schemeClr val="bg1"/>
                </a:solidFill>
              </a:rPr>
              <a:t> статистикою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щороку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хвороб </a:t>
            </a:r>
            <a:r>
              <a:rPr lang="ru-RU" dirty="0" err="1" smtClean="0">
                <a:solidFill>
                  <a:schemeClr val="bg1"/>
                </a:solidFill>
              </a:rPr>
              <a:t>пов'язаних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курінням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помирає</a:t>
            </a:r>
            <a:r>
              <a:rPr lang="ru-RU" dirty="0" smtClean="0">
                <a:solidFill>
                  <a:schemeClr val="bg1"/>
                </a:solidFill>
              </a:rPr>
              <a:t> 120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66731994_kur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857232"/>
            <a:ext cx="315167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4670io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643314"/>
            <a:ext cx="3191487" cy="250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oreline_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310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5643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Життя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величезна</a:t>
            </a:r>
            <a:r>
              <a:rPr lang="ru-RU" dirty="0" smtClean="0"/>
              <a:t> книга, </a:t>
            </a:r>
          </a:p>
          <a:p>
            <a:r>
              <a:rPr lang="ru-RU" dirty="0" smtClean="0"/>
              <a:t>Давно </a:t>
            </a:r>
            <a:r>
              <a:rPr lang="ru-RU" dirty="0" err="1" smtClean="0"/>
              <a:t>забута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давно</a:t>
            </a:r>
            <a:r>
              <a:rPr lang="ru-RU" dirty="0" smtClean="0"/>
              <a:t> </a:t>
            </a:r>
            <a:r>
              <a:rPr lang="ru-RU" dirty="0" err="1" smtClean="0"/>
              <a:t>закрита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забули</a:t>
            </a:r>
            <a:r>
              <a:rPr lang="ru-RU" dirty="0" smtClean="0"/>
              <a:t> про </a:t>
            </a:r>
            <a:r>
              <a:rPr lang="ru-RU" dirty="0" err="1" smtClean="0"/>
              <a:t>реальність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віртуальність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Забули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про </a:t>
            </a:r>
            <a:r>
              <a:rPr lang="ru-RU" dirty="0" err="1" smtClean="0"/>
              <a:t>толерантність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добро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керує</a:t>
            </a:r>
            <a:r>
              <a:rPr lang="ru-RU" dirty="0" smtClean="0"/>
              <a:t> нами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І у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помилках</a:t>
            </a:r>
            <a:r>
              <a:rPr lang="ru-RU" dirty="0" smtClean="0"/>
              <a:t> не </a:t>
            </a:r>
            <a:r>
              <a:rPr lang="ru-RU" dirty="0" err="1" smtClean="0"/>
              <a:t>звинувачуємо</a:t>
            </a:r>
            <a:r>
              <a:rPr lang="ru-RU" dirty="0" smtClean="0"/>
              <a:t> </a:t>
            </a:r>
            <a:r>
              <a:rPr lang="ru-RU" dirty="0" err="1" smtClean="0"/>
              <a:t>когось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відповідаємо</a:t>
            </a:r>
            <a:r>
              <a:rPr lang="ru-RU" dirty="0" smtClean="0"/>
              <a:t> ми </a:t>
            </a:r>
            <a:r>
              <a:rPr lang="ru-RU" dirty="0" err="1" smtClean="0"/>
              <a:t>самі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посмішок</a:t>
            </a:r>
            <a:r>
              <a:rPr lang="ru-RU" dirty="0" smtClean="0"/>
              <a:t> не любить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-214338"/>
            <a:ext cx="6658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Бережіть</a:t>
            </a:r>
            <a:r>
              <a:rPr lang="ru-RU" sz="5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</a:t>
            </a:r>
            <a:r>
              <a:rPr lang="ru-RU" sz="5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785794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ru-RU" dirty="0" err="1" smtClean="0">
                <a:solidFill>
                  <a:schemeClr val="bg1"/>
                </a:solidFill>
              </a:rPr>
              <a:t>серце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кам'яне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ніхто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розбудить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зникли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звичайні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почуття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ru-RU" dirty="0" err="1" smtClean="0">
                <a:solidFill>
                  <a:schemeClr val="bg1"/>
                </a:solidFill>
              </a:rPr>
              <a:t>йдемо</a:t>
            </a:r>
            <a:r>
              <a:rPr lang="ru-RU" dirty="0" smtClean="0">
                <a:solidFill>
                  <a:schemeClr val="bg1"/>
                </a:solidFill>
              </a:rPr>
              <a:t> то в </a:t>
            </a:r>
            <a:r>
              <a:rPr lang="ru-RU" dirty="0" err="1" smtClean="0">
                <a:solidFill>
                  <a:schemeClr val="bg1"/>
                </a:solidFill>
              </a:rPr>
              <a:t>тінь</a:t>
            </a:r>
            <a:r>
              <a:rPr lang="ru-RU" dirty="0" smtClean="0">
                <a:solidFill>
                  <a:schemeClr val="bg1"/>
                </a:solidFill>
              </a:rPr>
              <a:t>, то в </a:t>
            </a:r>
            <a:r>
              <a:rPr lang="ru-RU" dirty="0" err="1" smtClean="0">
                <a:solidFill>
                  <a:schemeClr val="bg1"/>
                </a:solidFill>
              </a:rPr>
              <a:t>небуття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err="1" smtClean="0"/>
              <a:t>Забуваючи</a:t>
            </a:r>
            <a:r>
              <a:rPr lang="ru-RU" dirty="0" smtClean="0"/>
              <a:t>, про 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Яке приносить </a:t>
            </a:r>
            <a:r>
              <a:rPr lang="ru-RU" dirty="0" err="1" smtClean="0"/>
              <a:t>сміх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радісних</a:t>
            </a:r>
            <a:r>
              <a:rPr lang="ru-RU" dirty="0" smtClean="0"/>
              <a:t> </a:t>
            </a:r>
            <a:r>
              <a:rPr lang="ru-RU" dirty="0" err="1" smtClean="0"/>
              <a:t>потіх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Яке </a:t>
            </a:r>
            <a:r>
              <a:rPr lang="ru-RU" dirty="0" err="1" smtClean="0"/>
              <a:t>дарує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мрії</a:t>
            </a:r>
            <a:r>
              <a:rPr lang="ru-RU" dirty="0" smtClean="0"/>
              <a:t>,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радісні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Бережіть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, </a:t>
            </a:r>
            <a:r>
              <a:rPr lang="ru-RU" dirty="0" err="1" smtClean="0"/>
              <a:t>життів</a:t>
            </a:r>
            <a:r>
              <a:rPr lang="ru-RU" dirty="0" smtClean="0"/>
              <a:t> у нас не так </a:t>
            </a:r>
            <a:r>
              <a:rPr lang="ru-RU" dirty="0" err="1" smtClean="0"/>
              <a:t>багато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Не старайтесь в грязь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втоптати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так </a:t>
            </a:r>
            <a:r>
              <a:rPr lang="ru-RU" dirty="0" err="1" smtClean="0"/>
              <a:t>плювати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берегти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станеш</a:t>
            </a:r>
            <a:r>
              <a:rPr lang="ru-RU" dirty="0" smtClean="0"/>
              <a:t> </a:t>
            </a:r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щасливіший</a:t>
            </a:r>
            <a:r>
              <a:rPr lang="ru-RU" dirty="0" smtClean="0"/>
              <a:t> ТИ!</a:t>
            </a:r>
            <a:endParaRPr lang="ru-RU" dirty="0"/>
          </a:p>
        </p:txBody>
      </p:sp>
      <p:pic>
        <p:nvPicPr>
          <p:cNvPr id="10" name="Рисунок 9" descr="1346116761_67da1b17db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12" y="3643314"/>
            <a:ext cx="406617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b2d23b6805d4e901be09c87739a907c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928670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Кожному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дане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своя дорога,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шлях </a:t>
            </a:r>
            <a:r>
              <a:rPr lang="ru-RU" dirty="0" err="1" smtClean="0"/>
              <a:t>потрібно</a:t>
            </a:r>
            <a:r>
              <a:rPr lang="ru-RU" dirty="0" smtClean="0"/>
              <a:t> пройти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вірою</a:t>
            </a:r>
            <a:r>
              <a:rPr lang="ru-RU" dirty="0" smtClean="0"/>
              <a:t> у </a:t>
            </a:r>
            <a:r>
              <a:rPr lang="ru-RU" dirty="0" err="1" smtClean="0"/>
              <a:t>серці</a:t>
            </a:r>
            <a:r>
              <a:rPr lang="ru-RU" dirty="0" smtClean="0"/>
              <a:t>.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подароване</a:t>
            </a:r>
            <a:r>
              <a:rPr lang="ru-RU" dirty="0" smtClean="0"/>
              <a:t> Богом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велика </a:t>
            </a:r>
            <a:r>
              <a:rPr lang="ru-RU" dirty="0" err="1" smtClean="0"/>
              <a:t>радість</a:t>
            </a:r>
            <a:r>
              <a:rPr lang="ru-RU" dirty="0" smtClean="0"/>
              <a:t>, а </a:t>
            </a:r>
            <a:r>
              <a:rPr lang="ru-RU" dirty="0" err="1" smtClean="0"/>
              <a:t>віра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шляху легким. </a:t>
            </a:r>
            <a:r>
              <a:rPr lang="ru-RU" dirty="0" err="1" smtClean="0"/>
              <a:t>Біблія</a:t>
            </a:r>
            <a:r>
              <a:rPr lang="ru-RU" dirty="0" smtClean="0"/>
              <a:t> </a:t>
            </a:r>
            <a:r>
              <a:rPr lang="ru-RU" dirty="0" err="1" smtClean="0"/>
              <a:t>навчає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того моменту, коли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повірить</a:t>
            </a:r>
            <a:r>
              <a:rPr lang="ru-RU" dirty="0" smtClean="0"/>
              <a:t> у Христа, вона </a:t>
            </a:r>
            <a:r>
              <a:rPr lang="ru-RU" dirty="0" err="1" smtClean="0"/>
              <a:t>отримає</a:t>
            </a:r>
            <a:r>
              <a:rPr lang="ru-RU" dirty="0" smtClean="0"/>
              <a:t> </a:t>
            </a:r>
            <a:r>
              <a:rPr lang="ru-RU" dirty="0" err="1" smtClean="0"/>
              <a:t>вічну</a:t>
            </a:r>
            <a:r>
              <a:rPr lang="ru-RU" dirty="0" smtClean="0"/>
              <a:t> </a:t>
            </a:r>
            <a:r>
              <a:rPr lang="ru-RU" dirty="0" err="1" smtClean="0"/>
              <a:t>гарантію</a:t>
            </a:r>
            <a:r>
              <a:rPr lang="ru-RU" dirty="0" smtClean="0"/>
              <a:t> </a:t>
            </a:r>
            <a:r>
              <a:rPr lang="ru-RU" dirty="0" err="1" smtClean="0"/>
              <a:t>спасіння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…» (</a:t>
            </a:r>
            <a:r>
              <a:rPr lang="ru-RU" dirty="0" err="1" smtClean="0"/>
              <a:t>Біблія</a:t>
            </a:r>
            <a:r>
              <a:rPr lang="ru-RU" dirty="0" smtClean="0"/>
              <a:t>, </a:t>
            </a:r>
            <a:r>
              <a:rPr lang="ru-RU" dirty="0" err="1" smtClean="0"/>
              <a:t>Івана</a:t>
            </a:r>
            <a:r>
              <a:rPr lang="ru-RU" dirty="0" smtClean="0"/>
              <a:t> 3:16).</a:t>
            </a:r>
            <a:endParaRPr lang="ru-RU" dirty="0"/>
          </a:p>
        </p:txBody>
      </p:sp>
      <p:pic>
        <p:nvPicPr>
          <p:cNvPr id="5" name="Рисунок 4" descr="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071546"/>
            <a:ext cx="3247390" cy="219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500438"/>
            <a:ext cx="22860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ought lead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857628"/>
            <a:ext cx="3348746" cy="229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unSet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66234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8399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Мудрі вислови про життя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86440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Все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експеримент</a:t>
            </a:r>
            <a:r>
              <a:rPr lang="ru-RU" dirty="0" smtClean="0">
                <a:solidFill>
                  <a:schemeClr val="bg1"/>
                </a:solidFill>
              </a:rPr>
              <a:t>. Чим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експериментів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робиш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тим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(Ральф </a:t>
            </a:r>
            <a:r>
              <a:rPr lang="ru-RU" dirty="0" err="1" smtClean="0">
                <a:solidFill>
                  <a:schemeClr val="bg1"/>
                </a:solidFill>
              </a:rPr>
              <a:t>Велдоу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Емерсон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Той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сміє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змарнувати</a:t>
            </a:r>
            <a:r>
              <a:rPr lang="ru-RU" dirty="0" smtClean="0">
                <a:solidFill>
                  <a:schemeClr val="bg1"/>
                </a:solidFill>
              </a:rPr>
              <a:t> одну годину часу, не </a:t>
            </a:r>
            <a:r>
              <a:rPr lang="ru-RU" dirty="0" err="1" smtClean="0">
                <a:solidFill>
                  <a:schemeClr val="bg1"/>
                </a:solidFill>
              </a:rPr>
              <a:t>зрозумів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цінності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(Чарльз </a:t>
            </a:r>
            <a:r>
              <a:rPr lang="ru-RU" dirty="0" err="1" smtClean="0">
                <a:solidFill>
                  <a:schemeClr val="bg1"/>
                </a:solidFill>
              </a:rPr>
              <a:t>Дарвін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Не </a:t>
            </a:r>
            <a:r>
              <a:rPr lang="ru-RU" dirty="0" smtClean="0">
                <a:solidFill>
                  <a:schemeClr val="bg1"/>
                </a:solidFill>
              </a:rPr>
              <a:t>живи </a:t>
            </a:r>
            <a:r>
              <a:rPr lang="ru-RU" dirty="0" err="1" smtClean="0">
                <a:solidFill>
                  <a:schemeClr val="bg1"/>
                </a:solidFill>
              </a:rPr>
              <a:t>вчора</a:t>
            </a:r>
            <a:r>
              <a:rPr lang="ru-RU" dirty="0" smtClean="0">
                <a:solidFill>
                  <a:schemeClr val="bg1"/>
                </a:solidFill>
              </a:rPr>
              <a:t>, не </a:t>
            </a:r>
            <a:r>
              <a:rPr lang="ru-RU" dirty="0" err="1" smtClean="0">
                <a:solidFill>
                  <a:schemeClr val="bg1"/>
                </a:solidFill>
              </a:rPr>
              <a:t>мрій</a:t>
            </a:r>
            <a:r>
              <a:rPr lang="ru-RU" dirty="0" smtClean="0">
                <a:solidFill>
                  <a:schemeClr val="bg1"/>
                </a:solidFill>
              </a:rPr>
              <a:t> про завтра, </a:t>
            </a:r>
            <a:r>
              <a:rPr lang="ru-RU" dirty="0" err="1" smtClean="0">
                <a:solidFill>
                  <a:schemeClr val="bg1"/>
                </a:solidFill>
              </a:rPr>
              <a:t>сконцентруй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розум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даному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моменті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(Буда)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помирає</a:t>
            </a:r>
            <a:r>
              <a:rPr lang="ru-RU" dirty="0" smtClean="0">
                <a:solidFill>
                  <a:schemeClr val="bg1"/>
                </a:solidFill>
              </a:rPr>
              <a:t> . Але не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насправді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живе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Вільям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Воліс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Все </a:t>
            </a:r>
            <a:r>
              <a:rPr lang="ru-RU" dirty="0" smtClean="0"/>
              <a:t>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щастям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(Дональд Трамп)</a:t>
            </a:r>
            <a:br>
              <a:rPr lang="ru-RU" dirty="0" smtClean="0"/>
            </a:br>
            <a:r>
              <a:rPr lang="ru-RU" dirty="0" smtClean="0"/>
              <a:t>    Я </a:t>
            </a:r>
            <a:r>
              <a:rPr lang="ru-RU" dirty="0" smtClean="0"/>
              <a:t>люблю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невідомого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Ентоні</a:t>
            </a:r>
            <a:r>
              <a:rPr lang="ru-RU" dirty="0" smtClean="0"/>
              <a:t> </a:t>
            </a:r>
            <a:r>
              <a:rPr lang="ru-RU" dirty="0" err="1" smtClean="0"/>
              <a:t>Хопкінс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   Люди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, не </a:t>
            </a:r>
            <a:r>
              <a:rPr lang="ru-RU" dirty="0" err="1" smtClean="0"/>
              <a:t>мають</a:t>
            </a:r>
            <a:r>
              <a:rPr lang="ru-RU" dirty="0" smtClean="0"/>
              <a:t> страху </a:t>
            </a:r>
            <a:r>
              <a:rPr lang="ru-RU" dirty="0" err="1" smtClean="0"/>
              <a:t>смерті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Анаіс</a:t>
            </a:r>
            <a:r>
              <a:rPr lang="ru-RU" dirty="0" smtClean="0"/>
              <a:t> </a:t>
            </a:r>
            <a:r>
              <a:rPr lang="ru-RU" dirty="0" err="1" smtClean="0"/>
              <a:t>Нін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   Ми </a:t>
            </a:r>
            <a:r>
              <a:rPr lang="ru-RU" dirty="0" smtClean="0"/>
              <a:t>не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спланувати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Все, </a:t>
            </a:r>
            <a:r>
              <a:rPr lang="ru-RU" dirty="0" err="1" smtClean="0"/>
              <a:t>що</a:t>
            </a:r>
            <a:r>
              <a:rPr lang="ru-RU" dirty="0" smtClean="0"/>
              <a:t> ми </a:t>
            </a:r>
            <a:r>
              <a:rPr lang="ru-RU" dirty="0" err="1" smtClean="0"/>
              <a:t>можемо</a:t>
            </a:r>
            <a:r>
              <a:rPr lang="ru-RU" dirty="0" smtClean="0"/>
              <a:t>, так </a:t>
            </a:r>
            <a:r>
              <a:rPr lang="ru-RU" dirty="0" err="1" smtClean="0"/>
              <a:t>це</a:t>
            </a:r>
            <a:r>
              <a:rPr lang="ru-RU" dirty="0" smtClean="0"/>
              <a:t> бути </a:t>
            </a:r>
            <a:r>
              <a:rPr lang="ru-RU" dirty="0" err="1" smtClean="0"/>
              <a:t>відкритими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Лаурін</a:t>
            </a:r>
            <a:r>
              <a:rPr lang="ru-RU" dirty="0" smtClean="0"/>
              <a:t> </a:t>
            </a:r>
            <a:r>
              <a:rPr lang="ru-RU" dirty="0" err="1" smtClean="0"/>
              <a:t>Хіл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 err="1" smtClean="0"/>
              <a:t>Твоє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твоїми</a:t>
            </a:r>
            <a:r>
              <a:rPr lang="ru-RU" dirty="0" smtClean="0"/>
              <a:t> думками.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Маркус</a:t>
            </a:r>
            <a:r>
              <a:rPr lang="ru-RU" dirty="0" smtClean="0"/>
              <a:t> </a:t>
            </a:r>
            <a:r>
              <a:rPr lang="ru-RU" dirty="0" err="1" smtClean="0"/>
              <a:t>Авреліу</a:t>
            </a:r>
            <a:r>
              <a:rPr lang="en-US" dirty="0" smtClean="0"/>
              <a:t>c)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8" name="Рисунок 7" descr="AAA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428868"/>
            <a:ext cx="350282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42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785794"/>
            <a:ext cx="585791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effectLst/>
              </a:rPr>
              <a:t>Людино!Ти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прийшла</a:t>
            </a:r>
            <a:r>
              <a:rPr lang="ru-RU" sz="5400" b="1" cap="none" spc="0" dirty="0" smtClean="0">
                <a:ln w="50800"/>
                <a:effectLst/>
              </a:rPr>
              <a:t> в </a:t>
            </a:r>
            <a:r>
              <a:rPr lang="ru-RU" sz="5400" b="1" cap="none" spc="0" dirty="0" err="1" smtClean="0">
                <a:ln w="50800"/>
                <a:effectLst/>
              </a:rPr>
              <a:t>цей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світ</a:t>
            </a:r>
            <a:r>
              <a:rPr lang="ru-RU" sz="5400" b="1" cap="none" spc="0" dirty="0" smtClean="0">
                <a:ln w="50800"/>
                <a:effectLst/>
              </a:rPr>
              <a:t>, </a:t>
            </a:r>
            <a:r>
              <a:rPr lang="ru-RU" sz="5400" b="1" cap="none" spc="0" dirty="0" err="1" smtClean="0">
                <a:ln w="50800"/>
                <a:effectLst/>
              </a:rPr>
              <a:t>тож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збережи</a:t>
            </a:r>
            <a:r>
              <a:rPr lang="ru-RU" sz="5400" b="1" cap="none" spc="0" dirty="0" smtClean="0">
                <a:ln w="50800"/>
                <a:effectLst/>
              </a:rPr>
              <a:t> себе для </a:t>
            </a:r>
            <a:r>
              <a:rPr lang="ru-RU" sz="5400" b="1" cap="none" spc="0" dirty="0" err="1" smtClean="0">
                <a:ln w="50800"/>
                <a:effectLst/>
              </a:rPr>
              <a:t>історії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і</a:t>
            </a:r>
            <a:r>
              <a:rPr lang="ru-RU" sz="5400" b="1" cap="none" spc="0" dirty="0" smtClean="0">
                <a:ln w="50800"/>
                <a:effectLst/>
              </a:rPr>
              <a:t> не стань «</a:t>
            </a:r>
            <a:r>
              <a:rPr lang="ru-RU" sz="5400" b="1" cap="none" spc="0" dirty="0" err="1" smtClean="0">
                <a:ln w="50800"/>
                <a:effectLst/>
              </a:rPr>
              <a:t>подією</a:t>
            </a:r>
            <a:r>
              <a:rPr lang="ru-RU" sz="5400" b="1" cap="none" spc="0" dirty="0" smtClean="0">
                <a:ln w="50800"/>
                <a:effectLst/>
              </a:rPr>
              <a:t>»!</a:t>
            </a:r>
            <a:endParaRPr lang="ru-RU" sz="5400" b="1" cap="none" spc="0" dirty="0">
              <a:ln w="50800"/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222407_95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3306" y="0"/>
            <a:ext cx="186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Зміст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42918"/>
            <a:ext cx="2848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1.Шкідливі звички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14356"/>
            <a:ext cx="2266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2.Наркоманія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500174"/>
            <a:ext cx="3465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3.Наркоманія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928802"/>
            <a:ext cx="20079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4.Алкоголізм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928802"/>
            <a:ext cx="3641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5.Алкоголізм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Україні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714620"/>
            <a:ext cx="23584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6.Токсикоманія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143248"/>
            <a:ext cx="4056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7.Токсикоманія </a:t>
            </a:r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Україні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571876"/>
            <a:ext cx="27648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8.Тютюнопал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í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ння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929066"/>
            <a:ext cx="4207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9.Тютюнопаління 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Україні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214818"/>
            <a:ext cx="3445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10.Бережіть </a:t>
            </a:r>
            <a:r>
              <a:rPr lang="ru-RU" sz="2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</a:t>
            </a:r>
            <a:r>
              <a:rPr lang="ru-RU" sz="2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endParaRPr lang="ru-RU" sz="2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72008"/>
            <a:ext cx="42057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11.Мудрі вислови про життя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hhhhhhhhhhhhhhhhhhhhhhhhhhhhhhhhhhhhhhhhhhhhhhhhhhhhhhhhhhh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785794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Шкідливі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звички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ряд </a:t>
            </a:r>
            <a:r>
              <a:rPr lang="ru-RU" dirty="0" err="1" smtClean="0">
                <a:solidFill>
                  <a:schemeClr val="bg1"/>
                </a:solidFill>
              </a:rPr>
              <a:t>звичок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шкідливими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організму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. Вони </a:t>
            </a:r>
            <a:r>
              <a:rPr lang="ru-RU" dirty="0" err="1" smtClean="0">
                <a:solidFill>
                  <a:schemeClr val="bg1"/>
                </a:solidFill>
              </a:rPr>
              <a:t>перешкоджають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розвиватися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розумово</a:t>
            </a:r>
            <a:r>
              <a:rPr lang="ru-RU" dirty="0" smtClean="0">
                <a:solidFill>
                  <a:schemeClr val="bg1"/>
                </a:solidFill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фізично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bbbbbbbbbbbb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643050"/>
            <a:ext cx="229458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5984" y="18573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звичок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наркоманія</a:t>
            </a:r>
            <a:r>
              <a:rPr lang="ru-RU" dirty="0" smtClean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алкоголізм</a:t>
            </a:r>
            <a:r>
              <a:rPr lang="ru-RU" dirty="0" smtClean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токсикоманія</a:t>
            </a:r>
            <a:r>
              <a:rPr lang="ru-RU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тютюнопаління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071942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викликають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залежність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речовини</a:t>
            </a:r>
            <a:r>
              <a:rPr lang="ru-RU" dirty="0" smtClean="0">
                <a:solidFill>
                  <a:schemeClr val="bg1"/>
                </a:solidFill>
              </a:rPr>
              <a:t>, яку вона </a:t>
            </a:r>
            <a:r>
              <a:rPr lang="ru-RU" dirty="0" err="1" smtClean="0">
                <a:solidFill>
                  <a:schemeClr val="bg1"/>
                </a:solidFill>
              </a:rPr>
              <a:t>вживає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nnnnnnnnnnnnnnnnnnnnnnn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714884"/>
            <a:ext cx="3286148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ffffffffffffffffffffffffffffffffffff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3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Наркоманія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група</a:t>
            </a:r>
            <a:r>
              <a:rPr lang="ru-RU" dirty="0" smtClean="0"/>
              <a:t> хвороб,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систематичного, у </a:t>
            </a:r>
            <a:r>
              <a:rPr lang="ru-RU" dirty="0" err="1" smtClean="0"/>
              <a:t>наростаючій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включені</a:t>
            </a:r>
            <a:r>
              <a:rPr lang="ru-RU" dirty="0" smtClean="0"/>
              <a:t> до </a:t>
            </a:r>
            <a:r>
              <a:rPr lang="ru-RU" dirty="0" err="1" smtClean="0"/>
              <a:t>затвердженого</a:t>
            </a:r>
            <a:r>
              <a:rPr lang="ru-RU" dirty="0" smtClean="0"/>
              <a:t> на </a:t>
            </a:r>
            <a:r>
              <a:rPr lang="ru-RU" dirty="0" err="1" smtClean="0"/>
              <a:t>офіційному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списку </a:t>
            </a:r>
            <a:r>
              <a:rPr lang="ru-RU" dirty="0" err="1" smtClean="0"/>
              <a:t>наркотиків</a:t>
            </a:r>
            <a:r>
              <a:rPr lang="ru-RU" dirty="0" smtClean="0"/>
              <a:t>. </a:t>
            </a:r>
            <a:r>
              <a:rPr lang="ru-RU" dirty="0" err="1" smtClean="0"/>
              <a:t>Проявами</a:t>
            </a:r>
            <a:r>
              <a:rPr lang="ru-RU" dirty="0" smtClean="0"/>
              <a:t> </a:t>
            </a:r>
            <a:r>
              <a:rPr lang="ru-RU" dirty="0" err="1" smtClean="0"/>
              <a:t>наркоманії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психічна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абстиненції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прийому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42852"/>
            <a:ext cx="412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Наркоманія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bbbbbbbbbbbbbbbbbbbbbbbbbbbbbbbb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85728"/>
            <a:ext cx="2071682" cy="20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fffffffffffffffffffffffffff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595807"/>
            <a:ext cx="3393290" cy="226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ggggggggggggggg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821574"/>
            <a:ext cx="3143272" cy="227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bbbbbbbbbbbbbbbbbbbbbbbbb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928934"/>
            <a:ext cx="3000396" cy="217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ggggggggggggggggggggggg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024"/>
            <a:ext cx="9158638" cy="6876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7041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Наркоманія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даними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незалежних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наркозалежних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 - 1,5-2 </a:t>
            </a:r>
            <a:r>
              <a:rPr lang="ru-RU" dirty="0" err="1" smtClean="0">
                <a:solidFill>
                  <a:schemeClr val="bg1"/>
                </a:solidFill>
              </a:rPr>
              <a:t>мільйона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в десятки </a:t>
            </a:r>
            <a:r>
              <a:rPr lang="ru-RU" dirty="0" err="1" smtClean="0">
                <a:solidFill>
                  <a:schemeClr val="bg1"/>
                </a:solidFill>
              </a:rPr>
              <a:t>разів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перевищує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офіційні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цифри</a:t>
            </a:r>
            <a:r>
              <a:rPr lang="ru-RU" dirty="0" smtClean="0">
                <a:solidFill>
                  <a:schemeClr val="bg1"/>
                </a:solidFill>
              </a:rPr>
              <a:t>. У 2010 р. МВС </a:t>
            </a:r>
            <a:r>
              <a:rPr lang="ru-RU" dirty="0" err="1" smtClean="0">
                <a:solidFill>
                  <a:schemeClr val="bg1"/>
                </a:solidFill>
              </a:rPr>
              <a:t>констатувало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семи тяжких </a:t>
            </a:r>
            <a:r>
              <a:rPr lang="ru-RU" dirty="0" err="1" smtClean="0">
                <a:solidFill>
                  <a:schemeClr val="bg1"/>
                </a:solidFill>
              </a:rPr>
              <a:t>злочинів</a:t>
            </a:r>
            <a:r>
              <a:rPr lang="ru-RU" dirty="0" smtClean="0">
                <a:solidFill>
                  <a:schemeClr val="bg1"/>
                </a:solidFill>
              </a:rPr>
              <a:t> вчинено у </a:t>
            </a:r>
            <a:r>
              <a:rPr lang="ru-RU" dirty="0" err="1" smtClean="0">
                <a:solidFill>
                  <a:schemeClr val="bg1"/>
                </a:solidFill>
              </a:rPr>
              <a:t>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обігу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наркотиків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357694"/>
            <a:ext cx="5357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Того ж року </a:t>
            </a:r>
            <a:r>
              <a:rPr lang="ru-RU" dirty="0" err="1" smtClean="0">
                <a:solidFill>
                  <a:schemeClr val="bg1"/>
                </a:solidFill>
              </a:rPr>
              <a:t>Міністерство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охорони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здоров`я</a:t>
            </a:r>
            <a:r>
              <a:rPr lang="ru-RU" dirty="0" smtClean="0">
                <a:solidFill>
                  <a:schemeClr val="bg1"/>
                </a:solidFill>
              </a:rPr>
              <a:t> подало,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8% до 26% </a:t>
            </a:r>
            <a:r>
              <a:rPr lang="ru-RU" dirty="0" err="1" smtClean="0">
                <a:solidFill>
                  <a:schemeClr val="bg1"/>
                </a:solidFill>
              </a:rPr>
              <a:t>школярів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 13-16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пробували</a:t>
            </a:r>
            <a:r>
              <a:rPr lang="ru-RU" dirty="0" smtClean="0">
                <a:solidFill>
                  <a:schemeClr val="bg1"/>
                </a:solidFill>
              </a:rPr>
              <a:t> наркотики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б один раз». </a:t>
            </a:r>
            <a:r>
              <a:rPr lang="ru-RU" dirty="0" err="1" smtClean="0">
                <a:solidFill>
                  <a:schemeClr val="bg1"/>
                </a:solidFill>
              </a:rPr>
              <a:t>Нині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наркозалежність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помолодшала</a:t>
            </a:r>
            <a:r>
              <a:rPr lang="ru-RU" dirty="0" smtClean="0">
                <a:solidFill>
                  <a:schemeClr val="bg1"/>
                </a:solidFill>
              </a:rPr>
              <a:t> до 10-11-ти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Останніми</a:t>
            </a:r>
            <a:r>
              <a:rPr lang="ru-RU" dirty="0" smtClean="0">
                <a:solidFill>
                  <a:schemeClr val="bg1"/>
                </a:solidFill>
              </a:rPr>
              <a:t> роками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послідовно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прямує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катастрофи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наркозалежних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зростає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геометричній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прогресії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ffffffffffffffffffffffffffffffffff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306413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ccccccccccccc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500174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mmmmmmmmmmm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-142900"/>
            <a:ext cx="3763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Алкоголізм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85794"/>
            <a:ext cx="5715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Алкоголі́зм</a:t>
            </a:r>
            <a:r>
              <a:rPr lang="vi-VN" dirty="0" smtClean="0">
                <a:solidFill>
                  <a:schemeClr val="bg1"/>
                </a:solidFill>
              </a:rPr>
              <a:t> — захворювання, що викликається систематичним вживанням алкогольних напоїв, що характеризується патологічним потягом до них, призводить до психічних і фізичних розладів та порушує соціальні стосунки особи, яка страждає цим захворюванням.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786322"/>
            <a:ext cx="4929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Найважчою стадією є синдром фізичної залежності від алкоголю, при якому раптове припинення його вживання може викликати такі абстинентні симптоми, як тремор, страх, галюцинації або марення</a:t>
            </a:r>
            <a:r>
              <a:rPr lang="uk-UA" dirty="0" smtClean="0">
                <a:solidFill>
                  <a:schemeClr val="bg1"/>
                </a:solidFill>
              </a:rPr>
              <a:t>, б</a:t>
            </a:r>
            <a:r>
              <a:rPr lang="vi-VN" dirty="0" smtClean="0">
                <a:solidFill>
                  <a:schemeClr val="bg1"/>
                </a:solidFill>
              </a:rPr>
              <a:t>іла гарячк</a:t>
            </a:r>
            <a:r>
              <a:rPr lang="uk-UA" dirty="0" smtClean="0">
                <a:solidFill>
                  <a:schemeClr val="bg1"/>
                </a:solidFill>
              </a:rPr>
              <a:t>а.</a:t>
            </a:r>
            <a:endParaRPr lang="ru-RU" dirty="0"/>
          </a:p>
        </p:txBody>
      </p:sp>
      <p:pic>
        <p:nvPicPr>
          <p:cNvPr id="8" name="Рисунок 7" descr="hjjjjj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761" y="428604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jjjjjjjjjjjjjjjjj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2929687" cy="294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jjjjjjjjjjjjjjjjjjjjjjjjjjjjjjjjjjjjjjjjjj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8813" y="2428868"/>
            <a:ext cx="315201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09347c14e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871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1142984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алкоголізму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щороку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помирає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40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людей. У 25% </a:t>
            </a:r>
            <a:r>
              <a:rPr lang="ru-RU" dirty="0" err="1" smtClean="0">
                <a:solidFill>
                  <a:schemeClr val="bg1"/>
                </a:solidFill>
              </a:rPr>
              <a:t>випадків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алкогольне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отруєння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передозування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алкогольні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підпільного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виготовлення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чверть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серцеві</a:t>
            </a:r>
            <a:r>
              <a:rPr lang="ru-RU" dirty="0" smtClean="0">
                <a:solidFill>
                  <a:schemeClr val="bg1"/>
                </a:solidFill>
              </a:rPr>
              <a:t> напади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непомірного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споживання</a:t>
            </a:r>
            <a:r>
              <a:rPr lang="ru-RU" dirty="0" smtClean="0">
                <a:solidFill>
                  <a:schemeClr val="bg1"/>
                </a:solidFill>
              </a:rPr>
              <a:t>. А </a:t>
            </a:r>
            <a:r>
              <a:rPr lang="ru-RU" dirty="0" err="1" smtClean="0">
                <a:solidFill>
                  <a:schemeClr val="bg1"/>
                </a:solidFill>
              </a:rPr>
              <a:t>інша</a:t>
            </a:r>
            <a:r>
              <a:rPr lang="ru-RU" dirty="0" smtClean="0">
                <a:solidFill>
                  <a:schemeClr val="bg1"/>
                </a:solidFill>
              </a:rPr>
              <a:t> половина -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нещасні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пов'язані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вживанням</a:t>
            </a:r>
            <a:r>
              <a:rPr lang="ru-RU" dirty="0" smtClean="0">
                <a:solidFill>
                  <a:schemeClr val="bg1"/>
                </a:solidFill>
              </a:rPr>
              <a:t> алкоголю.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того </a:t>
            </a:r>
            <a:r>
              <a:rPr lang="ru-RU" dirty="0" err="1" smtClean="0">
                <a:solidFill>
                  <a:schemeClr val="bg1"/>
                </a:solidFill>
              </a:rPr>
              <a:t>фіксується</a:t>
            </a:r>
            <a:r>
              <a:rPr lang="ru-RU" dirty="0" smtClean="0">
                <a:solidFill>
                  <a:schemeClr val="bg1"/>
                </a:solidFill>
              </a:rPr>
              <a:t> 25-30% </a:t>
            </a:r>
            <a:r>
              <a:rPr lang="ru-RU" dirty="0" err="1" smtClean="0">
                <a:solidFill>
                  <a:schemeClr val="bg1"/>
                </a:solidFill>
              </a:rPr>
              <a:t>випадків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патології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новонароджених</a:t>
            </a:r>
            <a:r>
              <a:rPr lang="ru-RU" dirty="0" smtClean="0">
                <a:solidFill>
                  <a:schemeClr val="bg1"/>
                </a:solidFill>
              </a:rPr>
              <a:t>, причиною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вживання</a:t>
            </a:r>
            <a:r>
              <a:rPr lang="ru-RU" dirty="0" smtClean="0">
                <a:solidFill>
                  <a:schemeClr val="bg1"/>
                </a:solidFill>
              </a:rPr>
              <a:t> алкоголю батьками.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0"/>
            <a:ext cx="722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Алкоголізм на Україні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hhhhhhhhhhhhhhhhhhhhhhhhhhhhhhhhhh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142984"/>
            <a:ext cx="250033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7511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857628"/>
            <a:ext cx="34888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 4ую верх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071942"/>
            <a:ext cx="3012739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f327ccda6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92867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Токсикома́нія — хвороба, яка характеризується психічною, а іноді й фізичною залежністю від психоактивної токсичної речовини не віднесеної до списку наркотиків.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0"/>
            <a:ext cx="455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Токсикоманія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t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39" y="2285992"/>
            <a:ext cx="3165799" cy="240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a00985e5e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76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7F73A73-FF5A-4D1D-90AB-0566DC100C4C_mw800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928670"/>
            <a:ext cx="2917868" cy="228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00430" y="4857760"/>
            <a:ext cx="5500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Токсикоманія</a:t>
            </a:r>
            <a:r>
              <a:rPr lang="ru-RU" dirty="0" smtClean="0"/>
              <a:t> - </a:t>
            </a:r>
            <a:r>
              <a:rPr lang="ru-RU" dirty="0" err="1" smtClean="0"/>
              <a:t>вдихання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.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підлітки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семи  до </a:t>
            </a:r>
            <a:r>
              <a:rPr lang="ru-RU" dirty="0" err="1" smtClean="0"/>
              <a:t>сімнадцяти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чиї</a:t>
            </a:r>
            <a:r>
              <a:rPr lang="ru-RU" dirty="0" smtClean="0"/>
              <a:t>  </a:t>
            </a:r>
            <a:r>
              <a:rPr lang="ru-RU" dirty="0" err="1" smtClean="0"/>
              <a:t>звички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мимоволі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не без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. </a:t>
            </a:r>
            <a:r>
              <a:rPr lang="ru-RU" dirty="0" err="1" smtClean="0"/>
              <a:t>Токсикоманія</a:t>
            </a:r>
            <a:r>
              <a:rPr lang="ru-RU" dirty="0" smtClean="0"/>
              <a:t> - </a:t>
            </a:r>
            <a:r>
              <a:rPr lang="ru-RU" dirty="0" err="1" smtClean="0"/>
              <a:t>неприємне</a:t>
            </a:r>
            <a:r>
              <a:rPr lang="ru-RU" dirty="0" smtClean="0"/>
              <a:t> </a:t>
            </a:r>
            <a:r>
              <a:rPr lang="ru-RU" dirty="0" err="1" smtClean="0"/>
              <a:t>видовище</a:t>
            </a:r>
            <a:r>
              <a:rPr lang="ru-RU" dirty="0" smtClean="0"/>
              <a:t>,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токсикоманів</a:t>
            </a:r>
            <a:r>
              <a:rPr lang="ru-RU" dirty="0" smtClean="0"/>
              <a:t>... </a:t>
            </a:r>
            <a:r>
              <a:rPr lang="ru-RU" dirty="0" err="1" smtClean="0"/>
              <a:t>ймовірно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дно.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54_more_solnce_zakat_bereg_shtil_1680x105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857232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причина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—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випробувати</a:t>
            </a:r>
            <a:r>
              <a:rPr lang="ru-RU" dirty="0" smtClean="0"/>
              <a:t> </a:t>
            </a:r>
            <a:r>
              <a:rPr lang="ru-RU" dirty="0" err="1" smtClean="0"/>
              <a:t>невідомі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(так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70відсотків), </a:t>
            </a:r>
            <a:r>
              <a:rPr lang="ru-RU" dirty="0" err="1" smtClean="0"/>
              <a:t>друг-бути</a:t>
            </a:r>
            <a:r>
              <a:rPr lang="ru-RU" dirty="0" smtClean="0"/>
              <a:t> </a:t>
            </a:r>
            <a:r>
              <a:rPr lang="ru-RU" dirty="0" err="1" smtClean="0"/>
              <a:t>включеним</a:t>
            </a:r>
            <a:r>
              <a:rPr lang="ru-RU" dirty="0" smtClean="0"/>
              <a:t> у </a:t>
            </a:r>
            <a:r>
              <a:rPr lang="ru-RU" dirty="0" err="1" smtClean="0"/>
              <a:t>визначену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, </a:t>
            </a:r>
            <a:r>
              <a:rPr lang="ru-RU" dirty="0" err="1" smtClean="0"/>
              <a:t>третя</a:t>
            </a:r>
            <a:r>
              <a:rPr lang="ru-RU" dirty="0" smtClean="0"/>
              <a:t> — </a:t>
            </a:r>
            <a:r>
              <a:rPr lang="ru-RU" dirty="0" err="1" smtClean="0"/>
              <a:t>незадоволеність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забутися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50006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Толуол і розчинники нітрофарб. Дихають 1-2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хв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налив толуол у целофановий пакет. - Ейфорія з руховим порушенням починається через 10-15 хв. Відчувають запаморочення, хода робиться хибкою. Потім біля години продовжується делірій із щирими зоровими і слуховими галюцинаціями. Іноді можуть бути візуалізація представлень.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0"/>
            <a:ext cx="815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Токсикоманія на Україні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272677"/>
            <a:ext cx="4786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cs typeface="Times New Roman" pitchFamily="18" charset="0"/>
              </a:rPr>
              <a:t>Рідкий (літаковий) клей на основі чотирьох хлористого вуглецю. Для інгаляції використовують целофанові мішки. В минулі роки, налив у них клей, підлітки натягали ці мішки на обличчя як протигазну маску. У стані глибокого сп'яніння, не будучи здатними цей мішок із себе стягти, досягали смертельно небезпечного чи сп'яніння гинули від удушення.</a:t>
            </a:r>
            <a:endParaRPr lang="uk-UA" dirty="0" smtClean="0"/>
          </a:p>
        </p:txBody>
      </p:sp>
      <p:pic>
        <p:nvPicPr>
          <p:cNvPr id="7" name="Рисунок 6" descr="6797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500306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785794"/>
            <a:ext cx="2357454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ussia_narkomany_lorena_ros_2008_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429132"/>
            <a:ext cx="3714776" cy="227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1062</Words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2013-12-22T11:20:42Z</dcterms:modified>
</cp:coreProperties>
</file>