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0918E-BEDB-4D49-9316-0CB70C091A37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FB656-0B5B-4903-9839-01BD37E716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55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851648" cy="1828800"/>
          </a:xfrm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Генетичні захворювання </a:t>
            </a:r>
            <a:endParaRPr lang="ru-RU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7854696" cy="1752600"/>
          </a:xfrm>
        </p:spPr>
        <p:txBody>
          <a:bodyPr/>
          <a:lstStyle/>
          <a:p>
            <a:r>
              <a:rPr lang="ru-RU" dirty="0"/>
              <a:t>Виконала:</a:t>
            </a:r>
          </a:p>
          <a:p>
            <a:r>
              <a:rPr lang="ru-RU" dirty="0"/>
              <a:t>Тупалова </a:t>
            </a:r>
            <a:r>
              <a:rPr lang="ru-RU" dirty="0" err="1"/>
              <a:t>Анастасія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7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uk-UA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Полідактилія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900" dirty="0" smtClean="0"/>
              <a:t>     Домінантна </a:t>
            </a:r>
            <a:r>
              <a:rPr lang="uk-UA" sz="2900" dirty="0"/>
              <a:t>генна патологія – наявність додаткових пальців</a:t>
            </a:r>
            <a:endParaRPr lang="ru-RU" sz="29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768630" cy="491138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4104456" cy="277404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ctr"/>
            <a:r>
              <a:rPr lang="uk-UA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Полігенні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Мутації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 кількох генах</a:t>
            </a:r>
            <a:r>
              <a:rPr lang="uk-UA" sz="2800" b="1" dirty="0"/>
              <a:t>. </a:t>
            </a:r>
          </a:p>
          <a:p>
            <a:pPr marL="0" indent="0">
              <a:buNone/>
            </a:pPr>
            <a:r>
              <a:rPr lang="uk-UA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r>
              <a:rPr lang="uk-UA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Щоб </a:t>
            </a:r>
            <a:r>
              <a:rPr lang="uk-UA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хвороби </a:t>
            </a:r>
            <a:r>
              <a:rPr lang="uk-UA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проявилися,</a:t>
            </a:r>
          </a:p>
          <a:p>
            <a:pPr marL="0" indent="0">
              <a:buNone/>
            </a:pPr>
            <a:r>
              <a:rPr lang="uk-UA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потрібні </a:t>
            </a:r>
            <a:r>
              <a:rPr lang="uk-UA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певні </a:t>
            </a:r>
            <a:r>
              <a:rPr lang="uk-UA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uk-UA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6511" y="2438425"/>
            <a:ext cx="4762500" cy="31432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Хвороба Альцгеймера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219256" cy="44348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Вражається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«сіра речовина» мозку, що призводить до втрати пам'яті і прогресуючого слабоумства. Це порушення мозкових процесів, не фізичних функцій.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7632848" cy="287584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7855" y="3429000"/>
            <a:ext cx="371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Головний </a:t>
            </a:r>
            <a:r>
              <a:rPr lang="ru-RU" i="1" dirty="0"/>
              <a:t>м</a:t>
            </a:r>
            <a:r>
              <a:rPr lang="ru-RU" i="1" dirty="0" smtClean="0"/>
              <a:t>озок здорово</a:t>
            </a:r>
            <a:r>
              <a:rPr lang="uk-UA" i="1" dirty="0" smtClean="0"/>
              <a:t>ї людини.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450923" y="3429000"/>
            <a:ext cx="413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  Головний мозок уражений хворобою.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082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Ожиріння    і      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діабет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9776" r="8812" b="20457"/>
          <a:stretch/>
        </p:blipFill>
        <p:spPr bwMode="auto">
          <a:xfrm>
            <a:off x="164750" y="3212976"/>
            <a:ext cx="4191225" cy="316835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33817"/>
            <a:ext cx="4025685" cy="309172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58" y="2132856"/>
            <a:ext cx="44112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i="1" dirty="0" smtClean="0"/>
              <a:t>Порушення обміну речовин</a:t>
            </a:r>
            <a:endParaRPr lang="ru-RU" sz="2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77250" y="2132856"/>
            <a:ext cx="4615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i="1" dirty="0" smtClean="0"/>
              <a:t>Порушення роботи підшлункової залози</a:t>
            </a:r>
            <a:endParaRPr lang="ru-RU" sz="2600" i="1" dirty="0"/>
          </a:p>
        </p:txBody>
      </p:sp>
    </p:spTree>
    <p:extLst>
      <p:ext uri="{BB962C8B-B14F-4D97-AF65-F5344CB8AC3E}">
        <p14:creationId xmlns:p14="http://schemas.microsoft.com/office/powerpoint/2010/main" val="18293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Ревматоїдний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артрит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 Генетичний </a:t>
            </a:r>
            <a:r>
              <a:rPr lang="uk-UA" dirty="0"/>
              <a:t>дефект імунної системи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888432" cy="27518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4032448" cy="336660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b="1" spc="50" dirty="0">
                <a:ln w="11430"/>
                <a:latin typeface="Times New Roman" pitchFamily="18" charset="0"/>
                <a:cs typeface="Times New Roman" pitchFamily="18" charset="0"/>
              </a:rPr>
              <a:t>Хромосомні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400" b="1" dirty="0" smtClean="0"/>
              <a:t> Відхилення </a:t>
            </a:r>
            <a:r>
              <a:rPr lang="uk-UA" sz="2400" b="1" dirty="0"/>
              <a:t>в структурі </a:t>
            </a:r>
            <a:r>
              <a:rPr lang="uk-UA" sz="2400" b="1" dirty="0" smtClean="0"/>
              <a:t>        і </a:t>
            </a:r>
            <a:r>
              <a:rPr lang="uk-UA" sz="2400" b="1" dirty="0"/>
              <a:t>кількості </a:t>
            </a:r>
            <a:r>
              <a:rPr lang="uk-UA" sz="2400" b="1" dirty="0" smtClean="0"/>
              <a:t>хромосом.</a:t>
            </a:r>
            <a:endParaRPr lang="uk-UA" sz="2400" b="1" dirty="0"/>
          </a:p>
          <a:p>
            <a:pPr marL="0" indent="0" algn="just">
              <a:buNone/>
            </a:pPr>
            <a:endParaRPr lang="uk-UA" sz="2400" dirty="0" smtClean="0"/>
          </a:p>
          <a:p>
            <a:pPr algn="just">
              <a:buFont typeface="Wingdings" pitchFamily="2" charset="2"/>
              <a:buChar char="v"/>
            </a:pPr>
            <a:r>
              <a:rPr lang="uk-UA" sz="2400" i="1" dirty="0" smtClean="0"/>
              <a:t>Синдром </a:t>
            </a:r>
            <a:r>
              <a:rPr lang="uk-UA" sz="2400" i="1" dirty="0"/>
              <a:t>Дауна, Патау, Едвардса</a:t>
            </a:r>
            <a:r>
              <a:rPr lang="uk-UA" sz="2400" i="1" dirty="0" smtClean="0"/>
              <a:t>, «котячого ле-менту</a:t>
            </a:r>
            <a:r>
              <a:rPr lang="uk-UA" sz="2400" i="1" dirty="0"/>
              <a:t>» т.і.</a:t>
            </a:r>
            <a:endParaRPr lang="ru-RU" sz="2400" i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700744" cy="478802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Хвороба Дауна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i="1" dirty="0" smtClean="0">
                <a:solidFill>
                  <a:srgbClr val="FF0000"/>
                </a:solidFill>
              </a:rPr>
              <a:t>Зайва </a:t>
            </a:r>
            <a:r>
              <a:rPr lang="uk-UA" dirty="0"/>
              <a:t>21 </a:t>
            </a:r>
            <a:r>
              <a:rPr lang="uk-UA" dirty="0" smtClean="0"/>
              <a:t>аутосома!</a:t>
            </a:r>
            <a:endParaRPr lang="ru-RU" dirty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287663" cy="341228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09329"/>
            <a:ext cx="3914775" cy="43815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0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Синдром «котячого лементу»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 Втрата </a:t>
            </a:r>
            <a:r>
              <a:rPr lang="uk-UA" dirty="0"/>
              <a:t>частини плеча п’ятої хромосоми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Наслідки</a:t>
            </a:r>
            <a:r>
              <a:rPr lang="uk-UA" dirty="0"/>
              <a:t>: розумова відсталість, низька маса тіла, плач дитини, схожий на котяче нявкання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384376" cy="473339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Геномні мутації (анеуплоїдії)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z="2300" i="1" dirty="0" smtClean="0"/>
              <a:t>Синдром </a:t>
            </a:r>
            <a:r>
              <a:rPr lang="uk-UA" sz="2300" i="1" dirty="0"/>
              <a:t>Шершевського – Тернера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31349"/>
            <a:ext cx="4139952" cy="3826651"/>
          </a:xfrm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0"/>
          <a:stretch/>
        </p:blipFill>
        <p:spPr>
          <a:xfrm>
            <a:off x="0" y="3031349"/>
            <a:ext cx="3563888" cy="382665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90664"/>
            <a:ext cx="1470803" cy="2167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6096" y="1959956"/>
            <a:ext cx="32403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00" i="1" dirty="0" smtClean="0"/>
              <a:t>Синдром Клайнфельтера</a:t>
            </a:r>
            <a:endParaRPr lang="ru-RU" sz="2300" i="1" dirty="0"/>
          </a:p>
        </p:txBody>
      </p:sp>
    </p:spTree>
    <p:extLst>
      <p:ext uri="{BB962C8B-B14F-4D97-AF65-F5344CB8AC3E}">
        <p14:creationId xmlns:p14="http://schemas.microsoft.com/office/powerpoint/2010/main" val="21525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uk-UA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Мітохондріальні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/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Пошкодження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 молекулах ДНК мітохондрій: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синдром Кірнса-Сейра,  Пірсона,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Міоклональна 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епілепсія , міокардіопатія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253462" y="3412396"/>
            <a:ext cx="4038600" cy="259624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90428"/>
            <a:ext cx="4219575" cy="3171825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836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67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Визначення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	Генетичні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хвороби — порушення нормальної роботи організму через порушення послідовності генів або структури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хромосом.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ахворювання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виникнення і розвиток яких пов'язаний з дефектами в спадковому апараті клітин , переданими у спадок через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гамети. Деякі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генетичні хвороби викликаються хромосомними порушеннями, що виникають через помилки процесу мейозу між генеративними клітинами — спермою і якцеклітиною.</a:t>
            </a:r>
          </a:p>
        </p:txBody>
      </p:sp>
    </p:spTree>
    <p:extLst>
      <p:ext uri="{BB962C8B-B14F-4D97-AF65-F5344CB8AC3E}">
        <p14:creationId xmlns:p14="http://schemas.microsoft.com/office/powerpoint/2010/main" val="29138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Синдром Пірсона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 Порушення </a:t>
            </a:r>
            <a:r>
              <a:rPr lang="uk-UA" dirty="0"/>
              <a:t>кровотворення, функцій підшлункової залози. Нерідко буває ниркова та </a:t>
            </a:r>
            <a:r>
              <a:rPr lang="uk-UA" dirty="0" smtClean="0"/>
              <a:t>печінкова недостатність </a:t>
            </a:r>
            <a:r>
              <a:rPr lang="uk-UA" dirty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4824536" cy="340273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64" y="116632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 </a:t>
            </a:r>
            <a:r>
              <a:rPr lang="uk-UA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Кірнса-Сейра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53732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Прогресуюча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слабкість екстраокулярних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м'язів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Зовнішня офтальмоплегія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Ураження провідної системи серця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тозом верхніх повік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Поразка </a:t>
            </a:r>
            <a:r>
              <a:rPr lang="ru-RU" sz="2000" dirty="0"/>
              <a:t>інших краніальних м'язів і скелетної </a:t>
            </a:r>
            <a:r>
              <a:rPr lang="ru-RU" sz="2000" dirty="0" smtClean="0"/>
              <a:t>мускулатури (проксимальная </a:t>
            </a:r>
            <a:r>
              <a:rPr lang="ru-RU" sz="2000" dirty="0"/>
              <a:t>м'язова слабкість , периферична поліневропатія ) виражено </a:t>
            </a:r>
            <a:r>
              <a:rPr lang="ru-RU" sz="2000" dirty="0" smtClean="0"/>
              <a:t>помірно.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18" y="2889053"/>
            <a:ext cx="3861614" cy="2805271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2"/>
          <a:stretch/>
        </p:blipFill>
        <p:spPr>
          <a:xfrm>
            <a:off x="539552" y="3573016"/>
            <a:ext cx="3536808" cy="208685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087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851648" cy="18288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ДЯКУЄМО ЗА УВАГУ!</a:t>
            </a:r>
            <a:endParaRPr lang="ru-RU" sz="60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7854696" cy="17526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9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Важливо!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568952" cy="460514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Від спадкових захворювань слід відрізняти вроджені захворювання, які обумовлені внутрішньоутробними ушкодженнями , викли-каними , наприклад , інфекцією (сифіліс або токсоплазмоз ) або впливом інших факторів на плід під час вагітності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Чому виникають генетичні захворювання?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508518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 	При </a:t>
            </a:r>
            <a:r>
              <a:rPr lang="ru-RU" dirty="0"/>
              <a:t>спадкових захворюваннях можуть мати місце цитогенетичні порушення різного характеру і локалізації. Ці хвороби можуть бути пов'язані з порушеннями ядерної ( хромосомної ) або мітохондріальної ДНК. Вони можуть розвинутися в результаті генних ( точкових ) мутацій ( транзіциі , трансверсії, мутації зсуву рамки зчитування) , або досить грубих змін структури хромосом або мтДНК ( делеции , дуплікації , інверсії , транслокації , транспозиції) , а також внаслідок геномних мутацій (зміни числа хромосом ) 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4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43808" y="476672"/>
            <a:ext cx="3456384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3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Типи генетичних захворювань</a:t>
            </a:r>
            <a:endParaRPr lang="ru-RU" sz="3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924944"/>
            <a:ext cx="2304256" cy="9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Одногенні</a:t>
            </a:r>
            <a:r>
              <a:rPr lang="ru-RU" dirty="0"/>
              <a:t>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4437112"/>
            <a:ext cx="2232248" cy="944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Полігенні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7347" y="4437112"/>
            <a:ext cx="2169871" cy="944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Хромосомні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25847" y="2995406"/>
            <a:ext cx="2366633" cy="9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Мітохондріальні</a:t>
            </a:r>
            <a:r>
              <a:rPr lang="ru-RU" dirty="0"/>
              <a:t> 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339752" y="2132856"/>
            <a:ext cx="50405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0192" y="2134758"/>
            <a:ext cx="576064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563888" y="2276872"/>
            <a:ext cx="144016" cy="16186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08104" y="2276872"/>
            <a:ext cx="144016" cy="16186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2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Одногенні (моногенні)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2564904"/>
            <a:ext cx="3888432" cy="3809788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800" b="1" dirty="0" smtClean="0"/>
              <a:t> 	</a:t>
            </a:r>
            <a:r>
              <a:rPr lang="uk-UA" sz="2500" b="1" dirty="0" smtClean="0"/>
              <a:t>Мутація </a:t>
            </a:r>
            <a:r>
              <a:rPr lang="uk-UA" sz="2500" b="1" dirty="0"/>
              <a:t>одного гена</a:t>
            </a:r>
            <a:r>
              <a:rPr lang="uk-UA" sz="2500" b="1" dirty="0" smtClean="0"/>
              <a:t>,</a:t>
            </a:r>
            <a:r>
              <a:rPr lang="uk-UA" sz="2500" dirty="0" smtClean="0"/>
              <a:t> </a:t>
            </a:r>
            <a:r>
              <a:rPr lang="uk-UA" sz="2500" dirty="0"/>
              <a:t>який кодує білок, в результаті – міняється структура </a:t>
            </a:r>
            <a:r>
              <a:rPr lang="uk-UA" sz="2500" dirty="0" smtClean="0"/>
              <a:t>білка.</a:t>
            </a:r>
            <a:endParaRPr lang="ru-RU" sz="2500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r="26580"/>
          <a:stretch/>
        </p:blipFill>
        <p:spPr bwMode="auto">
          <a:xfrm>
            <a:off x="5292080" y="2132856"/>
            <a:ext cx="3111034" cy="4241836"/>
          </a:xfrm>
          <a:prstGeom prst="rect">
            <a:avLst/>
          </a:prstGeom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Муковісцидоз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(МВ)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916832"/>
            <a:ext cx="4464496" cy="453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500" dirty="0" smtClean="0"/>
              <a:t>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Рецесивна патологія хронічний 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процес в дихальних шляхах, порушення роботи підшлункової залози, підвищений вміст електролітів в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потовій 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рідині та обструктивна азооспермія у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чоловіків.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038600" cy="28195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Серповидноклітинна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анемія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58816" cy="4434840"/>
          </a:xfrm>
        </p:spPr>
        <p:txBody>
          <a:bodyPr/>
          <a:lstStyle/>
          <a:p>
            <a:pPr marL="0" indent="0">
              <a:buNone/>
            </a:pPr>
            <a:r>
              <a:rPr lang="uk-UA" sz="2300" i="1" dirty="0"/>
              <a:t>(хвороба Аддісона-Бірмера)</a:t>
            </a:r>
          </a:p>
          <a:p>
            <a:pPr algn="just">
              <a:buFont typeface="Wingdings" pitchFamily="2" charset="2"/>
              <a:buChar char="v"/>
            </a:pPr>
            <a:r>
              <a:rPr lang="uk-UA" dirty="0"/>
              <a:t>  </a:t>
            </a:r>
            <a:r>
              <a:rPr lang="uk-UA" sz="2900" dirty="0" smtClean="0"/>
              <a:t>Рецесивна патологія. Супроводжується спадковим поруше-нням синтезу гемог-лобіну та зміною </a:t>
            </a:r>
            <a:r>
              <a:rPr lang="uk-UA" sz="2900" dirty="0"/>
              <a:t>форми </a:t>
            </a:r>
            <a:r>
              <a:rPr lang="uk-UA" sz="2900" dirty="0" smtClean="0"/>
              <a:t>еритроцитів.</a:t>
            </a:r>
            <a:endParaRPr lang="ru-RU" sz="2900" dirty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649002" cy="205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6421" y="3476709"/>
            <a:ext cx="2160240" cy="364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9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Хвороба Гантінгтона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800" dirty="0"/>
              <a:t>Б</a:t>
            </a:r>
            <a:r>
              <a:rPr lang="uk-UA" sz="2800" dirty="0" smtClean="0"/>
              <a:t>ілок </a:t>
            </a:r>
            <a:r>
              <a:rPr lang="uk-UA" sz="2800" dirty="0"/>
              <a:t>хантінгтін з невідомою функцією, пошкоджує нейрони в мозку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934072" cy="198661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554254" cy="461463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166</TotalTime>
  <Words>256</Words>
  <Application>Microsoft Office PowerPoint</Application>
  <PresentationFormat>Экран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Генетичні захворювання </vt:lpstr>
      <vt:lpstr>Визначення </vt:lpstr>
      <vt:lpstr>Важливо!</vt:lpstr>
      <vt:lpstr>Чому виникають генетичні захворювання?</vt:lpstr>
      <vt:lpstr>  </vt:lpstr>
      <vt:lpstr>Одногенні (моногенні)</vt:lpstr>
      <vt:lpstr>Муковісцидоз (МВ) </vt:lpstr>
      <vt:lpstr>Серповидноклітинна анемія </vt:lpstr>
      <vt:lpstr>Хвороба Гантінгтона</vt:lpstr>
      <vt:lpstr>Полідактилія </vt:lpstr>
      <vt:lpstr>Полігенні</vt:lpstr>
      <vt:lpstr>Хвороба Альцгеймера </vt:lpstr>
      <vt:lpstr>Ожиріння    і      діабет </vt:lpstr>
      <vt:lpstr>Ревматоїдний артрит </vt:lpstr>
      <vt:lpstr>Хромосомні</vt:lpstr>
      <vt:lpstr>Хвороба Дауна</vt:lpstr>
      <vt:lpstr>Синдром «котячого лементу»</vt:lpstr>
      <vt:lpstr>Геномні мутації (анеуплоїдії)</vt:lpstr>
      <vt:lpstr>Мітохондріальні</vt:lpstr>
      <vt:lpstr>Синдром Пірсона</vt:lpstr>
      <vt:lpstr>Синдром Кірнса-Сейра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User-home</dc:creator>
  <cp:lastModifiedBy>User-home</cp:lastModifiedBy>
  <cp:revision>24</cp:revision>
  <dcterms:created xsi:type="dcterms:W3CDTF">2014-11-20T18:41:15Z</dcterms:created>
  <dcterms:modified xsi:type="dcterms:W3CDTF">2015-04-27T16:33:49Z</dcterms:modified>
</cp:coreProperties>
</file>