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62" r:id="rId5"/>
    <p:sldId id="259" r:id="rId6"/>
    <p:sldId id="260" r:id="rId7"/>
    <p:sldId id="261" r:id="rId8"/>
    <p:sldId id="263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1928794" y="2130425"/>
            <a:ext cx="6529406" cy="1470025"/>
          </a:xfrm>
        </p:spPr>
        <p:txBody>
          <a:bodyPr/>
          <a:lstStyle>
            <a:lvl1pPr algn="ctr">
              <a:defRPr>
                <a:solidFill>
                  <a:srgbClr val="0033CC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29.01.2014</a:t>
            </a:fld>
            <a:endParaRPr lang="ru-RU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29.01.2014</a:t>
            </a:fld>
            <a:endParaRPr lang="ru-RU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29.01.2014</a:t>
            </a:fld>
            <a:endParaRPr lang="ru-RU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33CC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600"/>
            </a:lvl1pPr>
            <a:lvl2pPr>
              <a:defRPr sz="2500"/>
            </a:lvl2pPr>
            <a:lvl3pPr>
              <a:defRPr sz="2300"/>
            </a:lvl3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29.01.2014</a:t>
            </a:fld>
            <a:endParaRPr lang="ru-RU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29.01.2014</a:t>
            </a:fld>
            <a:endParaRPr lang="ru-RU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29.01.2014</a:t>
            </a:fld>
            <a:endParaRPr lang="ru-RU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29.01.2014</a:t>
            </a:fld>
            <a:endParaRPr lang="ru-RU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29.01.2014</a:t>
            </a:fld>
            <a:endParaRPr lang="ru-RU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29.01.2014</a:t>
            </a:fld>
            <a:endParaRPr lang="ru-RU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29.01.2014</a:t>
            </a:fld>
            <a:endParaRPr lang="ru-RU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29.01.2014</a:t>
            </a:fld>
            <a:endParaRPr lang="ru-RU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3071802" y="274638"/>
            <a:ext cx="5857916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ru-RU" smtClean="0"/>
              <a:t>Haga clic para modificar el estilo de título del patrón</a:t>
            </a:r>
            <a:endParaRPr lang="ru-RU" dirty="0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2000232" y="1600200"/>
            <a:ext cx="6929486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Haga clic para modificar el estilo de texto del patrón</a:t>
            </a:r>
          </a:p>
          <a:p>
            <a:pPr lvl="1"/>
            <a:r>
              <a:rPr lang="ru-RU" smtClean="0"/>
              <a:t>Segundo nivel</a:t>
            </a:r>
          </a:p>
          <a:p>
            <a:pPr lvl="2"/>
            <a:r>
              <a:rPr lang="ru-RU" smtClean="0"/>
              <a:t>Tercer nivel</a:t>
            </a:r>
          </a:p>
          <a:p>
            <a:pPr lvl="3"/>
            <a:r>
              <a:rPr lang="ru-RU" smtClean="0"/>
              <a:t>Cuarto nivel</a:t>
            </a:r>
          </a:p>
          <a:p>
            <a:pPr lvl="4"/>
            <a:r>
              <a:rPr lang="ru-RU" smtClean="0"/>
              <a:t>Quinto nivel</a:t>
            </a:r>
            <a:endParaRPr lang="ru-RU" dirty="0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29.01.2014</a:t>
            </a:fld>
            <a:endParaRPr lang="ru-RU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3700" b="1" kern="1200" cap="none" spc="0">
          <a:ln w="11430">
            <a:solidFill>
              <a:schemeClr val="tx1"/>
            </a:solidFill>
          </a:ln>
          <a:solidFill>
            <a:srgbClr val="0070C0"/>
          </a:solidFill>
          <a:effectLst>
            <a:outerShdw blurRad="80000" dist="40000" dir="5040000" algn="tl">
              <a:srgbClr val="000000">
                <a:alpha val="30000"/>
              </a:srgbClr>
            </a:outerShdw>
          </a:effectLst>
          <a:latin typeface="Candara" pitchFamily="34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800" kern="1200">
          <a:solidFill>
            <a:schemeClr val="tx1"/>
          </a:solidFill>
          <a:latin typeface="Candara" pitchFamily="34" charset="0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600" kern="1200">
          <a:solidFill>
            <a:schemeClr val="tx1"/>
          </a:solidFill>
          <a:latin typeface="Candara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Candara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Candara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Candara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uk-UA" sz="9600" dirty="0" smtClean="0"/>
              <a:t>КІР</a:t>
            </a:r>
            <a:endParaRPr lang="ru-RU" sz="96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932040" y="4869160"/>
            <a:ext cx="4211960" cy="1988840"/>
          </a:xfrm>
        </p:spPr>
        <p:txBody>
          <a:bodyPr>
            <a:normAutofit lnSpcReduction="10000"/>
          </a:bodyPr>
          <a:lstStyle/>
          <a:p>
            <a:pPr algn="r"/>
            <a:r>
              <a:rPr lang="uk-UA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Роботу виконала</a:t>
            </a:r>
          </a:p>
          <a:p>
            <a:pPr algn="r"/>
            <a:r>
              <a:rPr lang="uk-UA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Учениця 10-А класу</a:t>
            </a:r>
          </a:p>
          <a:p>
            <a:pPr algn="r"/>
            <a:r>
              <a:rPr lang="uk-UA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Ставищенського</a:t>
            </a:r>
            <a:r>
              <a:rPr lang="uk-UA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НВК №2</a:t>
            </a:r>
          </a:p>
          <a:p>
            <a:pPr algn="r"/>
            <a:r>
              <a:rPr lang="uk-UA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Христевич</a:t>
            </a:r>
            <a:r>
              <a:rPr lang="uk-UA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Ілона</a:t>
            </a:r>
            <a:endParaRPr lang="ru-RU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01492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987824" y="476672"/>
            <a:ext cx="5941894" cy="1143000"/>
          </a:xfrm>
        </p:spPr>
        <p:txBody>
          <a:bodyPr/>
          <a:lstStyle/>
          <a:p>
            <a:pPr algn="ctr"/>
            <a:r>
              <a:rPr lang="ru-RU" dirty="0"/>
              <a:t>КІР  ЯК  ГОСТРА  ІНФЕКЦІЙНА  ХВОРОБА </a:t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355976" y="1628800"/>
            <a:ext cx="4248472" cy="4525963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Кір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надзвичайно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контагіозна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гостра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інфекційна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хвороба,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переважно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дитячого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віку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яка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характеризується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інтоксикацією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підвищенням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температури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тіла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катаром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слизових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оболонок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дихальних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шляхів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та кон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’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юктив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наступною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появою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плямисто</a:t>
            </a:r>
            <a:r>
              <a:rPr lang="uk-UA" dirty="0" err="1" smtClean="0">
                <a:latin typeface="Times New Roman" pitchFamily="18" charset="0"/>
                <a:cs typeface="Times New Roman" pitchFamily="18" charset="0"/>
              </a:rPr>
              <a:t>го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висипу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що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покриває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шкіру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хворого.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641376"/>
            <a:ext cx="3667212" cy="23636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4221088"/>
            <a:ext cx="3667212" cy="23042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46732105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dirty="0" smtClean="0"/>
              <a:t>Актуальність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7" y="4442098"/>
            <a:ext cx="8064895" cy="2000697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Кір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поширений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повсюди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Легкість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перенесення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збудника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і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відсутність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специфічного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імунітету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у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дітей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є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передумовами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їх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інфікування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та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захворювання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вже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у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перші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роки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життя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. Разом з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тим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у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зв’язку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з плановою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активною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імунізацією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проти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кору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рівень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захворюваності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суттєво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знизився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Тепер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частіше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хворіють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діти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старшого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віку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і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дорослі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7744" y="1772816"/>
            <a:ext cx="6120679" cy="23812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65276793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dirty="0" smtClean="0"/>
              <a:t>Історія виникнення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 err="1"/>
              <a:t>Повідомлення</a:t>
            </a:r>
            <a:r>
              <a:rPr lang="ru-RU" dirty="0"/>
              <a:t> про </a:t>
            </a:r>
            <a:r>
              <a:rPr lang="ru-RU" dirty="0" err="1"/>
              <a:t>хвороби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нагадують</a:t>
            </a:r>
            <a:r>
              <a:rPr lang="ru-RU" dirty="0"/>
              <a:t> </a:t>
            </a:r>
            <a:r>
              <a:rPr lang="ru-RU" dirty="0" err="1"/>
              <a:t>кір</a:t>
            </a:r>
            <a:r>
              <a:rPr lang="ru-RU" dirty="0"/>
              <a:t>, </a:t>
            </a:r>
            <a:r>
              <a:rPr lang="ru-RU" dirty="0" err="1"/>
              <a:t>зустрічаються</a:t>
            </a:r>
            <a:r>
              <a:rPr lang="ru-RU" dirty="0"/>
              <a:t> з 6 ст. до н. е., </a:t>
            </a:r>
            <a:r>
              <a:rPr lang="ru-RU" dirty="0" err="1"/>
              <a:t>проте</a:t>
            </a:r>
            <a:r>
              <a:rPr lang="ru-RU" dirty="0"/>
              <a:t>, перший </a:t>
            </a:r>
            <a:r>
              <a:rPr lang="ru-RU" dirty="0" err="1"/>
              <a:t>науковий</a:t>
            </a:r>
            <a:r>
              <a:rPr lang="ru-RU" dirty="0"/>
              <a:t> </a:t>
            </a:r>
            <a:r>
              <a:rPr lang="ru-RU" dirty="0" err="1"/>
              <a:t>опис</a:t>
            </a:r>
            <a:r>
              <a:rPr lang="ru-RU" dirty="0"/>
              <a:t> </a:t>
            </a:r>
            <a:r>
              <a:rPr lang="ru-RU" dirty="0" err="1"/>
              <a:t>хвороби</a:t>
            </a:r>
            <a:r>
              <a:rPr lang="ru-RU" dirty="0"/>
              <a:t> і </a:t>
            </a:r>
            <a:r>
              <a:rPr lang="ru-RU" dirty="0" err="1"/>
              <a:t>його</a:t>
            </a:r>
            <a:r>
              <a:rPr lang="ru-RU" dirty="0"/>
              <a:t> </a:t>
            </a:r>
            <a:r>
              <a:rPr lang="ru-RU" dirty="0" err="1"/>
              <a:t>відмінності</a:t>
            </a:r>
            <a:r>
              <a:rPr lang="ru-RU" dirty="0"/>
              <a:t> </a:t>
            </a:r>
            <a:r>
              <a:rPr lang="ru-RU" dirty="0" err="1"/>
              <a:t>від</a:t>
            </a:r>
            <a:r>
              <a:rPr lang="ru-RU" dirty="0"/>
              <a:t> </a:t>
            </a:r>
            <a:r>
              <a:rPr lang="ru-RU" dirty="0" err="1"/>
              <a:t>віспи</a:t>
            </a:r>
            <a:r>
              <a:rPr lang="ru-RU" dirty="0"/>
              <a:t> </a:t>
            </a:r>
            <a:r>
              <a:rPr lang="ru-RU" dirty="0" err="1"/>
              <a:t>віднесений</a:t>
            </a:r>
            <a:r>
              <a:rPr lang="ru-RU" dirty="0"/>
              <a:t> до </a:t>
            </a:r>
            <a:r>
              <a:rPr lang="ru-RU" dirty="0" err="1"/>
              <a:t>персидського</a:t>
            </a:r>
            <a:r>
              <a:rPr lang="ru-RU" dirty="0"/>
              <a:t> </a:t>
            </a:r>
            <a:r>
              <a:rPr lang="ru-RU" dirty="0" err="1"/>
              <a:t>лікаря</a:t>
            </a:r>
            <a:r>
              <a:rPr lang="ru-RU" dirty="0"/>
              <a:t> </a:t>
            </a:r>
            <a:r>
              <a:rPr lang="ru-RU" dirty="0" err="1"/>
              <a:t>Ібн</a:t>
            </a:r>
            <a:r>
              <a:rPr lang="ru-RU" dirty="0"/>
              <a:t> </a:t>
            </a:r>
            <a:r>
              <a:rPr lang="ru-RU" dirty="0" err="1"/>
              <a:t>Разі</a:t>
            </a:r>
            <a:r>
              <a:rPr lang="ru-RU" dirty="0"/>
              <a:t>  </a:t>
            </a:r>
            <a:r>
              <a:rPr lang="ru-RU" dirty="0" smtClean="0"/>
              <a:t>860–932 </a:t>
            </a:r>
            <a:r>
              <a:rPr lang="ru-RU" dirty="0" err="1"/>
              <a:t>рр</a:t>
            </a:r>
            <a:r>
              <a:rPr lang="ru-RU" dirty="0"/>
              <a:t>., </a:t>
            </a:r>
            <a:r>
              <a:rPr lang="ru-RU" dirty="0" err="1"/>
              <a:t>який</a:t>
            </a:r>
            <a:r>
              <a:rPr lang="ru-RU" dirty="0"/>
              <a:t> </a:t>
            </a:r>
            <a:r>
              <a:rPr lang="ru-RU" dirty="0" err="1"/>
              <a:t>видав</a:t>
            </a:r>
            <a:r>
              <a:rPr lang="ru-RU" dirty="0"/>
              <a:t> книгу </a:t>
            </a:r>
            <a:r>
              <a:rPr lang="ru-RU" dirty="0" err="1"/>
              <a:t>названу</a:t>
            </a:r>
            <a:r>
              <a:rPr lang="ru-RU" dirty="0"/>
              <a:t> «</a:t>
            </a:r>
            <a:r>
              <a:rPr lang="ru-RU" dirty="0" err="1"/>
              <a:t>Віспа</a:t>
            </a:r>
            <a:r>
              <a:rPr lang="ru-RU" dirty="0"/>
              <a:t> і </a:t>
            </a:r>
            <a:r>
              <a:rPr lang="ru-RU" dirty="0" err="1"/>
              <a:t>кір</a:t>
            </a:r>
            <a:r>
              <a:rPr lang="ru-RU" dirty="0" smtClean="0"/>
              <a:t>»</a:t>
            </a:r>
            <a:r>
              <a:rPr lang="en-US" dirty="0" smtClean="0"/>
              <a:t>. </a:t>
            </a:r>
            <a:r>
              <a:rPr lang="ru-RU" dirty="0" err="1"/>
              <a:t>Фільтруюча</a:t>
            </a:r>
            <a:r>
              <a:rPr lang="ru-RU" dirty="0"/>
              <a:t> природа </a:t>
            </a:r>
            <a:r>
              <a:rPr lang="ru-RU" dirty="0" err="1"/>
              <a:t>збудника</a:t>
            </a:r>
            <a:r>
              <a:rPr lang="ru-RU" dirty="0"/>
              <a:t> кору </a:t>
            </a:r>
            <a:r>
              <a:rPr lang="ru-RU" dirty="0" err="1"/>
              <a:t>була</a:t>
            </a:r>
            <a:r>
              <a:rPr lang="ru-RU" dirty="0"/>
              <a:t> доведена у 1911 </a:t>
            </a:r>
            <a:r>
              <a:rPr lang="ru-RU" dirty="0" err="1" smtClean="0"/>
              <a:t>році</a:t>
            </a:r>
            <a:r>
              <a:rPr lang="ru-RU" dirty="0" smtClean="0"/>
              <a:t>. У </a:t>
            </a:r>
            <a:r>
              <a:rPr lang="ru-RU" dirty="0"/>
              <a:t>1954 р. </a:t>
            </a:r>
            <a:r>
              <a:rPr lang="ru-RU" dirty="0" err="1"/>
              <a:t>був</a:t>
            </a:r>
            <a:r>
              <a:rPr lang="ru-RU" dirty="0"/>
              <a:t> </a:t>
            </a:r>
            <a:r>
              <a:rPr lang="ru-RU" dirty="0" err="1" smtClean="0"/>
              <a:t>виділений</a:t>
            </a:r>
            <a:r>
              <a:rPr lang="ru-RU" dirty="0" smtClean="0"/>
              <a:t> </a:t>
            </a:r>
            <a:r>
              <a:rPr lang="ru-RU" dirty="0" err="1"/>
              <a:t>вірус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спричиняє</a:t>
            </a:r>
            <a:r>
              <a:rPr lang="ru-RU" dirty="0"/>
              <a:t> хворобу, і </a:t>
            </a:r>
            <a:r>
              <a:rPr lang="ru-RU" dirty="0" err="1"/>
              <a:t>вакцини</a:t>
            </a:r>
            <a:r>
              <a:rPr lang="ru-RU" dirty="0"/>
              <a:t> </a:t>
            </a:r>
            <a:r>
              <a:rPr lang="ru-RU" dirty="0" err="1"/>
              <a:t>проти</a:t>
            </a:r>
            <a:r>
              <a:rPr lang="ru-RU" dirty="0"/>
              <a:t> </a:t>
            </a:r>
            <a:r>
              <a:rPr lang="ru-RU" dirty="0" err="1"/>
              <a:t>цієї</a:t>
            </a:r>
            <a:r>
              <a:rPr lang="ru-RU" dirty="0"/>
              <a:t> </a:t>
            </a:r>
            <a:r>
              <a:rPr lang="ru-RU" dirty="0" err="1"/>
              <a:t>хвороби</a:t>
            </a:r>
            <a:r>
              <a:rPr lang="ru-RU" dirty="0"/>
              <a:t> стали </a:t>
            </a:r>
            <a:r>
              <a:rPr lang="ru-RU" dirty="0" err="1"/>
              <a:t>доступні</a:t>
            </a:r>
            <a:r>
              <a:rPr lang="ru-RU" dirty="0"/>
              <a:t> в 1963 р.</a:t>
            </a:r>
          </a:p>
        </p:txBody>
      </p:sp>
    </p:spTree>
    <p:extLst>
      <p:ext uri="{BB962C8B-B14F-4D97-AF65-F5344CB8AC3E}">
        <p14:creationId xmlns:p14="http://schemas.microsoft.com/office/powerpoint/2010/main" val="128609379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dirty="0" smtClean="0"/>
              <a:t>Етіологія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4005064"/>
            <a:ext cx="8352928" cy="2736304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Збудником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є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вірус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який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належить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до роду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Morbilivirus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 indent="0">
              <a:buNone/>
            </a:pP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Вірус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кору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відноситься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до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великих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мікровірусів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має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нерівну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сферичну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форму, в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середині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міститься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РНК,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назовні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ліпопротеїнова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оболонка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Вірус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має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складну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антигенну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структуру.</a:t>
            </a:r>
          </a:p>
          <a:p>
            <a:pPr marL="0" indent="0">
              <a:buNone/>
            </a:pP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Вірус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кору не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стійкий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у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зовнішньому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середовищі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чутливий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до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ультрафіолетового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опромінювання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сонячного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світла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висихання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. Поза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організмом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людини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вірус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гине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максимум через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30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хвилин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стійкий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до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антибіотиків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3126" y="1124744"/>
            <a:ext cx="6101322" cy="25922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15174650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dirty="0" smtClean="0"/>
              <a:t>Механізм передачі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1556792"/>
            <a:ext cx="4392488" cy="5040560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Вірус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у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великій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кількості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потрапляє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оточуюче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середовище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у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вигляді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повітряно-крапельних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аерозолей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під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час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розмови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кашлю,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чхання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хворого.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Дрібні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крапельки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слини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які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містять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вірус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з потоками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повітря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можуть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переноситися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значні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відстані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: з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кімнати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в коридор, з коридору в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сусідні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приміщення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і,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навіть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з одного поверху на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іншій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. 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Воротами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проникнення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вірусу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в середину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організм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є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слизові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оболонки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верхніх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дихальних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шляхів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. В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епітелії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вірус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фіксується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розповсюджується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у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підслизову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оболонку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і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регіонарні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лімфатичні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вузли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де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вірус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розмножується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і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проникає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в кров,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виключаючи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першу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вірусемію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2080" y="1613667"/>
            <a:ext cx="3384376" cy="223224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2079" y="4221088"/>
            <a:ext cx="3391157" cy="226359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07462183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dirty="0" smtClean="0"/>
              <a:t>Лікування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9552" y="4005064"/>
            <a:ext cx="8280920" cy="2664295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При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неускладненому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перебігу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захворювання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дітей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лікують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вдома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дорослих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звичайно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госпіталізують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Застосовують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вітамінотерапію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, при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приєднанні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ускладнень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—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антибіотики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Ослабленим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хворим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вводять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протикоровий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імуноглобулін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Лікування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проти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самого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висипу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немає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Спочатку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тіло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має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покритись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висипом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повністю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(стати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однорідною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червоною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плямою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),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тоді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висип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проходитиме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. В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жодному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разі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не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слід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розчісувати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висип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щоб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не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утворились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рани. Не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можна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простуджуватись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чи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переохолоджуватись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під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час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висипу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! Рекомендовано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залишатись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у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ліжку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декілька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днів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, доки не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зійде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висипка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3768" y="1124744"/>
            <a:ext cx="6159500" cy="253769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07216379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31640" y="2060848"/>
            <a:ext cx="7442092" cy="2376264"/>
          </a:xfrm>
        </p:spPr>
        <p:txBody>
          <a:bodyPr/>
          <a:lstStyle/>
          <a:p>
            <a:pPr algn="ctr"/>
            <a:r>
              <a:rPr lang="uk-UA" sz="7200" i="1" dirty="0" smtClean="0">
                <a:latin typeface="Times New Roman" pitchFamily="18" charset="0"/>
                <a:cs typeface="Times New Roman" pitchFamily="18" charset="0"/>
              </a:rPr>
              <a:t>Дякую за увагу!</a:t>
            </a:r>
            <a:endParaRPr lang="ru-RU" sz="7200" i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3046840"/>
      </p:ext>
    </p:extLst>
  </p:cSld>
  <p:clrMapOvr>
    <a:masterClrMapping/>
  </p:clrMapOvr>
</p:sld>
</file>

<file path=ppt/theme/theme1.xml><?xml version="1.0" encoding="utf-8"?>
<a:theme xmlns:a="http://schemas.openxmlformats.org/drawingml/2006/main" name="medicina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TS102396802</Template>
  <TotalTime>97</TotalTime>
  <Words>451</Words>
  <Application>Microsoft Office PowerPoint</Application>
  <PresentationFormat>Экран (4:3)</PresentationFormat>
  <Paragraphs>23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medicina</vt:lpstr>
      <vt:lpstr>КІР</vt:lpstr>
      <vt:lpstr>КІР  ЯК  ГОСТРА  ІНФЕКЦІЙНА  ХВОРОБА  </vt:lpstr>
      <vt:lpstr>Актуальність</vt:lpstr>
      <vt:lpstr>Історія виникнення</vt:lpstr>
      <vt:lpstr>Етіологія</vt:lpstr>
      <vt:lpstr>Механізм передачі</vt:lpstr>
      <vt:lpstr>Лікування</vt:lpstr>
      <vt:lpstr>Дякую за увагу!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КІР</dc:title>
  <dc:creator>ilona</dc:creator>
  <cp:lastModifiedBy>ilona</cp:lastModifiedBy>
  <cp:revision>9</cp:revision>
  <dcterms:created xsi:type="dcterms:W3CDTF">2014-01-28T22:40:34Z</dcterms:created>
  <dcterms:modified xsi:type="dcterms:W3CDTF">2014-01-29T00:32:10Z</dcterms:modified>
</cp:coreProperties>
</file>