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r="24359"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6" r="37792" b="5264"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82F1-DD57-4380-A49C-80C0EE2092B2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DC59-AC35-41BE-BB5E-392EA995B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6915144" cy="1470025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Види </a:t>
            </a:r>
            <a:r>
              <a:rPr lang="uk-UA" sz="6000" dirty="0" smtClean="0"/>
              <a:t>мутацій.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Мутагени</a:t>
            </a:r>
            <a:r>
              <a:rPr lang="uk-UA" sz="6000" dirty="0" smtClean="0"/>
              <a:t/>
            </a:r>
            <a:br>
              <a:rPr lang="uk-UA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8064896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033CC"/>
              </a:buClr>
            </a:pPr>
            <a:r>
              <a:rPr lang="ru-RU" sz="2800" dirty="0"/>
              <a:t>Великий </a:t>
            </a:r>
            <a:r>
              <a:rPr lang="ru-RU" sz="2800" dirty="0" err="1"/>
              <a:t>внесок</a:t>
            </a:r>
            <a:r>
              <a:rPr lang="ru-RU" sz="2800" dirty="0"/>
              <a:t> у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мутагенів</a:t>
            </a:r>
            <a:r>
              <a:rPr lang="ru-RU" sz="2800" dirty="0"/>
              <a:t> внесла </a:t>
            </a:r>
            <a:r>
              <a:rPr lang="ru-RU" sz="2800" dirty="0" err="1"/>
              <a:t>українська</a:t>
            </a:r>
            <a:r>
              <a:rPr lang="ru-RU" sz="2800" dirty="0"/>
              <a:t> школа </a:t>
            </a:r>
            <a:r>
              <a:rPr lang="ru-RU" sz="2800" dirty="0" err="1"/>
              <a:t>генетиків</a:t>
            </a:r>
            <a:r>
              <a:rPr lang="ru-RU" sz="2800" dirty="0"/>
              <a:t> на </a:t>
            </a:r>
            <a:r>
              <a:rPr lang="ru-RU" sz="2800" dirty="0" err="1"/>
              <a:t>чолі</a:t>
            </a:r>
            <a:r>
              <a:rPr lang="ru-RU" sz="2800" dirty="0"/>
              <a:t> з </a:t>
            </a:r>
            <a:r>
              <a:rPr lang="ru-RU" sz="2800" dirty="0" err="1"/>
              <a:t>академіком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С.М. Гершензоном </a:t>
            </a:r>
            <a:r>
              <a:rPr lang="ru-RU" sz="2800" dirty="0"/>
              <a:t>(1906-1998)</a:t>
            </a:r>
          </a:p>
          <a:p>
            <a:pPr>
              <a:lnSpc>
                <a:spcPct val="80000"/>
              </a:lnSpc>
              <a:buClr>
                <a:srgbClr val="0033CC"/>
              </a:buClr>
            </a:pPr>
            <a:r>
              <a:rPr lang="ru-RU" sz="2800" dirty="0" err="1"/>
              <a:t>Відомо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хімічних</a:t>
            </a:r>
            <a:r>
              <a:rPr lang="ru-RU" sz="2800" dirty="0"/>
              <a:t> </a:t>
            </a:r>
            <a:r>
              <a:rPr lang="ru-RU" sz="2800" dirty="0" err="1"/>
              <a:t>мутагенів</a:t>
            </a:r>
            <a:r>
              <a:rPr lang="ru-RU" sz="2800" dirty="0"/>
              <a:t>: </a:t>
            </a:r>
          </a:p>
          <a:p>
            <a:pPr marL="914400" lvl="1" indent="-457200"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800" b="1" dirty="0" err="1">
                <a:solidFill>
                  <a:srgbClr val="7030A0"/>
                </a:solidFill>
              </a:rPr>
              <a:t>природні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органічні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неорганічні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речовини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нітрити</a:t>
            </a:r>
            <a:r>
              <a:rPr lang="ru-RU" sz="2800" dirty="0"/>
              <a:t>, </a:t>
            </a:r>
            <a:r>
              <a:rPr lang="ru-RU" sz="2800" dirty="0" err="1"/>
              <a:t>нітрати</a:t>
            </a:r>
            <a:r>
              <a:rPr lang="ru-RU" sz="2800" dirty="0"/>
              <a:t>, </a:t>
            </a:r>
            <a:r>
              <a:rPr lang="ru-RU" sz="2800" dirty="0" err="1"/>
              <a:t>алкалоїди</a:t>
            </a:r>
            <a:r>
              <a:rPr lang="ru-RU" sz="2800" dirty="0"/>
              <a:t>, </a:t>
            </a:r>
            <a:r>
              <a:rPr lang="ru-RU" sz="2800" dirty="0" err="1"/>
              <a:t>гормони</a:t>
            </a:r>
            <a:r>
              <a:rPr lang="ru-RU" sz="2800" dirty="0"/>
              <a:t>, </a:t>
            </a:r>
            <a:r>
              <a:rPr lang="ru-RU" sz="2800" dirty="0" err="1"/>
              <a:t>ферменти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.)</a:t>
            </a:r>
          </a:p>
          <a:p>
            <a:pPr marL="914400" lvl="1" indent="-457200"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800" b="1" dirty="0" err="1">
                <a:solidFill>
                  <a:srgbClr val="7030A0"/>
                </a:solidFill>
              </a:rPr>
              <a:t>продукти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промислової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переробки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природніх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сполук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вугля</a:t>
            </a:r>
            <a:r>
              <a:rPr lang="ru-RU" sz="2800" dirty="0"/>
              <a:t>, </a:t>
            </a:r>
            <a:r>
              <a:rPr lang="ru-RU" sz="2800" dirty="0" err="1"/>
              <a:t>нафти</a:t>
            </a:r>
            <a:r>
              <a:rPr lang="ru-RU" sz="2800" dirty="0"/>
              <a:t>; </a:t>
            </a:r>
          </a:p>
          <a:p>
            <a:pPr marL="914400" lvl="1" indent="-457200"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800" b="1" dirty="0" err="1">
                <a:solidFill>
                  <a:srgbClr val="7030A0"/>
                </a:solidFill>
              </a:rPr>
              <a:t>синтетичні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речовини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інсектициди</a:t>
            </a:r>
            <a:r>
              <a:rPr lang="ru-RU" sz="2800" dirty="0"/>
              <a:t>, </a:t>
            </a:r>
            <a:r>
              <a:rPr lang="ru-RU" sz="2800" dirty="0" err="1"/>
              <a:t>пестициди</a:t>
            </a:r>
            <a:r>
              <a:rPr lang="ru-RU" sz="2800" dirty="0"/>
              <a:t>, </a:t>
            </a:r>
            <a:r>
              <a:rPr lang="ru-RU" sz="2800" dirty="0" err="1"/>
              <a:t>харчові</a:t>
            </a:r>
            <a:r>
              <a:rPr lang="ru-RU" sz="2800" dirty="0"/>
              <a:t> </a:t>
            </a:r>
            <a:r>
              <a:rPr lang="ru-RU" sz="2800" dirty="0" err="1"/>
              <a:t>консерванти</a:t>
            </a:r>
            <a:r>
              <a:rPr lang="ru-RU" sz="2800" dirty="0"/>
              <a:t>, </a:t>
            </a:r>
            <a:r>
              <a:rPr lang="ru-RU" sz="2800" dirty="0" err="1"/>
              <a:t>лікарські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;</a:t>
            </a:r>
          </a:p>
          <a:p>
            <a:pPr marL="914400" lvl="1" indent="-457200"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800" b="1" dirty="0" err="1">
                <a:solidFill>
                  <a:srgbClr val="7030A0"/>
                </a:solidFill>
              </a:rPr>
              <a:t>деякі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метаболіти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організма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людини</a:t>
            </a:r>
            <a:r>
              <a:rPr lang="ru-RU" sz="2800" b="1" dirty="0">
                <a:solidFill>
                  <a:srgbClr val="0033CC"/>
                </a:solidFill>
              </a:rPr>
              <a:t> </a:t>
            </a:r>
            <a:r>
              <a:rPr lang="ru-RU" sz="2800" dirty="0"/>
              <a:t>–</a:t>
            </a:r>
            <a:r>
              <a:rPr lang="ru-RU" sz="2800" b="1" dirty="0">
                <a:solidFill>
                  <a:srgbClr val="0033CC"/>
                </a:solidFill>
              </a:rPr>
              <a:t> </a:t>
            </a:r>
            <a:r>
              <a:rPr lang="ru-RU" sz="2800" dirty="0" err="1"/>
              <a:t>кортикостероїдні</a:t>
            </a:r>
            <a:r>
              <a:rPr lang="ru-RU" sz="2800" dirty="0"/>
              <a:t>, </a:t>
            </a:r>
            <a:r>
              <a:rPr lang="ru-RU" sz="2800" dirty="0" err="1"/>
              <a:t>статеві</a:t>
            </a:r>
            <a:r>
              <a:rPr lang="ru-RU" sz="2800" dirty="0"/>
              <a:t> </a:t>
            </a:r>
            <a:r>
              <a:rPr lang="ru-RU" sz="2800" dirty="0" err="1"/>
              <a:t>гормони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45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58200" cy="1143000"/>
          </a:xfrm>
        </p:spPr>
        <p:txBody>
          <a:bodyPr>
            <a:normAutofit/>
          </a:bodyPr>
          <a:lstStyle/>
          <a:p>
            <a:r>
              <a:rPr lang="uk-UA" sz="5400" u="sng" dirty="0" smtClean="0"/>
              <a:t>Біологічні мутагени</a:t>
            </a:r>
            <a:endParaRPr lang="uk-UA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96825"/>
            <a:ext cx="7391400" cy="5733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400" dirty="0"/>
              <a:t>До </a:t>
            </a:r>
            <a:r>
              <a:rPr lang="ru-RU" sz="2400" b="1" i="1" dirty="0" err="1">
                <a:solidFill>
                  <a:srgbClr val="7030A0"/>
                </a:solidFill>
              </a:rPr>
              <a:t>біологічних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</a:rPr>
              <a:t>мутагенів</a:t>
            </a:r>
            <a:r>
              <a:rPr lang="ru-RU" sz="2400" b="1" i="1" dirty="0">
                <a:solidFill>
                  <a:srgbClr val="0033CC"/>
                </a:solidFill>
              </a:rPr>
              <a:t>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, </a:t>
            </a:r>
            <a:r>
              <a:rPr lang="ru-RU" sz="2400" dirty="0" err="1"/>
              <a:t>невірусні</a:t>
            </a:r>
            <a:r>
              <a:rPr lang="ru-RU" sz="2400" dirty="0"/>
              <a:t> </a:t>
            </a:r>
            <a:r>
              <a:rPr lang="ru-RU" sz="2400" dirty="0" err="1"/>
              <a:t>паразитарні</a:t>
            </a:r>
            <a:r>
              <a:rPr lang="ru-RU" sz="2400" dirty="0"/>
              <a:t> </a:t>
            </a:r>
            <a:r>
              <a:rPr lang="ru-RU" sz="2400" dirty="0" err="1"/>
              <a:t>агенти</a:t>
            </a:r>
            <a:r>
              <a:rPr lang="ru-RU" sz="2400" dirty="0"/>
              <a:t> (</a:t>
            </a:r>
            <a:r>
              <a:rPr lang="ru-RU" sz="2400" dirty="0" err="1"/>
              <a:t>мікоплазми</a:t>
            </a:r>
            <a:r>
              <a:rPr lang="ru-RU" sz="2400" dirty="0"/>
              <a:t>, </a:t>
            </a:r>
            <a:r>
              <a:rPr lang="ru-RU" sz="2400" dirty="0" err="1"/>
              <a:t>бактерії</a:t>
            </a:r>
            <a:r>
              <a:rPr lang="ru-RU" sz="2400" dirty="0"/>
              <a:t>, </a:t>
            </a:r>
            <a:r>
              <a:rPr lang="ru-RU" sz="2400" dirty="0" err="1"/>
              <a:t>рикетсії</a:t>
            </a:r>
            <a:r>
              <a:rPr lang="ru-RU" sz="2400" dirty="0"/>
              <a:t>, </a:t>
            </a:r>
            <a:r>
              <a:rPr lang="ru-RU" sz="2400" dirty="0" err="1"/>
              <a:t>найпростіші</a:t>
            </a:r>
            <a:r>
              <a:rPr lang="ru-RU" sz="2400" dirty="0"/>
              <a:t>, </a:t>
            </a:r>
            <a:r>
              <a:rPr lang="ru-RU" sz="2400" dirty="0" err="1"/>
              <a:t>гельмінти</a:t>
            </a:r>
            <a:r>
              <a:rPr lang="ru-RU" sz="2400" dirty="0" smtClean="0"/>
              <a:t>).</a:t>
            </a:r>
            <a:endParaRPr lang="ru-RU" sz="2400" dirty="0"/>
          </a:p>
          <a:p>
            <a:pPr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400" dirty="0"/>
              <a:t>У </a:t>
            </a:r>
            <a:r>
              <a:rPr lang="ru-RU" sz="2400" b="1" dirty="0">
                <a:solidFill>
                  <a:srgbClr val="7030A0"/>
                </a:solidFill>
              </a:rPr>
              <a:t>1958 р.</a:t>
            </a:r>
            <a:r>
              <a:rPr lang="ru-RU" sz="2400" dirty="0"/>
              <a:t> </a:t>
            </a:r>
            <a:r>
              <a:rPr lang="ru-RU" sz="2400" dirty="0" err="1"/>
              <a:t>радянський</a:t>
            </a:r>
            <a:r>
              <a:rPr lang="ru-RU" sz="2400" dirty="0"/>
              <a:t> генетик </a:t>
            </a:r>
            <a:r>
              <a:rPr lang="ru-RU" sz="2400" b="1" dirty="0">
                <a:solidFill>
                  <a:srgbClr val="7030A0"/>
                </a:solidFill>
              </a:rPr>
              <a:t>С.І. </a:t>
            </a:r>
            <a:r>
              <a:rPr lang="ru-RU" sz="2400" b="1" dirty="0" err="1">
                <a:solidFill>
                  <a:srgbClr val="7030A0"/>
                </a:solidFill>
              </a:rPr>
              <a:t>Аліханян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dirty="0"/>
              <a:t>показав,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</a:t>
            </a:r>
            <a:r>
              <a:rPr lang="ru-RU" sz="2400" b="1" dirty="0" err="1"/>
              <a:t>мутації</a:t>
            </a:r>
            <a:r>
              <a:rPr lang="ru-RU" sz="2400" b="1" dirty="0"/>
              <a:t> у </a:t>
            </a:r>
            <a:r>
              <a:rPr lang="ru-RU" sz="2400" b="1" dirty="0" err="1" smtClean="0"/>
              <a:t>актиноміцетів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400" dirty="0"/>
              <a:t>Установлено,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клітинах</a:t>
            </a:r>
            <a:r>
              <a:rPr lang="ru-RU" sz="2400" dirty="0"/>
              <a:t>, </a:t>
            </a:r>
            <a:r>
              <a:rPr lang="ru-RU" sz="2400" dirty="0" err="1"/>
              <a:t>уражених</a:t>
            </a:r>
            <a:r>
              <a:rPr lang="ru-RU" sz="2400" dirty="0"/>
              <a:t> </a:t>
            </a:r>
            <a:r>
              <a:rPr lang="ru-RU" sz="2400" dirty="0" err="1"/>
              <a:t>вірусами</a:t>
            </a:r>
            <a:r>
              <a:rPr lang="ru-RU" sz="2400" dirty="0"/>
              <a:t>, </a:t>
            </a:r>
            <a:r>
              <a:rPr lang="ru-RU" sz="2400" dirty="0" err="1"/>
              <a:t>мутації</a:t>
            </a:r>
            <a:r>
              <a:rPr lang="ru-RU" sz="2400" dirty="0"/>
              <a:t> </a:t>
            </a:r>
            <a:r>
              <a:rPr lang="ru-RU" sz="2400" dirty="0" err="1"/>
              <a:t>спостерігаються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частіше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здорових</a:t>
            </a:r>
            <a:r>
              <a:rPr lang="ru-RU" sz="2400" dirty="0"/>
              <a:t>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400" b="1" dirty="0" err="1"/>
              <a:t>Віруси</a:t>
            </a:r>
            <a:r>
              <a:rPr lang="ru-RU" sz="2400" b="1" dirty="0"/>
              <a:t> </a:t>
            </a:r>
            <a:r>
              <a:rPr lang="ru-RU" sz="2400" b="1" dirty="0" err="1"/>
              <a:t>викликають</a:t>
            </a:r>
            <a:r>
              <a:rPr lang="ru-RU" sz="2400" b="1" dirty="0"/>
              <a:t> як </a:t>
            </a:r>
            <a:r>
              <a:rPr lang="ru-RU" sz="2400" b="1" dirty="0" err="1"/>
              <a:t>генні</a:t>
            </a:r>
            <a:r>
              <a:rPr lang="ru-RU" sz="2400" b="1" dirty="0"/>
              <a:t>, так і </a:t>
            </a:r>
            <a:r>
              <a:rPr lang="ru-RU" sz="2400" b="1" dirty="0" err="1"/>
              <a:t>хромосомні</a:t>
            </a:r>
            <a:r>
              <a:rPr lang="ru-RU" sz="2400" b="1" dirty="0"/>
              <a:t> </a:t>
            </a:r>
            <a:r>
              <a:rPr lang="ru-RU" sz="2400" b="1" dirty="0" err="1"/>
              <a:t>мутації</a:t>
            </a:r>
            <a:r>
              <a:rPr lang="ru-RU" sz="2400" dirty="0"/>
              <a:t>, </a:t>
            </a:r>
            <a:r>
              <a:rPr lang="ru-RU" sz="2400" dirty="0" err="1"/>
              <a:t>вводячи</a:t>
            </a:r>
            <a:r>
              <a:rPr lang="ru-RU" sz="2400" dirty="0"/>
              <a:t> </a:t>
            </a:r>
            <a:r>
              <a:rPr lang="ru-RU" sz="2400" dirty="0" err="1"/>
              <a:t>певну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генетичної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в генотип </a:t>
            </a:r>
            <a:r>
              <a:rPr lang="ru-RU" sz="2400" dirty="0" err="1" smtClean="0"/>
              <a:t>клітини-хазяїна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400" dirty="0" err="1"/>
              <a:t>Вважають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грали</a:t>
            </a:r>
            <a:r>
              <a:rPr lang="ru-RU" sz="2400" dirty="0"/>
              <a:t> </a:t>
            </a:r>
            <a:r>
              <a:rPr lang="ru-RU" sz="2400" dirty="0" err="1"/>
              <a:t>важливу</a:t>
            </a:r>
            <a:r>
              <a:rPr lang="ru-RU" sz="2400" dirty="0"/>
              <a:t> роль у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прокаріот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переносити</a:t>
            </a:r>
            <a:r>
              <a:rPr lang="ru-RU" sz="2400" dirty="0"/>
              <a:t> </a:t>
            </a:r>
            <a:r>
              <a:rPr lang="ru-RU" sz="2400" dirty="0" err="1"/>
              <a:t>генетичну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клітинами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(так званий </a:t>
            </a:r>
            <a:r>
              <a:rPr lang="ru-RU" sz="2400" b="1" i="1" dirty="0" err="1">
                <a:solidFill>
                  <a:srgbClr val="7030A0"/>
                </a:solidFill>
              </a:rPr>
              <a:t>горизонтальний</a:t>
            </a:r>
            <a:r>
              <a:rPr lang="ru-RU" sz="2400" b="1" i="1" dirty="0">
                <a:solidFill>
                  <a:srgbClr val="7030A0"/>
                </a:solidFill>
              </a:rPr>
              <a:t> перенос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генів</a:t>
            </a:r>
            <a:r>
              <a:rPr lang="ru-RU" sz="2400" dirty="0" smtClean="0"/>
              <a:t>).</a:t>
            </a:r>
            <a:endParaRPr lang="ru-RU" sz="2400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Clr>
                <a:srgbClr val="0033CC"/>
              </a:buClr>
              <a:buBlip>
                <a:blip r:embed="rId2"/>
              </a:buBlip>
            </a:pP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життєдіяльності</a:t>
            </a:r>
            <a:r>
              <a:rPr lang="ru-RU" sz="2400" dirty="0"/>
              <a:t> </a:t>
            </a:r>
            <a:r>
              <a:rPr lang="ru-RU" sz="2400" dirty="0" err="1"/>
              <a:t>паразитів</a:t>
            </a:r>
            <a:r>
              <a:rPr lang="ru-RU" sz="2400" dirty="0"/>
              <a:t> </a:t>
            </a:r>
            <a:r>
              <a:rPr lang="ru-RU" sz="2400" dirty="0" err="1"/>
              <a:t>діють</a:t>
            </a:r>
            <a:r>
              <a:rPr lang="ru-RU" sz="2400" dirty="0"/>
              <a:t> як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 smtClean="0"/>
              <a:t>мутагени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buBlip>
                <a:blip r:embed="rId2"/>
              </a:buBlip>
            </a:pP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40763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829444" cy="846158"/>
          </a:xfrm>
        </p:spPr>
        <p:txBody>
          <a:bodyPr>
            <a:noAutofit/>
          </a:bodyPr>
          <a:lstStyle/>
          <a:p>
            <a:r>
              <a:rPr lang="uk-UA" sz="5400" u="sng" dirty="0" smtClean="0"/>
              <a:t>Спонтанні мутації</a:t>
            </a:r>
            <a:endParaRPr lang="ru-RU" sz="5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992888" cy="542928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300" dirty="0" err="1"/>
              <a:t>В</a:t>
            </a:r>
            <a:r>
              <a:rPr lang="ru-RU" sz="2300" dirty="0" err="1" smtClean="0"/>
              <a:t>иникають</a:t>
            </a:r>
            <a:r>
              <a:rPr lang="ru-RU" sz="2300" dirty="0" smtClean="0"/>
              <a:t> </a:t>
            </a:r>
            <a:r>
              <a:rPr lang="ru-RU" sz="2300" dirty="0" err="1" smtClean="0"/>
              <a:t>під</a:t>
            </a:r>
            <a:r>
              <a:rPr lang="ru-RU" sz="2300" dirty="0" smtClean="0"/>
              <a:t> </a:t>
            </a:r>
            <a:r>
              <a:rPr lang="ru-RU" sz="2300" dirty="0" err="1" smtClean="0"/>
              <a:t>впливом</a:t>
            </a:r>
            <a:r>
              <a:rPr lang="ru-RU" sz="2300" dirty="0" smtClean="0"/>
              <a:t> </a:t>
            </a:r>
            <a:r>
              <a:rPr lang="ru-RU" sz="2300" dirty="0" err="1" smtClean="0"/>
              <a:t>природних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мутагенів</a:t>
            </a:r>
            <a:r>
              <a:rPr lang="ru-RU" sz="2300" dirty="0" smtClean="0"/>
              <a:t> </a:t>
            </a:r>
            <a:r>
              <a:rPr lang="ru-RU" sz="2300" dirty="0" err="1" smtClean="0"/>
              <a:t>екзо-або</a:t>
            </a:r>
            <a:r>
              <a:rPr lang="ru-RU" sz="2300" dirty="0" smtClean="0"/>
              <a:t> </a:t>
            </a:r>
            <a:r>
              <a:rPr lang="ru-RU" sz="2300" dirty="0" err="1" smtClean="0"/>
              <a:t>ендогенного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походження</a:t>
            </a:r>
            <a:r>
              <a:rPr lang="ru-RU" sz="2300" dirty="0" smtClean="0"/>
              <a:t>, без </a:t>
            </a:r>
            <a:r>
              <a:rPr lang="ru-RU" sz="2300" dirty="0" err="1" smtClean="0"/>
              <a:t>спеціального</a:t>
            </a:r>
            <a:r>
              <a:rPr lang="ru-RU" sz="2300" dirty="0" smtClean="0"/>
              <a:t> (</a:t>
            </a:r>
            <a:r>
              <a:rPr lang="ru-RU" sz="2300" dirty="0" err="1" smtClean="0"/>
              <a:t>цілеспрямованого</a:t>
            </a:r>
            <a:r>
              <a:rPr lang="ru-RU" sz="2300" dirty="0" smtClean="0"/>
              <a:t>) </a:t>
            </a:r>
            <a:r>
              <a:rPr lang="ru-RU" sz="2300" dirty="0" err="1" smtClean="0"/>
              <a:t>втручання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людини</a:t>
            </a:r>
            <a:r>
              <a:rPr lang="ru-RU" sz="2300" dirty="0" smtClean="0"/>
              <a:t>. </a:t>
            </a:r>
            <a:r>
              <a:rPr lang="ru-RU" sz="2300" dirty="0" err="1" smtClean="0"/>
              <a:t>Спонтанні</a:t>
            </a:r>
            <a:r>
              <a:rPr lang="ru-RU" sz="2300" dirty="0" smtClean="0"/>
              <a:t> </a:t>
            </a:r>
            <a:r>
              <a:rPr lang="ru-RU" sz="2300" dirty="0" err="1" smtClean="0"/>
              <a:t>мутації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виникають</a:t>
            </a:r>
            <a:r>
              <a:rPr lang="ru-RU" sz="2300" dirty="0" smtClean="0"/>
              <a:t>, </a:t>
            </a:r>
            <a:r>
              <a:rPr lang="ru-RU" sz="2300" dirty="0" err="1" smtClean="0"/>
              <a:t>наприклад</a:t>
            </a:r>
            <a:r>
              <a:rPr lang="ru-RU" sz="2300" dirty="0" smtClean="0"/>
              <a:t>, в </a:t>
            </a:r>
            <a:r>
              <a:rPr lang="ru-RU" sz="2300" dirty="0" err="1" smtClean="0"/>
              <a:t>результаті</a:t>
            </a:r>
            <a:r>
              <a:rPr lang="ru-RU" sz="2300" dirty="0" smtClean="0"/>
              <a:t> </a:t>
            </a:r>
            <a:r>
              <a:rPr lang="ru-RU" sz="2300" dirty="0" err="1" smtClean="0"/>
              <a:t>дії</a:t>
            </a:r>
            <a:r>
              <a:rPr lang="ru-RU" sz="2300" dirty="0" smtClean="0"/>
              <a:t> </a:t>
            </a:r>
            <a:r>
              <a:rPr lang="ru-RU" sz="2300" dirty="0" err="1" smtClean="0"/>
              <a:t>хімічних</a:t>
            </a:r>
            <a:r>
              <a:rPr lang="ru-RU" sz="2300" dirty="0" smtClean="0"/>
              <a:t> </a:t>
            </a:r>
            <a:r>
              <a:rPr lang="ru-RU" sz="2300" dirty="0" err="1" smtClean="0"/>
              <a:t>речовин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утворюються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в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процесі</a:t>
            </a:r>
            <a:r>
              <a:rPr lang="ru-RU" sz="2300" dirty="0" smtClean="0"/>
              <a:t> </a:t>
            </a:r>
            <a:r>
              <a:rPr lang="ru-RU" sz="2300" dirty="0" err="1" smtClean="0"/>
              <a:t>метаболізму</a:t>
            </a:r>
            <a:r>
              <a:rPr lang="ru-RU" sz="2300" dirty="0" smtClean="0"/>
              <a:t>; </a:t>
            </a:r>
            <a:r>
              <a:rPr lang="ru-RU" sz="2300" dirty="0" err="1" smtClean="0"/>
              <a:t>впливу</a:t>
            </a:r>
            <a:r>
              <a:rPr lang="ru-RU" sz="2300" dirty="0" smtClean="0"/>
              <a:t> природного фону </a:t>
            </a:r>
            <a:r>
              <a:rPr lang="ru-RU" sz="2300" dirty="0" err="1" smtClean="0"/>
              <a:t>радіації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або</a:t>
            </a:r>
            <a:r>
              <a:rPr lang="ru-RU" sz="2300" dirty="0" smtClean="0"/>
              <a:t> </a:t>
            </a:r>
            <a:r>
              <a:rPr lang="ru-RU" sz="2300" dirty="0" err="1" smtClean="0"/>
              <a:t>УФ-випромінювання</a:t>
            </a:r>
            <a:r>
              <a:rPr lang="ru-RU" sz="2300" dirty="0" smtClean="0"/>
              <a:t>; </a:t>
            </a:r>
            <a:r>
              <a:rPr lang="ru-RU" sz="2300" dirty="0" err="1" smtClean="0"/>
              <a:t>помилок</a:t>
            </a:r>
            <a:r>
              <a:rPr lang="ru-RU" sz="2300" dirty="0" smtClean="0"/>
              <a:t> </a:t>
            </a:r>
            <a:r>
              <a:rPr lang="ru-RU" sz="2300" dirty="0" err="1" smtClean="0"/>
              <a:t>реплікації</a:t>
            </a:r>
            <a:r>
              <a:rPr lang="ru-RU" sz="2300" dirty="0" smtClean="0"/>
              <a:t>. </a:t>
            </a:r>
          </a:p>
          <a:p>
            <a:pPr fontAlgn="base">
              <a:buBlip>
                <a:blip r:embed="rId2"/>
              </a:buBlip>
            </a:pPr>
            <a:r>
              <a:rPr lang="ru-RU" sz="2300" dirty="0" smtClean="0"/>
              <a:t>До </a:t>
            </a:r>
            <a:r>
              <a:rPr lang="ru-RU" sz="2300" dirty="0" err="1" smtClean="0"/>
              <a:t>появи</a:t>
            </a:r>
            <a:r>
              <a:rPr lang="ru-RU" sz="2300" dirty="0" smtClean="0"/>
              <a:t> </a:t>
            </a:r>
            <a:r>
              <a:rPr lang="ru-RU" sz="2300" b="1" dirty="0" err="1" smtClean="0"/>
              <a:t>спонтанних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мутацій</a:t>
            </a:r>
            <a:r>
              <a:rPr lang="ru-RU" sz="2300" dirty="0" smtClean="0"/>
              <a:t> </a:t>
            </a:r>
            <a:r>
              <a:rPr lang="ru-RU" sz="2300" dirty="0" err="1" smtClean="0"/>
              <a:t>призводять</a:t>
            </a:r>
            <a:r>
              <a:rPr lang="ru-RU" sz="2300" dirty="0" smtClean="0"/>
              <a:t> </a:t>
            </a:r>
            <a:r>
              <a:rPr lang="ru-RU" sz="2300" dirty="0" err="1" smtClean="0"/>
              <a:t>помилки</a:t>
            </a:r>
            <a:r>
              <a:rPr lang="ru-RU" sz="2300" dirty="0" smtClean="0"/>
              <a:t> </a:t>
            </a:r>
            <a:r>
              <a:rPr lang="ru-RU" sz="2300" dirty="0" err="1" smtClean="0"/>
              <a:t>реплікації</a:t>
            </a:r>
            <a:r>
              <a:rPr lang="ru-RU" sz="2300" dirty="0" smtClean="0"/>
              <a:t>, </a:t>
            </a:r>
            <a:r>
              <a:rPr lang="ru-RU" sz="2300" dirty="0" err="1" smtClean="0"/>
              <a:t>неправильне</a:t>
            </a:r>
            <a:r>
              <a:rPr lang="ru-RU" sz="2300" dirty="0" smtClean="0"/>
              <a:t> </a:t>
            </a:r>
            <a:r>
              <a:rPr lang="ru-RU" sz="2300" dirty="0" err="1" smtClean="0"/>
              <a:t>формування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комплементарних</a:t>
            </a:r>
            <a:r>
              <a:rPr lang="ru-RU" sz="2300" dirty="0" smtClean="0"/>
              <a:t> пар основ </a:t>
            </a:r>
            <a:r>
              <a:rPr lang="ru-RU" sz="2300" dirty="0" err="1" smtClean="0"/>
              <a:t>або</a:t>
            </a:r>
            <a:r>
              <a:rPr lang="ru-RU" sz="2300" dirty="0" smtClean="0"/>
              <a:t> </a:t>
            </a:r>
            <a:r>
              <a:rPr lang="ru-RU" sz="2300" dirty="0" err="1" smtClean="0"/>
              <a:t>структурні</a:t>
            </a:r>
            <a:r>
              <a:rPr lang="ru-RU" sz="2300" dirty="0" smtClean="0"/>
              <a:t> </a:t>
            </a:r>
            <a:r>
              <a:rPr lang="ru-RU" sz="2300" dirty="0" err="1" smtClean="0"/>
              <a:t>спотворення</a:t>
            </a:r>
            <a:r>
              <a:rPr lang="ru-RU" sz="2300" dirty="0" smtClean="0"/>
              <a:t> ДНК </a:t>
            </a:r>
            <a:r>
              <a:rPr lang="ru-RU" sz="2300" dirty="0" err="1" smtClean="0"/>
              <a:t>під</a:t>
            </a:r>
            <a:r>
              <a:rPr lang="ru-RU" sz="2300" dirty="0" smtClean="0"/>
              <a:t> </a:t>
            </a:r>
            <a:r>
              <a:rPr lang="ru-RU" sz="2300" dirty="0" err="1" smtClean="0"/>
              <a:t>дією</a:t>
            </a:r>
            <a:r>
              <a:rPr lang="ru-RU" sz="2300" dirty="0" smtClean="0"/>
              <a:t> </a:t>
            </a:r>
            <a:r>
              <a:rPr lang="ru-RU" sz="2300" dirty="0" err="1" smtClean="0"/>
              <a:t>природних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мутагенів</a:t>
            </a:r>
            <a:r>
              <a:rPr lang="ru-RU" sz="2300" dirty="0" smtClean="0"/>
              <a:t>. </a:t>
            </a:r>
            <a:r>
              <a:rPr lang="ru-RU" sz="2300" dirty="0" err="1" smtClean="0"/>
              <a:t>Спонтанні</a:t>
            </a:r>
            <a:r>
              <a:rPr lang="ru-RU" sz="2300" dirty="0" smtClean="0"/>
              <a:t> </a:t>
            </a:r>
            <a:r>
              <a:rPr lang="ru-RU" sz="2300" dirty="0" err="1" smtClean="0"/>
              <a:t>мутації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можуть</a:t>
            </a:r>
            <a:r>
              <a:rPr lang="ru-RU" sz="2300" dirty="0" smtClean="0"/>
              <a:t> </a:t>
            </a:r>
            <a:r>
              <a:rPr lang="ru-RU" sz="2300" dirty="0" err="1" smtClean="0"/>
              <a:t>викликати</a:t>
            </a:r>
            <a:r>
              <a:rPr lang="ru-RU" sz="2300" dirty="0" smtClean="0"/>
              <a:t> </a:t>
            </a:r>
            <a:r>
              <a:rPr lang="ru-RU" sz="2300" dirty="0" err="1" smtClean="0"/>
              <a:t>сприятливі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несприятливі</a:t>
            </a:r>
            <a:r>
              <a:rPr lang="ru-RU" sz="2300" dirty="0" smtClean="0"/>
              <a:t> </a:t>
            </a:r>
            <a:r>
              <a:rPr lang="ru-RU" sz="2300" dirty="0" err="1" smtClean="0"/>
              <a:t>генетичні</a:t>
            </a:r>
            <a:r>
              <a:rPr lang="ru-RU" sz="2300" dirty="0" smtClean="0"/>
              <a:t> </a:t>
            </a:r>
            <a:r>
              <a:rPr lang="ru-RU" sz="2300" dirty="0" err="1" smtClean="0"/>
              <a:t>зміни</a:t>
            </a:r>
            <a:r>
              <a:rPr lang="ru-RU" sz="2300" dirty="0" smtClean="0"/>
              <a:t>. </a:t>
            </a:r>
            <a:r>
              <a:rPr lang="ru-RU" sz="2300" dirty="0" err="1" smtClean="0"/>
              <a:t>Приблизний</a:t>
            </a:r>
            <a:r>
              <a:rPr lang="ru-RU" sz="2300" dirty="0" smtClean="0"/>
              <a:t> </a:t>
            </a:r>
            <a:r>
              <a:rPr lang="ru-RU" sz="2300" dirty="0" err="1" smtClean="0"/>
              <a:t>рівень</a:t>
            </a:r>
            <a:r>
              <a:rPr lang="ru-RU" sz="2300" dirty="0" smtClean="0"/>
              <a:t> спонтанного </a:t>
            </a:r>
            <a:r>
              <a:rPr lang="ru-RU" sz="2300" dirty="0" err="1" smtClean="0"/>
              <a:t>мутування</a:t>
            </a:r>
            <a:r>
              <a:rPr lang="ru-RU" sz="2300" dirty="0" smtClean="0"/>
              <a:t> - одна </a:t>
            </a:r>
            <a:r>
              <a:rPr lang="ru-RU" sz="2300" dirty="0" err="1" smtClean="0"/>
              <a:t>мутація</a:t>
            </a:r>
            <a:r>
              <a:rPr lang="ru-RU" sz="2300" dirty="0" smtClean="0"/>
              <a:t> на </a:t>
            </a:r>
            <a:r>
              <a:rPr lang="ru-RU" sz="2300" dirty="0" err="1" smtClean="0"/>
              <a:t>кожні</a:t>
            </a:r>
            <a:r>
              <a:rPr lang="ru-RU" sz="2300" dirty="0" smtClean="0"/>
              <a:t> </a:t>
            </a:r>
            <a:r>
              <a:rPr lang="ru-RU" sz="2300" dirty="0" smtClean="0"/>
              <a:t>106 </a:t>
            </a:r>
            <a:r>
              <a:rPr lang="ru-RU" sz="2300" dirty="0" smtClean="0"/>
              <a:t>-</a:t>
            </a:r>
            <a:r>
              <a:rPr lang="ru-RU" sz="2300" dirty="0" smtClean="0"/>
              <a:t>107 </a:t>
            </a:r>
            <a:r>
              <a:rPr lang="ru-RU" sz="2300" dirty="0" err="1" smtClean="0"/>
              <a:t>клітин</a:t>
            </a:r>
            <a:r>
              <a:rPr lang="ru-RU" sz="2300" dirty="0" smtClean="0"/>
              <a:t>. </a:t>
            </a:r>
            <a:r>
              <a:rPr lang="ru-RU" sz="2300" dirty="0" err="1" smtClean="0"/>
              <a:t>Чисельна</a:t>
            </a:r>
            <a:r>
              <a:rPr lang="ru-RU" sz="2300" dirty="0" smtClean="0"/>
              <a:t> </a:t>
            </a:r>
            <a:r>
              <a:rPr lang="ru-RU" sz="2300" dirty="0" err="1" smtClean="0"/>
              <a:t>частка</a:t>
            </a:r>
            <a:r>
              <a:rPr lang="ru-RU" sz="2300" dirty="0" smtClean="0"/>
              <a:t> </a:t>
            </a:r>
            <a:r>
              <a:rPr lang="ru-RU" sz="2300" dirty="0" err="1" smtClean="0"/>
              <a:t>мутантів</a:t>
            </a:r>
            <a:r>
              <a:rPr lang="ru-RU" sz="2300" dirty="0" smtClean="0"/>
              <a:t> в </a:t>
            </a:r>
            <a:r>
              <a:rPr lang="ru-RU" sz="2300" dirty="0" err="1" smtClean="0"/>
              <a:t>клітинної</a:t>
            </a:r>
            <a:r>
              <a:rPr lang="ru-RU" sz="2300" dirty="0" smtClean="0"/>
              <a:t> </a:t>
            </a:r>
            <a:r>
              <a:rPr lang="ru-RU" sz="2300" dirty="0" err="1" smtClean="0"/>
              <a:t>популяції</a:t>
            </a:r>
            <a:r>
              <a:rPr lang="ru-RU" sz="2300" dirty="0" smtClean="0"/>
              <a:t> для </a:t>
            </a:r>
            <a:r>
              <a:rPr lang="ru-RU" sz="2300" dirty="0" err="1" smtClean="0"/>
              <a:t>різних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ознак</a:t>
            </a:r>
            <a:r>
              <a:rPr lang="ru-RU" sz="2300" dirty="0" smtClean="0"/>
              <a:t>.</a:t>
            </a:r>
            <a:r>
              <a:rPr lang="ru-RU" sz="2300" dirty="0" smtClean="0"/>
              <a:t/>
            </a:r>
            <a:br>
              <a:rPr lang="ru-RU" sz="2300" dirty="0" smtClean="0"/>
            </a:b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408" y="0"/>
            <a:ext cx="7000924" cy="928670"/>
          </a:xfrm>
        </p:spPr>
        <p:txBody>
          <a:bodyPr>
            <a:normAutofit/>
          </a:bodyPr>
          <a:lstStyle/>
          <a:p>
            <a:r>
              <a:rPr lang="uk-UA" sz="5400" u="sng" dirty="0" smtClean="0"/>
              <a:t>Генеративні мутації</a:t>
            </a:r>
            <a:endParaRPr lang="ru-RU" sz="5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5142" y="853513"/>
            <a:ext cx="5208857" cy="5857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нормального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мейозу в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гамети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гаплоїдним</a:t>
            </a:r>
            <a:r>
              <a:rPr lang="ru-RU" sz="2400" dirty="0" smtClean="0"/>
              <a:t> набором хромосом (23 </a:t>
            </a:r>
            <a:r>
              <a:rPr lang="ru-RU" sz="2400" dirty="0" err="1" smtClean="0"/>
              <a:t>хромосоми</a:t>
            </a:r>
            <a:r>
              <a:rPr lang="ru-RU" sz="2400" dirty="0" smtClean="0"/>
              <a:t>). Коли </a:t>
            </a:r>
            <a:r>
              <a:rPr lang="ru-RU" sz="2400" dirty="0" err="1" smtClean="0"/>
              <a:t>обидві</a:t>
            </a:r>
            <a:r>
              <a:rPr lang="ru-RU" sz="2400" dirty="0" smtClean="0"/>
              <a:t> </a:t>
            </a:r>
            <a:r>
              <a:rPr lang="ru-RU" sz="2400" dirty="0" err="1" smtClean="0"/>
              <a:t>хромосоми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пари не </a:t>
            </a:r>
            <a:r>
              <a:rPr lang="ru-RU" sz="2400" dirty="0" err="1" smtClean="0"/>
              <a:t>розділяються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тій</a:t>
            </a:r>
            <a:r>
              <a:rPr lang="ru-RU" sz="2400" dirty="0" smtClean="0"/>
              <a:t> же </a:t>
            </a:r>
            <a:r>
              <a:rPr lang="ru-RU" sz="2400" dirty="0" err="1" smtClean="0"/>
              <a:t>зародковій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клітині</a:t>
            </a:r>
            <a:r>
              <a:rPr lang="ru-RU" sz="2400" dirty="0" smtClean="0"/>
              <a:t> (</a:t>
            </a:r>
            <a:r>
              <a:rPr lang="ru-RU" sz="2400" dirty="0" err="1" smtClean="0"/>
              <a:t>нерозходження</a:t>
            </a:r>
            <a:r>
              <a:rPr lang="ru-RU" sz="2400" dirty="0" smtClean="0"/>
              <a:t>), то </a:t>
            </a:r>
            <a:r>
              <a:rPr lang="ru-RU" sz="2400" dirty="0" err="1" smtClean="0"/>
              <a:t>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24, а </a:t>
            </a:r>
            <a:r>
              <a:rPr lang="ru-RU" sz="2400" dirty="0" err="1" smtClean="0"/>
              <a:t>інша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22 </a:t>
            </a:r>
            <a:r>
              <a:rPr lang="ru-RU" sz="2400" dirty="0" err="1" smtClean="0"/>
              <a:t>хромосоми</a:t>
            </a:r>
            <a:r>
              <a:rPr lang="ru-RU" sz="2400" dirty="0" smtClean="0"/>
              <a:t>. </a:t>
            </a:r>
            <a:r>
              <a:rPr lang="ru-RU" sz="2400" dirty="0" err="1" smtClean="0"/>
              <a:t>Подібний</a:t>
            </a:r>
            <a:r>
              <a:rPr lang="ru-RU" sz="2400" dirty="0" smtClean="0"/>
              <a:t> результат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спостерігатися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гомологічних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хромосоми</a:t>
            </a:r>
            <a:r>
              <a:rPr lang="ru-RU" sz="2400" dirty="0" smtClean="0"/>
              <a:t> </a:t>
            </a:r>
            <a:r>
              <a:rPr lang="ru-RU" sz="2400" dirty="0" smtClean="0"/>
              <a:t>не </a:t>
            </a:r>
            <a:r>
              <a:rPr lang="ru-RU" sz="2400" dirty="0" err="1" smtClean="0"/>
              <a:t>кон'югують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заплідненні</a:t>
            </a:r>
            <a:r>
              <a:rPr lang="ru-RU" sz="2400" dirty="0" smtClean="0"/>
              <a:t> одна з гамет 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на </a:t>
            </a:r>
            <a:r>
              <a:rPr lang="ru-RU" sz="2400" dirty="0" smtClean="0"/>
              <a:t>одну хромосому</a:t>
            </a:r>
            <a:r>
              <a:rPr lang="ru-RU" sz="2400" dirty="0" smtClean="0"/>
              <a:t> 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моносомна</a:t>
            </a:r>
            <a:r>
              <a:rPr lang="ru-RU" sz="2400" dirty="0" smtClean="0"/>
              <a:t> зигота, з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нежиттєздатний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ембріон</a:t>
            </a:r>
            <a:r>
              <a:rPr lang="ru-RU" sz="2400" dirty="0" smtClean="0"/>
              <a:t>. Гамета з 24 хромосомами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запліднення</a:t>
            </a:r>
            <a:r>
              <a:rPr lang="ru-RU" sz="2400" dirty="0" smtClean="0"/>
              <a:t> нормальною гаметою з 23 хромосомами є причиною </a:t>
            </a:r>
            <a:r>
              <a:rPr lang="ru-RU" sz="2400" dirty="0" err="1" smtClean="0"/>
              <a:t>трисомїї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375836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295"/>
            <a:ext cx="7929618" cy="785818"/>
          </a:xfrm>
        </p:spPr>
        <p:txBody>
          <a:bodyPr>
            <a:normAutofit fontScale="90000"/>
          </a:bodyPr>
          <a:lstStyle/>
          <a:p>
            <a:r>
              <a:rPr lang="uk-UA" sz="6000" u="sng" dirty="0" smtClean="0"/>
              <a:t>Соматичні мутації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121" y="1071546"/>
            <a:ext cx="3857652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 err="1" smtClean="0"/>
              <a:t>Мутації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нестатевих</a:t>
            </a:r>
            <a:r>
              <a:rPr lang="ru-RU" sz="2400" dirty="0" smtClean="0"/>
              <a:t> (</a:t>
            </a:r>
            <a:r>
              <a:rPr lang="ru-RU" sz="2400" dirty="0" err="1" smtClean="0"/>
              <a:t>соматичних</a:t>
            </a:r>
            <a:r>
              <a:rPr lang="ru-RU" sz="2400" dirty="0" smtClean="0"/>
              <a:t>)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 - </a:t>
            </a:r>
            <a:r>
              <a:rPr lang="ru-RU" sz="2400" dirty="0" err="1" smtClean="0"/>
              <a:t>проявляються</a:t>
            </a:r>
            <a:r>
              <a:rPr lang="ru-RU" sz="2400" dirty="0" smtClean="0"/>
              <a:t> у того </a:t>
            </a:r>
            <a:r>
              <a:rPr lang="ru-RU" sz="2400" dirty="0" err="1" smtClean="0"/>
              <a:t>індивіда</a:t>
            </a:r>
            <a:r>
              <a:rPr lang="ru-RU" sz="2400" dirty="0" smtClean="0"/>
              <a:t>, у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виникають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передаються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розподілі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дочірнім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клітинам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успадковуються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індивіда</a:t>
            </a:r>
            <a:r>
              <a:rPr lang="ru-RU" sz="2400" dirty="0" smtClean="0"/>
              <a:t>. </a:t>
            </a:r>
          </a:p>
          <a:p>
            <a:endParaRPr lang="ru-RU" sz="2400" dirty="0"/>
          </a:p>
        </p:txBody>
      </p:sp>
      <p:pic>
        <p:nvPicPr>
          <p:cNvPr id="4" name="Рисунок 3" descr="ref-5002_603213489-25397.cool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10" y="1222113"/>
            <a:ext cx="41275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5" y="5301208"/>
            <a:ext cx="354603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Соматичні мутації, викликані у</a:t>
            </a:r>
          </a:p>
          <a:p>
            <a:r>
              <a:rPr lang="uk-UA" dirty="0" smtClean="0"/>
              <a:t>Рослинах іонізуючою радіацією</a:t>
            </a:r>
          </a:p>
          <a:p>
            <a:r>
              <a:rPr lang="uk-UA" dirty="0" smtClean="0"/>
              <a:t>Зліва – нормальна квітка</a:t>
            </a:r>
          </a:p>
          <a:p>
            <a:r>
              <a:rPr lang="uk-UA" dirty="0" smtClean="0"/>
              <a:t>З права – після мутації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715172" cy="714380"/>
          </a:xfrm>
        </p:spPr>
        <p:txBody>
          <a:bodyPr>
            <a:noAutofit/>
          </a:bodyPr>
          <a:lstStyle/>
          <a:p>
            <a:r>
              <a:rPr lang="uk-UA" sz="5400" u="sng" dirty="0" smtClean="0"/>
              <a:t>Нейтральні мутації</a:t>
            </a:r>
            <a:endParaRPr lang="ru-RU" sz="5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9"/>
            <a:ext cx="7467600" cy="25922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err="1"/>
              <a:t>З</a:t>
            </a:r>
            <a:r>
              <a:rPr lang="ru-RU" sz="2000" dirty="0" err="1" smtClean="0"/>
              <a:t>азвичай</a:t>
            </a:r>
            <a:r>
              <a:rPr lang="ru-RU" sz="2000" dirty="0" smtClean="0"/>
              <a:t> </a:t>
            </a:r>
            <a:r>
              <a:rPr lang="ru-RU" sz="2000" dirty="0" smtClean="0"/>
              <a:t>не </a:t>
            </a:r>
            <a:r>
              <a:rPr lang="ru-RU" sz="2000" dirty="0" err="1" smtClean="0"/>
              <a:t>впливають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життєдіяльність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викликають</a:t>
            </a:r>
            <a:r>
              <a:rPr lang="ru-RU" sz="2000" dirty="0" smtClean="0"/>
              <a:t> веснянки, </a:t>
            </a:r>
            <a:r>
              <a:rPr lang="ru-RU" sz="2000" dirty="0" err="1" smtClean="0"/>
              <a:t>зміна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райдужної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 ока). </a:t>
            </a:r>
          </a:p>
          <a:p>
            <a:pPr>
              <a:buBlip>
                <a:blip r:embed="rId2"/>
              </a:buBlip>
            </a:pPr>
            <a:r>
              <a:rPr lang="ru-RU" sz="2000" dirty="0" err="1" smtClean="0"/>
              <a:t>Блакитний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очей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результат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гені</a:t>
            </a:r>
            <a:r>
              <a:rPr lang="ru-RU" sz="2000" dirty="0" smtClean="0"/>
              <a:t> HERC2, через яку у </a:t>
            </a:r>
            <a:r>
              <a:rPr lang="ru-RU" sz="2000" dirty="0" err="1" smtClean="0"/>
              <a:t>носіїв</a:t>
            </a:r>
            <a:r>
              <a:rPr lang="ru-RU" sz="2000" dirty="0" smtClean="0"/>
              <a:t> такого гена </a:t>
            </a:r>
            <a:r>
              <a:rPr lang="ru-RU" sz="2000" dirty="0" err="1" smtClean="0"/>
              <a:t>знижена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меланіну</a:t>
            </a:r>
            <a:r>
              <a:rPr lang="ru-RU" sz="2000" dirty="0" smtClean="0"/>
              <a:t> у </a:t>
            </a:r>
            <a:r>
              <a:rPr lang="ru-RU" sz="2000" dirty="0" err="1" smtClean="0"/>
              <a:t>райдужній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оболонці</a:t>
            </a:r>
            <a:r>
              <a:rPr lang="ru-RU" sz="2000" dirty="0" smtClean="0"/>
              <a:t> ока. </a:t>
            </a:r>
            <a:r>
              <a:rPr lang="ru-RU" sz="2000" dirty="0" err="1" smtClean="0"/>
              <a:t>Виникла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6-10 тис.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69965031b30f8f925209783eaae1e254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305400"/>
            <a:ext cx="518457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043758" cy="868346"/>
          </a:xfrm>
        </p:spPr>
        <p:txBody>
          <a:bodyPr>
            <a:noAutofit/>
          </a:bodyPr>
          <a:lstStyle/>
          <a:p>
            <a:r>
              <a:rPr lang="ru-RU" sz="6600" u="sng" dirty="0" err="1" smtClean="0"/>
              <a:t>Генні</a:t>
            </a:r>
            <a:r>
              <a:rPr lang="ru-RU" sz="6600" u="sng" dirty="0" smtClean="0"/>
              <a:t> </a:t>
            </a:r>
            <a:r>
              <a:rPr lang="ru-RU" sz="6600" u="sng" dirty="0" err="1" smtClean="0"/>
              <a:t>мутації</a:t>
            </a:r>
            <a:endParaRPr lang="ru-RU" sz="6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954238" cy="482453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600" dirty="0" err="1" smtClean="0"/>
              <a:t>Це</a:t>
            </a:r>
            <a:r>
              <a:rPr lang="ru-RU" sz="2600" dirty="0" smtClean="0"/>
              <a:t> б</a:t>
            </a:r>
            <a:r>
              <a:rPr lang="ru-RU" sz="2600" dirty="0" smtClean="0"/>
              <a:t>удь-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зміни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молекулярної</a:t>
            </a:r>
            <a:r>
              <a:rPr lang="ru-RU" sz="2600" dirty="0" smtClean="0"/>
              <a:t> </a:t>
            </a:r>
            <a:r>
              <a:rPr lang="ru-RU" sz="2600" dirty="0" err="1" smtClean="0"/>
              <a:t>структури</a:t>
            </a:r>
            <a:r>
              <a:rPr lang="ru-RU" sz="2600" dirty="0" smtClean="0"/>
              <a:t> ДНК. </a:t>
            </a:r>
            <a:r>
              <a:rPr lang="ru-RU" sz="2600" dirty="0" err="1" smtClean="0"/>
              <a:t>Деякі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мутації</a:t>
            </a:r>
            <a:r>
              <a:rPr lang="ru-RU" sz="2600" dirty="0" smtClean="0"/>
              <a:t> не </a:t>
            </a:r>
            <a:r>
              <a:rPr lang="ru-RU" sz="2600" dirty="0" err="1" smtClean="0"/>
              <a:t>впливають</a:t>
            </a:r>
            <a:r>
              <a:rPr lang="ru-RU" sz="2600" dirty="0" smtClean="0"/>
              <a:t> на </a:t>
            </a:r>
            <a:r>
              <a:rPr lang="ru-RU" sz="2600" dirty="0" err="1" smtClean="0"/>
              <a:t>функцію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відповідного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поліпептиду</a:t>
            </a:r>
            <a:r>
              <a:rPr lang="ru-RU" sz="2600" dirty="0" smtClean="0"/>
              <a:t> (</a:t>
            </a:r>
            <a:r>
              <a:rPr lang="ru-RU" sz="2600" dirty="0" err="1" smtClean="0"/>
              <a:t>наприклад</a:t>
            </a:r>
            <a:r>
              <a:rPr lang="ru-RU" sz="2600" dirty="0" smtClean="0"/>
              <a:t>, </a:t>
            </a:r>
            <a:r>
              <a:rPr lang="ru-RU" sz="2600" dirty="0" err="1" smtClean="0"/>
              <a:t>заміна</a:t>
            </a:r>
            <a:r>
              <a:rPr lang="ru-RU" sz="2600" dirty="0" smtClean="0"/>
              <a:t> </a:t>
            </a:r>
            <a:r>
              <a:rPr lang="ru-RU" sz="2600" dirty="0" err="1" smtClean="0"/>
              <a:t>нуклеотидів</a:t>
            </a:r>
            <a:r>
              <a:rPr lang="ru-RU" sz="2600" dirty="0" smtClean="0"/>
              <a:t>, не </a:t>
            </a:r>
            <a:r>
              <a:rPr lang="ru-RU" sz="2600" dirty="0" err="1" smtClean="0"/>
              <a:t>призводить</a:t>
            </a:r>
            <a:r>
              <a:rPr lang="ru-RU" sz="2600" dirty="0" smtClean="0"/>
              <a:t> до </a:t>
            </a:r>
            <a:r>
              <a:rPr lang="ru-RU" sz="2600" dirty="0" err="1" smtClean="0"/>
              <a:t>заміни</a:t>
            </a:r>
            <a:r>
              <a:rPr lang="ru-RU" sz="2600" dirty="0" smtClean="0"/>
              <a:t> </a:t>
            </a:r>
            <a:r>
              <a:rPr lang="ru-RU" sz="2600" dirty="0" err="1" smtClean="0"/>
              <a:t>амінокислоти</a:t>
            </a:r>
            <a:r>
              <a:rPr lang="ru-RU" sz="2600" dirty="0" smtClean="0"/>
              <a:t> в силу </a:t>
            </a:r>
            <a:r>
              <a:rPr lang="ru-RU" sz="2600" dirty="0" err="1" smtClean="0"/>
              <a:t>виродженість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генетичного</a:t>
            </a:r>
            <a:r>
              <a:rPr lang="ru-RU" sz="2600" dirty="0" smtClean="0"/>
              <a:t> коду). </a:t>
            </a:r>
            <a:r>
              <a:rPr lang="ru-RU" sz="2600" dirty="0" err="1" smtClean="0"/>
              <a:t>Значна</a:t>
            </a:r>
            <a:r>
              <a:rPr lang="ru-RU" sz="2600" dirty="0" smtClean="0"/>
              <a:t> </a:t>
            </a:r>
            <a:r>
              <a:rPr lang="ru-RU" sz="2600" dirty="0" err="1" smtClean="0"/>
              <a:t>частина</a:t>
            </a:r>
            <a:r>
              <a:rPr lang="ru-RU" sz="2600" dirty="0" smtClean="0"/>
              <a:t> </a:t>
            </a:r>
            <a:r>
              <a:rPr lang="ru-RU" sz="2600" dirty="0" err="1" smtClean="0"/>
              <a:t>точкових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мутацій</a:t>
            </a:r>
            <a:r>
              <a:rPr lang="ru-RU" sz="2600" dirty="0" smtClean="0"/>
              <a:t> </a:t>
            </a:r>
            <a:r>
              <a:rPr lang="ru-RU" sz="2600" dirty="0" err="1" smtClean="0"/>
              <a:t>порушує</a:t>
            </a:r>
            <a:r>
              <a:rPr lang="ru-RU" sz="2600" dirty="0" smtClean="0"/>
              <a:t> </a:t>
            </a:r>
            <a:r>
              <a:rPr lang="ru-RU" sz="2600" dirty="0" err="1" smtClean="0"/>
              <a:t>функціонування</a:t>
            </a:r>
            <a:r>
              <a:rPr lang="ru-RU" sz="2600" dirty="0" smtClean="0"/>
              <a:t> гена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призводить</a:t>
            </a:r>
            <a:r>
              <a:rPr lang="ru-RU" sz="2600" dirty="0" smtClean="0"/>
              <a:t> до </a:t>
            </a:r>
            <a:r>
              <a:rPr lang="ru-RU" sz="2600" dirty="0" err="1" smtClean="0"/>
              <a:t>розвитку</a:t>
            </a:r>
            <a:r>
              <a:rPr lang="ru-RU" sz="2600" dirty="0" smtClean="0"/>
              <a:t> </a:t>
            </a:r>
            <a:r>
              <a:rPr lang="ru-RU" sz="2600" dirty="0" err="1" smtClean="0"/>
              <a:t>генних</a:t>
            </a:r>
            <a:r>
              <a:rPr lang="ru-RU" sz="2600" dirty="0" smtClean="0"/>
              <a:t> (</a:t>
            </a:r>
            <a:r>
              <a:rPr lang="ru-RU" sz="2600" dirty="0" err="1" smtClean="0"/>
              <a:t>моногенних</a:t>
            </a:r>
            <a:r>
              <a:rPr lang="ru-RU" sz="2600" dirty="0" smtClean="0"/>
              <a:t>) хвороб. </a:t>
            </a:r>
            <a:r>
              <a:rPr lang="ru-RU" sz="2600" dirty="0" err="1" smtClean="0"/>
              <a:t>Фенотипно</a:t>
            </a:r>
            <a:r>
              <a:rPr lang="ru-RU" sz="2600" dirty="0" smtClean="0"/>
              <a:t> </a:t>
            </a:r>
            <a:r>
              <a:rPr lang="ru-RU" sz="2600" dirty="0" err="1" smtClean="0"/>
              <a:t>генні</a:t>
            </a:r>
            <a:r>
              <a:rPr lang="ru-RU" sz="2600" dirty="0" smtClean="0"/>
              <a:t> </a:t>
            </a:r>
            <a:r>
              <a:rPr lang="ru-RU" sz="2600" dirty="0" err="1" smtClean="0"/>
              <a:t>хвороби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проявляються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ознаками</a:t>
            </a:r>
            <a:r>
              <a:rPr lang="ru-RU" sz="2600" dirty="0" smtClean="0"/>
              <a:t> </a:t>
            </a:r>
            <a:r>
              <a:rPr lang="ru-RU" sz="2600" dirty="0" err="1" smtClean="0"/>
              <a:t>порушень</a:t>
            </a:r>
            <a:r>
              <a:rPr lang="ru-RU" sz="2600" dirty="0" smtClean="0"/>
              <a:t> </a:t>
            </a:r>
            <a:r>
              <a:rPr lang="ru-RU" sz="2600" dirty="0" err="1" smtClean="0"/>
              <a:t>метаболізму</a:t>
            </a:r>
            <a:r>
              <a:rPr lang="ru-RU" sz="2600" dirty="0" smtClean="0"/>
              <a:t> (</a:t>
            </a:r>
            <a:r>
              <a:rPr lang="ru-RU" sz="2600" dirty="0" err="1" smtClean="0"/>
              <a:t>наприклад</a:t>
            </a:r>
            <a:r>
              <a:rPr lang="ru-RU" sz="2600" dirty="0" smtClean="0"/>
              <a:t>: </a:t>
            </a:r>
            <a:r>
              <a:rPr lang="ru-RU" sz="2600" dirty="0" err="1" smtClean="0"/>
              <a:t>фенілкетонурія</a:t>
            </a:r>
            <a:r>
              <a:rPr lang="ru-RU" sz="2600" dirty="0" smtClean="0"/>
              <a:t>, </a:t>
            </a:r>
            <a:r>
              <a:rPr lang="ru-RU" sz="2600" dirty="0" err="1" smtClean="0"/>
              <a:t>гемофілія</a:t>
            </a:r>
            <a:r>
              <a:rPr lang="ru-RU" sz="2600" dirty="0" smtClean="0"/>
              <a:t>,</a:t>
            </a:r>
            <a:r>
              <a:rPr lang="ru-RU" sz="2600" dirty="0" smtClean="0"/>
              <a:t> </a:t>
            </a:r>
            <a:r>
              <a:rPr lang="ru-RU" sz="2600" dirty="0" err="1" smtClean="0"/>
              <a:t>нейрофіброматоз</a:t>
            </a:r>
            <a:r>
              <a:rPr lang="ru-RU" sz="2600" dirty="0" smtClean="0"/>
              <a:t>, </a:t>
            </a:r>
            <a:r>
              <a:rPr lang="ru-RU" sz="2600" dirty="0" err="1" smtClean="0"/>
              <a:t>муковісцидоз</a:t>
            </a:r>
            <a:r>
              <a:rPr lang="ru-RU" sz="2600" dirty="0" smtClean="0"/>
              <a:t>, </a:t>
            </a:r>
            <a:r>
              <a:rPr lang="ru-RU" sz="2600" dirty="0" err="1" smtClean="0"/>
              <a:t>м'язова</a:t>
            </a:r>
            <a:r>
              <a:rPr lang="ru-RU" sz="2600" dirty="0" smtClean="0"/>
              <a:t> </a:t>
            </a:r>
            <a:r>
              <a:rPr lang="ru-RU" sz="2600" dirty="0" err="1" smtClean="0"/>
              <a:t>дистрофія</a:t>
            </a:r>
            <a:r>
              <a:rPr lang="ru-RU" sz="2600" dirty="0" smtClean="0"/>
              <a:t> </a:t>
            </a:r>
            <a:r>
              <a:rPr lang="ru-RU" sz="2600" dirty="0" err="1" smtClean="0"/>
              <a:t>Дюшенна</a:t>
            </a:r>
            <a:r>
              <a:rPr lang="ru-RU" sz="2600" dirty="0" smtClean="0"/>
              <a:t>-Беккера, </a:t>
            </a:r>
            <a:r>
              <a:rPr lang="ru-RU" sz="2600" dirty="0" err="1" smtClean="0"/>
              <a:t>гемоглобінопатія</a:t>
            </a:r>
            <a:r>
              <a:rPr lang="ru-RU" sz="2600" dirty="0" smtClean="0"/>
              <a:t> </a:t>
            </a:r>
            <a:r>
              <a:rPr lang="en-US" sz="2600" dirty="0" smtClean="0"/>
              <a:t>S).</a:t>
            </a:r>
          </a:p>
          <a:p>
            <a:pPr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u="sng" dirty="0" smtClean="0"/>
              <a:t>Фізичні мутагени</a:t>
            </a:r>
            <a:endParaRPr lang="uk-UA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3CC"/>
              </a:buClr>
              <a:buBlip>
                <a:blip r:embed="rId2"/>
              </a:buBlip>
            </a:pPr>
            <a:r>
              <a:rPr lang="ru-RU" sz="2800" b="1" i="1" dirty="0">
                <a:solidFill>
                  <a:srgbClr val="7030A0"/>
                </a:solidFill>
              </a:rPr>
              <a:t>До </a:t>
            </a:r>
            <a:r>
              <a:rPr lang="ru-RU" sz="2800" b="1" i="1" dirty="0" err="1">
                <a:solidFill>
                  <a:srgbClr val="7030A0"/>
                </a:solidFill>
              </a:rPr>
              <a:t>фізичних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мутагенів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належать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випромінень</a:t>
            </a:r>
            <a:r>
              <a:rPr lang="ru-RU" sz="2800" dirty="0"/>
              <a:t>, температура, </a:t>
            </a:r>
            <a:r>
              <a:rPr lang="ru-RU" sz="2800" dirty="0" err="1"/>
              <a:t>вологість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 </a:t>
            </a:r>
          </a:p>
          <a:p>
            <a:pPr>
              <a:buClr>
                <a:srgbClr val="0033CC"/>
              </a:buClr>
              <a:buBlip>
                <a:blip r:embed="rId2"/>
              </a:buBlip>
            </a:pPr>
            <a:r>
              <a:rPr lang="ru-RU" sz="2800" b="1" i="1" dirty="0" err="1">
                <a:solidFill>
                  <a:srgbClr val="7030A0"/>
                </a:solidFill>
              </a:rPr>
              <a:t>Основні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механізми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</a:rPr>
              <a:t>дії</a:t>
            </a:r>
            <a:r>
              <a:rPr lang="ru-RU" sz="2800" i="1" dirty="0">
                <a:solidFill>
                  <a:srgbClr val="7030A0"/>
                </a:solidFill>
              </a:rPr>
              <a:t>: </a:t>
            </a:r>
          </a:p>
          <a:p>
            <a:pPr lvl="1">
              <a:buClr>
                <a:srgbClr val="7030A0"/>
              </a:buClr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і </a:t>
            </a:r>
            <a:r>
              <a:rPr lang="ru-RU" dirty="0" smtClean="0"/>
              <a:t>хромосом;</a:t>
            </a:r>
            <a:endParaRPr lang="ru-RU" dirty="0"/>
          </a:p>
          <a:p>
            <a:pPr lvl="1">
              <a:buClr>
                <a:srgbClr val="7030A0"/>
              </a:buClr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радикалів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вступають</a:t>
            </a:r>
            <a:r>
              <a:rPr lang="ru-RU" dirty="0"/>
              <a:t> у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smtClean="0"/>
              <a:t>ДНК;</a:t>
            </a:r>
            <a:endParaRPr lang="ru-RU" dirty="0"/>
          </a:p>
          <a:p>
            <a:pPr lvl="1">
              <a:buClr>
                <a:srgbClr val="7030A0"/>
              </a:buClr>
            </a:pPr>
            <a:r>
              <a:rPr lang="ru-RU" dirty="0" err="1"/>
              <a:t>розриви</a:t>
            </a:r>
            <a:r>
              <a:rPr lang="ru-RU" dirty="0"/>
              <a:t> ниток </a:t>
            </a:r>
            <a:r>
              <a:rPr lang="ru-RU" dirty="0" err="1"/>
              <a:t>ахроматинового</a:t>
            </a:r>
            <a:r>
              <a:rPr lang="ru-RU" dirty="0"/>
              <a:t> веретена </a:t>
            </a:r>
            <a:r>
              <a:rPr lang="ru-RU" dirty="0" err="1" smtClean="0"/>
              <a:t>поділу</a:t>
            </a:r>
            <a:r>
              <a:rPr lang="ru-RU" dirty="0"/>
              <a:t>;</a:t>
            </a:r>
          </a:p>
          <a:p>
            <a:pPr lvl="1">
              <a:buClr>
                <a:srgbClr val="7030A0"/>
              </a:buClr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димерів</a:t>
            </a:r>
            <a:r>
              <a:rPr lang="ru-RU" dirty="0"/>
              <a:t> </a:t>
            </a:r>
            <a:r>
              <a:rPr lang="ru-RU" dirty="0" err="1" smtClean="0"/>
              <a:t>нуклеотидів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7019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u="sng" dirty="0" smtClean="0"/>
              <a:t>Мутагени</a:t>
            </a:r>
            <a:endParaRPr lang="uk-UA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052736"/>
            <a:ext cx="5807224" cy="5080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dirty="0"/>
              <a:t>Тривалий час причини мутацій залишалися </a:t>
            </a:r>
            <a:r>
              <a:rPr lang="uk-UA" sz="2800" dirty="0" smtClean="0"/>
              <a:t>нез'ясованими</a:t>
            </a:r>
            <a:r>
              <a:rPr lang="uk-UA" sz="2800" dirty="0"/>
              <a:t>. Лише 1927 року американський генетик Герман Джозеф </a:t>
            </a:r>
            <a:r>
              <a:rPr lang="uk-UA" sz="2800" dirty="0" smtClean="0"/>
              <a:t>Мюллер </a:t>
            </a:r>
            <a:r>
              <a:rPr lang="uk-UA" sz="2800" dirty="0"/>
              <a:t>встановив, що мутації </a:t>
            </a:r>
            <a:r>
              <a:rPr lang="uk-UA" sz="2800" dirty="0" smtClean="0"/>
              <a:t>можна </a:t>
            </a:r>
            <a:r>
              <a:rPr lang="uk-UA" sz="2800" dirty="0"/>
              <a:t>викликати штучно. Опромінюючи рентгенівськими променями дрозофіл, він спостерігав у них </a:t>
            </a:r>
            <a:r>
              <a:rPr lang="uk-UA" sz="2800" dirty="0" smtClean="0"/>
              <a:t>різноманітні </a:t>
            </a:r>
            <a:r>
              <a:rPr lang="uk-UA" sz="2800" dirty="0"/>
              <a:t>мутації. Фактори, здатні спричиняти </a:t>
            </a:r>
            <a:r>
              <a:rPr lang="uk-UA" sz="2800" dirty="0" smtClean="0"/>
              <a:t>мутації</a:t>
            </a:r>
            <a:r>
              <a:rPr lang="uk-UA" sz="2800" dirty="0"/>
              <a:t>, називають мутагенними</a:t>
            </a:r>
            <a:r>
              <a:rPr lang="uk-UA" sz="2800" dirty="0" smtClean="0"/>
              <a:t>.</a:t>
            </a:r>
            <a:r>
              <a:rPr lang="ru-RU" sz="2800" dirty="0"/>
              <a:t> За </a:t>
            </a:r>
            <a:r>
              <a:rPr lang="ru-RU" sz="2800" dirty="0" err="1"/>
              <a:t>походженням</a:t>
            </a:r>
            <a:r>
              <a:rPr lang="ru-RU" sz="2800" dirty="0"/>
              <a:t> </a:t>
            </a:r>
            <a:r>
              <a:rPr lang="ru-RU" sz="2800" dirty="0" err="1"/>
              <a:t>мутагенні</a:t>
            </a:r>
            <a:r>
              <a:rPr lang="ru-RU" sz="2800" dirty="0"/>
              <a:t> </a:t>
            </a:r>
            <a:r>
              <a:rPr lang="ru-RU" sz="2800" dirty="0" err="1"/>
              <a:t>фактори</a:t>
            </a:r>
            <a:r>
              <a:rPr lang="ru-RU" sz="2800" dirty="0"/>
              <a:t> </a:t>
            </a:r>
            <a:r>
              <a:rPr lang="ru-RU" sz="2800" dirty="0" err="1"/>
              <a:t>бувають</a:t>
            </a:r>
            <a:r>
              <a:rPr lang="ru-RU" sz="2800" dirty="0"/>
              <a:t> </a:t>
            </a:r>
            <a:r>
              <a:rPr lang="ru-RU" sz="2800" b="1" u="sng" dirty="0" err="1">
                <a:solidFill>
                  <a:srgbClr val="7030A0"/>
                </a:solidFill>
              </a:rPr>
              <a:t>фізичними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b="1" u="sng" dirty="0" err="1">
                <a:solidFill>
                  <a:srgbClr val="7030A0"/>
                </a:solidFill>
              </a:rPr>
              <a:t>хімічними</a:t>
            </a:r>
            <a:r>
              <a:rPr lang="ru-RU" sz="2800" dirty="0">
                <a:solidFill>
                  <a:srgbClr val="7030A0"/>
                </a:solidFill>
              </a:rPr>
              <a:t> та </a:t>
            </a:r>
            <a:r>
              <a:rPr lang="ru-RU" sz="2800" b="1" u="sng" dirty="0" err="1">
                <a:solidFill>
                  <a:srgbClr val="7030A0"/>
                </a:solidFill>
              </a:rPr>
              <a:t>біологічними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endParaRPr lang="uk-UA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3449"/>
            <a:ext cx="2667000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9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u="sng" dirty="0" smtClean="0"/>
              <a:t>Хімічні мутагени</a:t>
            </a:r>
            <a:endParaRPr lang="uk-UA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07757"/>
            <a:ext cx="7391400" cy="5073571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ru-RU" dirty="0" smtClean="0"/>
              <a:t>Х</a:t>
            </a:r>
            <a:r>
              <a:rPr lang="uk-UA" dirty="0" err="1"/>
              <a:t>імічні</a:t>
            </a:r>
            <a:r>
              <a:rPr lang="ru-RU" dirty="0"/>
              <a:t> </a:t>
            </a:r>
            <a:r>
              <a:rPr lang="ru-RU" dirty="0" err="1"/>
              <a:t>мутагени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(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генні</a:t>
            </a:r>
            <a:r>
              <a:rPr lang="ru-RU" dirty="0" smtClean="0"/>
              <a:t>).</a:t>
            </a:r>
            <a:endParaRPr lang="ru-RU" dirty="0"/>
          </a:p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алкалоїд</a:t>
            </a:r>
            <a:r>
              <a:rPr lang="ru-RU" dirty="0"/>
              <a:t> </a:t>
            </a:r>
            <a:r>
              <a:rPr lang="ru-RU" dirty="0" err="1"/>
              <a:t>колхіцин</a:t>
            </a:r>
            <a:r>
              <a:rPr lang="ru-RU" dirty="0"/>
              <a:t> </a:t>
            </a:r>
            <a:r>
              <a:rPr lang="ru-RU" dirty="0" err="1"/>
              <a:t>руйнує</a:t>
            </a:r>
            <a:r>
              <a:rPr lang="ru-RU" dirty="0"/>
              <a:t> веретено </a:t>
            </a:r>
            <a:r>
              <a:rPr lang="ru-RU" dirty="0" err="1"/>
              <a:t>поділу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подвоєння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хромосом у </a:t>
            </a:r>
            <a:r>
              <a:rPr lang="ru-RU" dirty="0" err="1" smtClean="0"/>
              <a:t>клітині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ru-RU" dirty="0"/>
              <a:t>Газ </a:t>
            </a:r>
            <a:r>
              <a:rPr lang="ru-RU" dirty="0" err="1"/>
              <a:t>іприт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як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частоту </a:t>
            </a:r>
            <a:r>
              <a:rPr lang="ru-RU" dirty="0" err="1"/>
              <a:t>мутацій</a:t>
            </a:r>
            <a:r>
              <a:rPr lang="ru-RU" dirty="0"/>
              <a:t> у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 до 90 </a:t>
            </a:r>
            <a:r>
              <a:rPr lang="ru-RU" dirty="0" err="1" smtClean="0"/>
              <a:t>разів</a:t>
            </a:r>
            <a:r>
              <a:rPr lang="ru-RU" dirty="0" smtClean="0"/>
              <a:t>.</a:t>
            </a:r>
            <a:endParaRPr lang="ru-RU" dirty="0"/>
          </a:p>
          <a:p>
            <a:pPr>
              <a:buBlip>
                <a:blip r:embed="rId2"/>
              </a:buBlip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67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164</TotalTime>
  <Words>601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Види мутацій. Мутагени </vt:lpstr>
      <vt:lpstr>Спонтанні мутації</vt:lpstr>
      <vt:lpstr>Генеративні мутації</vt:lpstr>
      <vt:lpstr>Соматичні мутації </vt:lpstr>
      <vt:lpstr>Нейтральні мутації</vt:lpstr>
      <vt:lpstr>Генні мутації</vt:lpstr>
      <vt:lpstr>Фізичні мутагени</vt:lpstr>
      <vt:lpstr>Мутагени</vt:lpstr>
      <vt:lpstr>Хімічні мутагени</vt:lpstr>
      <vt:lpstr>Презентация PowerPoint</vt:lpstr>
      <vt:lpstr>Біологічні мутагени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мутацій мутагени </dc:title>
  <dc:creator>Admin</dc:creator>
  <cp:lastModifiedBy>NASTIA</cp:lastModifiedBy>
  <cp:revision>15</cp:revision>
  <dcterms:created xsi:type="dcterms:W3CDTF">2013-10-13T14:18:15Z</dcterms:created>
  <dcterms:modified xsi:type="dcterms:W3CDTF">2013-10-14T15:45:29Z</dcterms:modified>
</cp:coreProperties>
</file>