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4B41-B6F4-430F-A93C-99D0B7D77EF9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A7F97-1657-41F6-AD99-6F114A46D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7F97-1657-41F6-AD99-6F114A46D0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8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87843E-2A63-4C8F-93CA-6366613AFCDE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EA665F8-F135-4439-AB42-A32E49FDBA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836712"/>
            <a:ext cx="3960440" cy="2448272"/>
          </a:xfrm>
        </p:spPr>
        <p:txBody>
          <a:bodyPr>
            <a:normAutofit/>
          </a:bodyPr>
          <a:lstStyle/>
          <a:p>
            <a:pPr algn="r"/>
            <a:r>
              <a:rPr lang="uk-UA" sz="4000" dirty="0" smtClean="0"/>
              <a:t>Білки, жири, вуглеводи як компоненти їжі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100" dirty="0"/>
              <a:t>у</a:t>
            </a:r>
            <a:r>
              <a:rPr lang="uk-UA" sz="2100" dirty="0" smtClean="0"/>
              <a:t>чениці 11-А класу</a:t>
            </a:r>
          </a:p>
          <a:p>
            <a:pPr algn="r"/>
            <a:r>
              <a:rPr lang="uk-UA" sz="2100" dirty="0" err="1" smtClean="0"/>
              <a:t>Маковійчук</a:t>
            </a:r>
            <a:r>
              <a:rPr lang="uk-UA" sz="2100" dirty="0" smtClean="0"/>
              <a:t> Анни</a:t>
            </a:r>
            <a:endParaRPr lang="ru-RU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1826"/>
            <a:ext cx="5303440" cy="530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3096344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доброго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повинен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співвідношеннях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нормальне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 та </a:t>
            </a:r>
            <a:r>
              <a:rPr lang="ru-RU" dirty="0" err="1"/>
              <a:t>вуглеводів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1 : 1,1 :4,1 для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 та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/>
              <a:t>розумовою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і 1 : 1,3:5 для тих самих людей,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зайняті</a:t>
            </a:r>
            <a:r>
              <a:rPr lang="ru-RU" dirty="0"/>
              <a:t> </a:t>
            </a:r>
            <a:r>
              <a:rPr lang="ru-RU" dirty="0" err="1"/>
              <a:t>важкою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однакової</a:t>
            </a:r>
            <a:r>
              <a:rPr lang="ru-RU" dirty="0"/>
              <a:t> </a:t>
            </a:r>
            <a:r>
              <a:rPr lang="ru-RU" dirty="0" err="1"/>
              <a:t>поживної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і </a:t>
            </a:r>
            <a:r>
              <a:rPr lang="ru-RU" dirty="0" err="1"/>
              <a:t>кожна</a:t>
            </a:r>
            <a:r>
              <a:rPr lang="ru-RU" dirty="0"/>
              <a:t> з них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7" y="3212976"/>
            <a:ext cx="456242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2" y="3265735"/>
            <a:ext cx="3062833" cy="30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Білки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9"/>
            <a:ext cx="8280920" cy="2808312"/>
          </a:xfrm>
        </p:spPr>
        <p:txBody>
          <a:bodyPr>
            <a:normAutofit/>
          </a:bodyPr>
          <a:lstStyle/>
          <a:p>
            <a:r>
              <a:rPr lang="ru-RU" dirty="0" err="1"/>
              <a:t>Білки</a:t>
            </a:r>
            <a:r>
              <a:rPr lang="ru-RU" dirty="0"/>
              <a:t> - належать до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без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 smtClean="0"/>
              <a:t>неможливе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/>
              <a:t>, </a:t>
            </a:r>
            <a:r>
              <a:rPr lang="ru-RU" dirty="0" err="1"/>
              <a:t>ріст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Вони </a:t>
            </a:r>
            <a:r>
              <a:rPr lang="ru-RU" dirty="0" err="1"/>
              <a:t>найважливіші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пластичні</a:t>
            </a:r>
            <a:r>
              <a:rPr lang="ru-RU" dirty="0"/>
              <a:t> та </a:t>
            </a:r>
            <a:r>
              <a:rPr lang="ru-RU" dirty="0" err="1"/>
              <a:t>енергетичні</a:t>
            </a:r>
            <a:r>
              <a:rPr lang="ru-RU" dirty="0"/>
              <a:t> потреби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Харчова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/>
              <a:t>збалансованістю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     </a:t>
            </a:r>
            <a:r>
              <a:rPr lang="ru-RU" dirty="0" err="1" smtClean="0"/>
              <a:t>амінокислот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їх</a:t>
            </a:r>
            <a:r>
              <a:rPr lang="ru-RU" dirty="0"/>
              <a:t> складу.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8229"/>
            <a:ext cx="5904655" cy="247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30" y="3090336"/>
            <a:ext cx="3686016" cy="259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/>
              <a:t>білки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3733800"/>
          </a:xfrm>
        </p:spPr>
        <p:txBody>
          <a:bodyPr>
            <a:normAutofit/>
          </a:bodyPr>
          <a:lstStyle/>
          <a:p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біологічну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Фізіологічними</a:t>
            </a:r>
            <a:r>
              <a:rPr lang="ru-RU" dirty="0" smtClean="0"/>
              <a:t> </a:t>
            </a:r>
            <a:r>
              <a:rPr lang="ru-RU" dirty="0"/>
              <a:t>нормами </a:t>
            </a:r>
            <a:r>
              <a:rPr lang="ru-RU" dirty="0" err="1"/>
              <a:t>передбачається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55 %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забезпечуватись</a:t>
            </a:r>
            <a:r>
              <a:rPr lang="ru-RU" dirty="0"/>
              <a:t> </a:t>
            </a:r>
            <a:r>
              <a:rPr lang="ru-RU" dirty="0" err="1" smtClean="0"/>
              <a:t>білками</a:t>
            </a:r>
            <a:r>
              <a:rPr lang="ru-RU" dirty="0" smtClean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Потреба </a:t>
            </a:r>
            <a:r>
              <a:rPr lang="ru-RU" dirty="0"/>
              <a:t>в </a:t>
            </a:r>
            <a:r>
              <a:rPr lang="ru-RU" dirty="0" err="1"/>
              <a:t>білках</a:t>
            </a:r>
            <a:r>
              <a:rPr lang="ru-RU" dirty="0"/>
              <a:t> для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становить у </a:t>
            </a:r>
            <a:r>
              <a:rPr lang="ru-RU" dirty="0" err="1"/>
              <a:t>середньому</a:t>
            </a:r>
            <a:r>
              <a:rPr lang="ru-RU" dirty="0"/>
              <a:t> 85- 90 г на день.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89817"/>
            <a:ext cx="52634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73577"/>
            <a:ext cx="3551802" cy="244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9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6012160" cy="17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Жири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2332855"/>
          </a:xfrm>
        </p:spPr>
        <p:txBody>
          <a:bodyPr>
            <a:noAutofit/>
          </a:bodyPr>
          <a:lstStyle/>
          <a:p>
            <a:r>
              <a:rPr lang="ru-RU" dirty="0" err="1" smtClean="0"/>
              <a:t>Жири</a:t>
            </a:r>
            <a:r>
              <a:rPr lang="ru-RU" dirty="0" smtClean="0"/>
              <a:t> </a:t>
            </a:r>
            <a:r>
              <a:rPr lang="ru-RU" dirty="0" err="1"/>
              <a:t>забезпечують</a:t>
            </a:r>
            <a:r>
              <a:rPr lang="ru-RU" dirty="0"/>
              <a:t> у </a:t>
            </a:r>
            <a:r>
              <a:rPr lang="ru-RU" dirty="0" err="1"/>
              <a:t>середньому</a:t>
            </a:r>
            <a:r>
              <a:rPr lang="ru-RU" dirty="0"/>
              <a:t> 33 % </a:t>
            </a:r>
            <a:r>
              <a:rPr lang="ru-RU" dirty="0" err="1"/>
              <a:t>добової</a:t>
            </a:r>
            <a:r>
              <a:rPr lang="ru-RU" dirty="0"/>
              <a:t> </a:t>
            </a:r>
            <a:r>
              <a:rPr lang="ru-RU" dirty="0" err="1"/>
              <a:t>енергоцінності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. З жирами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: </a:t>
            </a:r>
            <a:r>
              <a:rPr lang="ru-RU" dirty="0" err="1"/>
              <a:t>вітаміни</a:t>
            </a:r>
            <a:r>
              <a:rPr lang="ru-RU" dirty="0"/>
              <a:t> А, О, Е, </a:t>
            </a:r>
            <a:r>
              <a:rPr lang="ru-RU" dirty="0" err="1"/>
              <a:t>незамінні</a:t>
            </a:r>
            <a:r>
              <a:rPr lang="ru-RU" dirty="0"/>
              <a:t> </a:t>
            </a:r>
            <a:r>
              <a:rPr lang="ru-RU" dirty="0" err="1"/>
              <a:t>жирні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лецитин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Жири</a:t>
            </a:r>
            <a:r>
              <a:rPr lang="ru-RU" dirty="0"/>
              <a:t> </a:t>
            </a:r>
            <a:r>
              <a:rPr lang="ru-RU" dirty="0" err="1" smtClean="0"/>
              <a:t>поліпшують</a:t>
            </a:r>
            <a:r>
              <a:rPr lang="ru-RU" dirty="0" smtClean="0"/>
              <a:t> </a:t>
            </a:r>
            <a:r>
              <a:rPr lang="ru-RU" dirty="0"/>
              <a:t>смак </a:t>
            </a:r>
            <a:r>
              <a:rPr lang="ru-RU" dirty="0" err="1"/>
              <a:t>їжі</a:t>
            </a:r>
            <a:r>
              <a:rPr lang="ru-RU" dirty="0"/>
              <a:t> і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ситості</a:t>
            </a:r>
            <a:r>
              <a:rPr lang="ru-RU" dirty="0"/>
              <a:t>. </a:t>
            </a:r>
            <a:r>
              <a:rPr lang="ru-RU" dirty="0" err="1"/>
              <a:t>Жири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утворюватися</a:t>
            </a:r>
            <a:r>
              <a:rPr lang="ru-RU" dirty="0"/>
              <a:t> з </a:t>
            </a:r>
            <a:r>
              <a:rPr lang="ru-RU" dirty="0" err="1"/>
              <a:t>вуглеводів</a:t>
            </a:r>
            <a:r>
              <a:rPr lang="ru-RU" dirty="0"/>
              <a:t> та </a:t>
            </a:r>
            <a:r>
              <a:rPr lang="ru-RU" dirty="0" err="1"/>
              <a:t>білків</a:t>
            </a:r>
            <a:r>
              <a:rPr lang="ru-RU" dirty="0"/>
              <a:t>, але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ними не </a:t>
            </a:r>
            <a:r>
              <a:rPr lang="ru-RU" dirty="0" err="1"/>
              <a:t>заміняються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Надмір</a:t>
            </a:r>
            <a:r>
              <a:rPr lang="ru-RU" dirty="0" smtClean="0"/>
              <a:t> </a:t>
            </a:r>
            <a:r>
              <a:rPr lang="ru-RU" dirty="0" err="1"/>
              <a:t>жирів</a:t>
            </a:r>
            <a:r>
              <a:rPr lang="ru-RU" dirty="0"/>
              <a:t> в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погіршує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кальцію</a:t>
            </a:r>
            <a:r>
              <a:rPr lang="ru-RU" dirty="0"/>
              <a:t>, </a:t>
            </a:r>
            <a:r>
              <a:rPr lang="ru-RU" dirty="0" err="1"/>
              <a:t>магнію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потребу у </a:t>
            </a:r>
            <a:r>
              <a:rPr lang="ru-RU" dirty="0" err="1"/>
              <a:t>вітамінах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жировий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0176"/>
            <a:ext cx="3347864" cy="27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721"/>
            <a:ext cx="6552728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Жири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628456" cy="2808312"/>
          </a:xfrm>
        </p:spPr>
        <p:txBody>
          <a:bodyPr/>
          <a:lstStyle/>
          <a:p>
            <a:r>
              <a:rPr lang="ru-RU" dirty="0" err="1"/>
              <a:t>Жири</a:t>
            </a:r>
            <a:r>
              <a:rPr lang="ru-RU" dirty="0"/>
              <a:t> - </a:t>
            </a:r>
            <a:r>
              <a:rPr lang="ru-RU" dirty="0" err="1"/>
              <a:t>найцінніший</a:t>
            </a:r>
            <a:r>
              <a:rPr lang="ru-RU" dirty="0"/>
              <a:t> </a:t>
            </a:r>
            <a:r>
              <a:rPr lang="ru-RU" dirty="0" err="1"/>
              <a:t>енергетичний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і один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тваринних</a:t>
            </a:r>
            <a:r>
              <a:rPr lang="ru-RU" dirty="0"/>
              <a:t>,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мікроорганізмів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У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добова</a:t>
            </a:r>
            <a:r>
              <a:rPr lang="ru-RU" dirty="0"/>
              <a:t> потреба в жирах становить 80-100 г, з </a:t>
            </a:r>
            <a:r>
              <a:rPr lang="ru-RU" dirty="0" err="1"/>
              <a:t>яких</a:t>
            </a:r>
            <a:r>
              <a:rPr lang="ru-RU" dirty="0"/>
              <a:t> ЗО%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забезпечуватись</a:t>
            </a:r>
            <a:r>
              <a:rPr lang="ru-RU" dirty="0"/>
              <a:t> </a:t>
            </a:r>
            <a:r>
              <a:rPr lang="ru-RU" dirty="0" err="1"/>
              <a:t>рослинними</a:t>
            </a:r>
            <a:r>
              <a:rPr lang="ru-RU" dirty="0"/>
              <a:t> </a:t>
            </a:r>
            <a:r>
              <a:rPr lang="ru-RU" dirty="0" smtClean="0"/>
              <a:t>жирами. </a:t>
            </a:r>
          </a:p>
          <a:p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/>
              <a:t>жиру </a:t>
            </a:r>
            <a:r>
              <a:rPr lang="ru-RU" dirty="0" err="1"/>
              <a:t>володіють</a:t>
            </a:r>
            <a:r>
              <a:rPr lang="ru-RU" dirty="0"/>
              <a:t> великою </a:t>
            </a:r>
            <a:r>
              <a:rPr lang="ru-RU" dirty="0" err="1"/>
              <a:t>енергоємкістю</a:t>
            </a:r>
            <a:r>
              <a:rPr lang="ru-RU" dirty="0"/>
              <a:t> у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вуглеводами</a:t>
            </a:r>
            <a:r>
              <a:rPr lang="ru-RU" dirty="0"/>
              <a:t>.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6675"/>
            <a:ext cx="6096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74" y="1916833"/>
            <a:ext cx="3516126" cy="49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0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Вуглеводи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772400" cy="3733800"/>
          </a:xfrm>
        </p:spPr>
        <p:txBody>
          <a:bodyPr/>
          <a:lstStyle/>
          <a:p>
            <a:r>
              <a:rPr lang="ru-RU" dirty="0" err="1"/>
              <a:t>П</a:t>
            </a:r>
            <a:r>
              <a:rPr lang="ru-RU" dirty="0" err="1" smtClean="0"/>
              <a:t>риродні</a:t>
            </a:r>
            <a:r>
              <a:rPr lang="ru-RU" dirty="0" smtClean="0"/>
              <a:t>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/>
              <a:t>поширені</a:t>
            </a:r>
            <a:r>
              <a:rPr lang="ru-RU" dirty="0"/>
              <a:t> в </a:t>
            </a:r>
            <a:r>
              <a:rPr lang="ru-RU" dirty="0" err="1" smtClean="0"/>
              <a:t>природі</a:t>
            </a:r>
            <a:r>
              <a:rPr lang="ru-RU" dirty="0"/>
              <a:t>: 80% </a:t>
            </a:r>
            <a:r>
              <a:rPr lang="ru-RU" dirty="0" err="1"/>
              <a:t>сухої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 smtClean="0"/>
              <a:t>вуглеводи</a:t>
            </a:r>
            <a:r>
              <a:rPr lang="ru-RU" dirty="0" smtClean="0"/>
              <a:t>. </a:t>
            </a:r>
          </a:p>
          <a:p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у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енергетичне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: вони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добової</a:t>
            </a:r>
            <a:r>
              <a:rPr lang="ru-RU" dirty="0"/>
              <a:t> </a:t>
            </a:r>
            <a:r>
              <a:rPr lang="ru-RU" dirty="0" err="1"/>
              <a:t>калорійності</a:t>
            </a:r>
            <a:r>
              <a:rPr lang="ru-RU" dirty="0"/>
              <a:t>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9" y="3616288"/>
            <a:ext cx="4004501" cy="300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7952"/>
            <a:ext cx="5220072" cy="34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вуглеводи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3384376"/>
          </a:xfrm>
        </p:spPr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поступають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в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вони </a:t>
            </a:r>
            <a:r>
              <a:rPr lang="ru-RU" dirty="0" err="1"/>
              <a:t>відкладаються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в </a:t>
            </a:r>
            <a:r>
              <a:rPr lang="ru-RU" dirty="0" err="1"/>
              <a:t>печінці</a:t>
            </a:r>
            <a:r>
              <a:rPr lang="ru-RU" dirty="0"/>
              <a:t> і </a:t>
            </a:r>
            <a:r>
              <a:rPr lang="ru-RU" dirty="0" err="1"/>
              <a:t>м'язах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особливого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 - </a:t>
            </a:r>
            <a:r>
              <a:rPr lang="ru-RU" dirty="0" err="1"/>
              <a:t>глікогену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/>
              <a:t>надмірному</a:t>
            </a:r>
            <a:r>
              <a:rPr lang="ru-RU" dirty="0"/>
              <a:t> ж </a:t>
            </a:r>
            <a:r>
              <a:rPr lang="ru-RU" dirty="0" err="1"/>
              <a:t>харчуванні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переходять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в жир. </a:t>
            </a:r>
            <a:endParaRPr lang="ru-RU" dirty="0" smtClean="0"/>
          </a:p>
          <a:p>
            <a:r>
              <a:rPr lang="ru-RU" dirty="0"/>
              <a:t>Норма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на </a:t>
            </a:r>
            <a:r>
              <a:rPr lang="ru-RU" dirty="0" err="1"/>
              <a:t>добу</a:t>
            </a:r>
            <a:r>
              <a:rPr lang="ru-RU" dirty="0"/>
              <a:t>: 300-500 г </a:t>
            </a:r>
            <a:r>
              <a:rPr lang="ru-RU" dirty="0" err="1"/>
              <a:t>або</a:t>
            </a:r>
            <a:r>
              <a:rPr lang="ru-RU" dirty="0"/>
              <a:t> 5-8 г на </a:t>
            </a:r>
            <a:r>
              <a:rPr lang="ru-RU" dirty="0" err="1"/>
              <a:t>кожен</a:t>
            </a:r>
            <a:r>
              <a:rPr lang="ru-RU" dirty="0"/>
              <a:t> кг ваги, при </a:t>
            </a:r>
            <a:r>
              <a:rPr lang="ru-RU" dirty="0" err="1"/>
              <a:t>фізичних</a:t>
            </a:r>
            <a:r>
              <a:rPr lang="ru-RU" dirty="0"/>
              <a:t> і </a:t>
            </a:r>
            <a:r>
              <a:rPr lang="ru-RU" dirty="0" err="1"/>
              <a:t>розумових</a:t>
            </a:r>
            <a:r>
              <a:rPr lang="ru-RU" dirty="0"/>
              <a:t> </a:t>
            </a:r>
            <a:r>
              <a:rPr lang="ru-RU" dirty="0" err="1"/>
              <a:t>навантаженнях</a:t>
            </a:r>
            <a:r>
              <a:rPr lang="ru-RU" dirty="0"/>
              <a:t> 700 г.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027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0104"/>
            <a:ext cx="3433664" cy="300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5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136904" cy="208823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білків</a:t>
            </a:r>
            <a:r>
              <a:rPr lang="ru-RU" dirty="0" smtClean="0"/>
              <a:t>, </a:t>
            </a:r>
            <a:r>
              <a:rPr lang="ru-RU" dirty="0" err="1" smtClean="0"/>
              <a:t>вулегловодів</a:t>
            </a:r>
            <a:r>
              <a:rPr lang="ru-RU" dirty="0" smtClean="0"/>
              <a:t> та </a:t>
            </a:r>
            <a:r>
              <a:rPr lang="ru-RU" dirty="0" err="1" smtClean="0"/>
              <a:t>жирів</a:t>
            </a:r>
            <a:r>
              <a:rPr lang="ru-RU" dirty="0" smtClean="0"/>
              <a:t> у </a:t>
            </a:r>
            <a:r>
              <a:rPr lang="ru-RU" dirty="0" err="1" smtClean="0"/>
              <a:t>раціон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</a:t>
            </a:r>
            <a:r>
              <a:rPr lang="ru-RU" dirty="0" err="1" smtClean="0"/>
              <a:t>мінеральні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вітаміни</a:t>
            </a:r>
            <a:r>
              <a:rPr lang="ru-RU" dirty="0" smtClean="0"/>
              <a:t> та воду. </a:t>
            </a:r>
            <a:r>
              <a:rPr lang="ru-RU" dirty="0" err="1" smtClean="0"/>
              <a:t>Також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забувати</a:t>
            </a:r>
            <a:r>
              <a:rPr lang="ru-RU" dirty="0" smtClean="0"/>
              <a:t> </a:t>
            </a:r>
            <a:r>
              <a:rPr lang="ru-RU" dirty="0" err="1" smtClean="0"/>
              <a:t>слідкувати</a:t>
            </a:r>
            <a:r>
              <a:rPr lang="ru-RU" dirty="0" smtClean="0"/>
              <a:t> за </a:t>
            </a:r>
            <a:r>
              <a:rPr lang="ru-RU" dirty="0" err="1" smtClean="0"/>
              <a:t>кількостю</a:t>
            </a:r>
            <a:r>
              <a:rPr lang="ru-RU" dirty="0" smtClean="0"/>
              <a:t> </a:t>
            </a:r>
            <a:r>
              <a:rPr lang="ru-RU" dirty="0" err="1" smtClean="0"/>
              <a:t>споживаної</a:t>
            </a:r>
            <a:r>
              <a:rPr lang="ru-RU" dirty="0" smtClean="0"/>
              <a:t> </a:t>
            </a:r>
            <a:r>
              <a:rPr lang="ru-RU" dirty="0"/>
              <a:t>	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аби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переїдання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ожиріння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5962"/>
            <a:ext cx="5148064" cy="37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89949"/>
            <a:ext cx="3995936" cy="236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33552"/>
            <a:ext cx="2664296" cy="19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Другая 1">
      <a:majorFont>
        <a:latin typeface="Gabriola"/>
        <a:ea typeface=""/>
        <a:cs typeface=""/>
      </a:majorFont>
      <a:minorFont>
        <a:latin typeface="Times New Roman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470</TotalTime>
  <Words>436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Urban Pop</vt:lpstr>
      <vt:lpstr>Білки, жири, вуглеводи як компоненти їжі</vt:lpstr>
      <vt:lpstr>Презентация PowerPoint</vt:lpstr>
      <vt:lpstr>Білки</vt:lpstr>
      <vt:lpstr>білки</vt:lpstr>
      <vt:lpstr>Жири</vt:lpstr>
      <vt:lpstr>Жири</vt:lpstr>
      <vt:lpstr>Вуглеводи</vt:lpstr>
      <vt:lpstr>вуглеводи</vt:lpstr>
      <vt:lpstr>Крім білків, вулегловодів та жирів у раціон потрібно включати мінеральні речовини, вітаміни та воду. Також не забувати слідкувати за кількостю споживаної  їжі аби не було переїдання та ожиріння.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Білки, жири, вуглеводи як компоненти їжі</dc:title>
  <dc:creator>admin</dc:creator>
  <cp:lastModifiedBy>admin</cp:lastModifiedBy>
  <cp:revision>13</cp:revision>
  <dcterms:created xsi:type="dcterms:W3CDTF">2015-01-31T15:06:44Z</dcterms:created>
  <dcterms:modified xsi:type="dcterms:W3CDTF">2015-01-31T22:57:11Z</dcterms:modified>
</cp:coreProperties>
</file>