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68" r:id="rId6"/>
    <p:sldId id="258" r:id="rId7"/>
    <p:sldId id="266" r:id="rId8"/>
    <p:sldId id="261" r:id="rId9"/>
    <p:sldId id="267" r:id="rId10"/>
    <p:sldId id="262" r:id="rId11"/>
    <p:sldId id="265" r:id="rId12"/>
    <p:sldId id="259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84" d="100"/>
          <a:sy n="84" d="100"/>
        </p:scale>
        <p:origin x="-137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Тканини рослин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10-А класу Чеботарьова Олена.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122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Механічна тканина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uk-UA" dirty="0" smtClean="0"/>
              <a:t> Будова: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мертві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з </a:t>
            </a:r>
            <a:r>
              <a:rPr lang="ru-RU" sz="2000" dirty="0" err="1"/>
              <a:t>потовщеними</a:t>
            </a:r>
            <a:r>
              <a:rPr lang="ru-RU" sz="2000" dirty="0"/>
              <a:t> , </a:t>
            </a:r>
            <a:r>
              <a:rPr lang="ru-RU" sz="2000" dirty="0" err="1"/>
              <a:t>здерев’янілими</a:t>
            </a:r>
            <a:r>
              <a:rPr lang="ru-RU" sz="2000" dirty="0"/>
              <a:t> </a:t>
            </a:r>
            <a:r>
              <a:rPr lang="ru-RU" sz="2000" dirty="0" err="1"/>
              <a:t>стінками</a:t>
            </a:r>
            <a:r>
              <a:rPr lang="ru-RU" sz="2000" dirty="0"/>
              <a:t>. Часто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вигляд</a:t>
            </a:r>
            <a:r>
              <a:rPr lang="ru-RU" sz="2000" dirty="0"/>
              <a:t> </a:t>
            </a:r>
            <a:r>
              <a:rPr lang="ru-RU" sz="2000" dirty="0" smtClean="0"/>
              <a:t>волокон.</a:t>
            </a:r>
            <a:r>
              <a:rPr lang="ru-RU" sz="2000" dirty="0" smtClean="0">
                <a:latin typeface="Arial" charset="0"/>
              </a:rPr>
              <a:t>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  </a:t>
            </a:r>
            <a:r>
              <a:rPr lang="ru-RU" dirty="0" err="1" smtClean="0">
                <a:latin typeface="Calibri" panose="020F0502020204030204" pitchFamily="34" charset="0"/>
              </a:rPr>
              <a:t>Функції</a:t>
            </a:r>
            <a:r>
              <a:rPr lang="ru-RU" sz="2000" dirty="0" smtClean="0">
                <a:latin typeface="Calibri" panose="020F0502020204030204" pitchFamily="34" charset="0"/>
              </a:rPr>
              <a:t>: </a:t>
            </a:r>
            <a:r>
              <a:rPr lang="uk-UA" sz="2000" dirty="0">
                <a:latin typeface="Calibri" panose="020F0502020204030204" pitchFamily="34" charset="0"/>
              </a:rPr>
              <a:t>Міцність і пружність </a:t>
            </a:r>
            <a:endParaRPr lang="ru-RU" sz="2000" dirty="0">
              <a:latin typeface="Calibri" panose="020F0502020204030204" pitchFamily="34" charset="0"/>
            </a:endParaRPr>
          </a:p>
          <a:p>
            <a:pPr lvl="0"/>
            <a:endParaRPr lang="ru-RU" sz="2000" dirty="0">
              <a:latin typeface="Arial" charset="0"/>
            </a:endParaRP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0395"/>
            <a:ext cx="3672409" cy="39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9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Механічна тканина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5500" dirty="0"/>
              <a:t>У рослинах часто трапляються комплекси провідних клітин і волокон механічної тканини. Такі комплекси на­зивають судинно-волокнистими, або провідними, </a:t>
            </a:r>
            <a:r>
              <a:rPr lang="uk-UA" sz="5500" dirty="0" smtClean="0"/>
              <a:t>пучка­ми. Вони </a:t>
            </a:r>
            <a:r>
              <a:rPr lang="uk-UA" sz="5500" dirty="0"/>
              <a:t>йдуть уздовж кореня, стебла, черешків листків, утворюють сітку жилок листка. Основними час­тинами пучка більшості квіткових рослин є два компо­ненти — деревина (ксилема) і луб (флоема). Деревина скла­дається з судин (трахей), трахеїд і деревних волокон (</a:t>
            </a:r>
            <a:r>
              <a:rPr lang="uk-UA" sz="5500" dirty="0" smtClean="0"/>
              <a:t>жи</a:t>
            </a:r>
            <a:r>
              <a:rPr lang="uk-UA" sz="5500" dirty="0"/>
              <a:t>вих паренхімних клітин та механічних елементів). Луб (флоема) — складна тканина вищих рослин, до складу якої входять ситоподібні трубки з клітинами-супутниками і луб'яна паренхіма (власне паренхіма і волокна). Навколо цих компонентів пучка розміщені клітини механічної тка­нини, які значно зміцнюють його.</a:t>
            </a:r>
          </a:p>
          <a:p>
            <a:r>
              <a:rPr lang="uk-UA" sz="5500" dirty="0"/>
              <a:t>Провідні пучки виникають у </a:t>
            </a:r>
            <a:r>
              <a:rPr lang="uk-UA" sz="5500" dirty="0" err="1"/>
              <a:t>меристемних</a:t>
            </a:r>
            <a:r>
              <a:rPr lang="uk-UA" sz="5500" dirty="0"/>
              <a:t> зонах із про­камбію (меристеми), який диференціюється з меристеми конуса наростання. Прокамбій функціонує в рослині не­довго. Через деякий час поділ його клітин припиняється, і вони або всі перетворюються на елементи ксилеми і фло­еми, або між флоемою і ксилемою залишається ряд про-камбіальних клітин, які стають вторинною меристемою — камбієм. Клітини камбію діляться паралельно поверхні рослини, і пучок може рости внаслідок утворення вторин­ної флоеми й ксилеми.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6446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тканина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uk-UA" dirty="0" smtClean="0"/>
              <a:t> Будова:</a:t>
            </a:r>
            <a:r>
              <a:rPr lang="uk-UA" sz="2000" dirty="0">
                <a:latin typeface="Arial" charset="0"/>
              </a:rPr>
              <a:t>Живі клітини в яких містяться хлоропласти і </a:t>
            </a:r>
            <a:r>
              <a:rPr lang="uk-UA" sz="2000" dirty="0" err="1">
                <a:latin typeface="Arial" charset="0"/>
              </a:rPr>
              <a:t>запасаючі</a:t>
            </a:r>
            <a:r>
              <a:rPr lang="uk-UA" sz="2000" dirty="0">
                <a:latin typeface="Arial" charset="0"/>
              </a:rPr>
              <a:t> речовини</a:t>
            </a:r>
            <a:endParaRPr lang="ru-RU" sz="2000" dirty="0">
              <a:latin typeface="Arial" charset="0"/>
            </a:endParaRPr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 Функції: </a:t>
            </a:r>
            <a:r>
              <a:rPr lang="uk-UA" sz="2000" dirty="0">
                <a:latin typeface="Arial" charset="0"/>
              </a:rPr>
              <a:t>Утворення і накопичення поживних речовин</a:t>
            </a:r>
            <a:endParaRPr lang="ru-RU" sz="2000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29523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540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тканина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Розрізняють три групи основних тканин: асиміляційну, запас­ливу і </a:t>
            </a:r>
            <a:r>
              <a:rPr lang="uk-UA" dirty="0" err="1"/>
              <a:t>повітроносну</a:t>
            </a:r>
            <a:r>
              <a:rPr lang="uk-UA" dirty="0"/>
              <a:t> (аерен­хіму).</a:t>
            </a:r>
          </a:p>
          <a:p>
            <a:r>
              <a:rPr lang="uk-UA" dirty="0"/>
              <a:t>Основна асиміляційна тканина розміщена в усіх зелених частинах рослин. Її клітини містять хлоропласти, в яких здійснюється про­цес фотосинтезу. Основна запаслива тканина заповнює м'які частини листків, плодів, серцевину стебел та коренів. У її клітинах відкладаються на запас поживні речовини. Основна </a:t>
            </a:r>
            <a:r>
              <a:rPr lang="uk-UA" dirty="0" err="1"/>
              <a:t>повітроносна</a:t>
            </a:r>
            <a:r>
              <a:rPr lang="uk-UA" dirty="0"/>
              <a:t> тканина багата, як правило, на міжклітинні проміжки, заповнені повітрям. Міжклітин­ники, сполучаючись у загальну сітку, забезпечують газо­обмін рослин.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62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656184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7633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Означення 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Тканина –  </a:t>
            </a:r>
            <a:r>
              <a:rPr lang="ru-RU" altLang="uk-UA" dirty="0" err="1"/>
              <a:t>це</a:t>
            </a:r>
            <a:r>
              <a:rPr lang="ru-RU" altLang="uk-UA" dirty="0"/>
              <a:t>  </a:t>
            </a:r>
            <a:r>
              <a:rPr lang="ru-RU" altLang="uk-UA" dirty="0" err="1"/>
              <a:t>група</a:t>
            </a:r>
            <a:r>
              <a:rPr lang="ru-RU" altLang="uk-UA" dirty="0"/>
              <a:t>  </a:t>
            </a:r>
            <a:r>
              <a:rPr lang="ru-RU" altLang="uk-UA" dirty="0" err="1"/>
              <a:t>клітин</a:t>
            </a:r>
            <a:r>
              <a:rPr lang="ru-RU" altLang="uk-UA" dirty="0"/>
              <a:t>, </a:t>
            </a:r>
            <a:r>
              <a:rPr lang="ru-RU" altLang="uk-UA" dirty="0" err="1"/>
              <a:t>подібних</a:t>
            </a:r>
            <a:r>
              <a:rPr lang="ru-RU" altLang="uk-UA" dirty="0"/>
              <a:t> за </a:t>
            </a:r>
            <a:r>
              <a:rPr lang="ru-RU" altLang="uk-UA" dirty="0" err="1"/>
              <a:t>будовою</a:t>
            </a:r>
            <a:r>
              <a:rPr lang="ru-RU" altLang="uk-UA" dirty="0"/>
              <a:t> , </a:t>
            </a:r>
            <a:r>
              <a:rPr lang="ru-RU" altLang="uk-UA" dirty="0" err="1"/>
              <a:t>котрі</a:t>
            </a:r>
            <a:r>
              <a:rPr lang="ru-RU" altLang="uk-UA" dirty="0"/>
              <a:t>  </a:t>
            </a:r>
            <a:r>
              <a:rPr lang="ru-RU" altLang="uk-UA" dirty="0" err="1"/>
              <a:t>пов’язані</a:t>
            </a:r>
            <a:r>
              <a:rPr lang="ru-RU" altLang="uk-UA" dirty="0"/>
              <a:t>  </a:t>
            </a:r>
            <a:r>
              <a:rPr lang="ru-RU" altLang="uk-UA" dirty="0" err="1"/>
              <a:t>між</a:t>
            </a:r>
            <a:r>
              <a:rPr lang="ru-RU" altLang="uk-UA" dirty="0"/>
              <a:t> собою структурно і </a:t>
            </a:r>
            <a:r>
              <a:rPr lang="ru-RU" altLang="uk-UA" dirty="0" err="1" smtClean="0"/>
              <a:t>функціонально</a:t>
            </a:r>
            <a:r>
              <a:rPr lang="ru-RU" altLang="uk-UA" dirty="0" smtClean="0"/>
              <a:t>.</a:t>
            </a:r>
            <a:endParaRPr lang="ru-RU" alt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446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Тканини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08913" cy="4525963"/>
          </a:xfrm>
        </p:spPr>
      </p:pic>
    </p:spTree>
    <p:extLst>
      <p:ext uri="{BB962C8B-B14F-4D97-AF65-F5344CB8AC3E}">
        <p14:creationId xmlns:p14="http://schemas.microsoft.com/office/powerpoint/2010/main" val="122483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Твірна тканина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uk-UA" dirty="0" smtClean="0"/>
              <a:t>Будова:</a:t>
            </a:r>
            <a:r>
              <a:rPr lang="ru-RU" sz="2000" dirty="0" err="1"/>
              <a:t>Дрібні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до </a:t>
            </a:r>
            <a:r>
              <a:rPr lang="ru-RU" sz="2000" dirty="0" err="1"/>
              <a:t>поділу</a:t>
            </a:r>
            <a:r>
              <a:rPr lang="ru-RU" sz="2000" dirty="0"/>
              <a:t>,  з великими ядрами, вакуолей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.</a:t>
            </a:r>
            <a:endParaRPr lang="ru-RU" sz="2000" dirty="0"/>
          </a:p>
          <a:p>
            <a:pPr lvl="0"/>
            <a:r>
              <a:rPr lang="uk-UA" dirty="0" smtClean="0"/>
              <a:t>Функції:</a:t>
            </a:r>
            <a:r>
              <a:rPr lang="ru-RU" sz="2000" dirty="0" err="1"/>
              <a:t>Дають</a:t>
            </a:r>
            <a:r>
              <a:rPr lang="ru-RU" sz="2000" dirty="0"/>
              <a:t> початок </a:t>
            </a:r>
            <a:r>
              <a:rPr lang="ru-RU" sz="2000" dirty="0" err="1"/>
              <a:t>клітинам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/>
              <a:t>ріст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.</a:t>
            </a:r>
          </a:p>
          <a:p>
            <a:endParaRPr lang="uk-UA" dirty="0"/>
          </a:p>
        </p:txBody>
      </p:sp>
      <p:pic>
        <p:nvPicPr>
          <p:cNvPr id="8" name="Picture 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6" y="1772816"/>
            <a:ext cx="387643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73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Твірна тканина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За походженням твірні тканини бувають первинними і вторинними. Первинна твірна тканина зумовлює розви­ток проростка і первинний ріст органів, тобто це клітини зародкових стебла і кореня, що діляться. Вторинна твірна тканина виникає з первинної. До неї належить, наприклад, камбій, поділ клітин якого дає ріст стебла і кореня в товщину у дводольних рослин. З клітин твірної тканини (меристеми) формуються всі інші типи тканин.</a:t>
            </a:r>
          </a:p>
        </p:txBody>
      </p:sp>
    </p:spTree>
    <p:extLst>
      <p:ext uri="{BB962C8B-B14F-4D97-AF65-F5344CB8AC3E}">
        <p14:creationId xmlns:p14="http://schemas.microsoft.com/office/powerpoint/2010/main" val="1517635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Покривна тканина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Будова: </a:t>
            </a:r>
            <a:r>
              <a:rPr lang="ru-RU" sz="2000" dirty="0" err="1" smtClean="0"/>
              <a:t>живі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мертві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. </a:t>
            </a:r>
          </a:p>
          <a:p>
            <a:pPr>
              <a:buFontTx/>
              <a:buNone/>
            </a:pP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товсті</a:t>
            </a:r>
            <a:r>
              <a:rPr lang="ru-RU" sz="2000" dirty="0"/>
              <a:t> і </a:t>
            </a:r>
            <a:r>
              <a:rPr lang="ru-RU" sz="2000" dirty="0" err="1"/>
              <a:t>міцні</a:t>
            </a:r>
            <a:r>
              <a:rPr lang="ru-RU" sz="2000" dirty="0"/>
              <a:t> </a:t>
            </a:r>
            <a:r>
              <a:rPr lang="ru-RU" sz="2000" dirty="0" err="1"/>
              <a:t>оболонки</a:t>
            </a:r>
            <a:endParaRPr lang="ru-RU" sz="2000" dirty="0"/>
          </a:p>
          <a:p>
            <a:pPr>
              <a:buFontTx/>
              <a:buNone/>
            </a:pPr>
            <a:r>
              <a:rPr lang="ru-RU" sz="2000" dirty="0" err="1" smtClean="0"/>
              <a:t>щільно</a:t>
            </a:r>
            <a:r>
              <a:rPr lang="ru-RU" sz="2000" dirty="0" smtClean="0"/>
              <a:t> </a:t>
            </a:r>
            <a:r>
              <a:rPr lang="ru-RU" sz="2000" dirty="0" err="1"/>
              <a:t>сполучені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собою</a:t>
            </a:r>
          </a:p>
          <a:p>
            <a:pPr>
              <a:buFontTx/>
              <a:buNone/>
            </a:pPr>
            <a:r>
              <a:rPr lang="uk-UA" sz="2000" dirty="0" smtClean="0"/>
              <a:t>(Розрізняють два основні види покривних тканин: шкірку, вкриту кутикулою ,та  корок)</a:t>
            </a:r>
            <a:endParaRPr lang="ru-RU" sz="2000" dirty="0" smtClean="0"/>
          </a:p>
          <a:p>
            <a:pPr lvl="0" fontAlgn="base">
              <a:spcAft>
                <a:spcPct val="0"/>
              </a:spcAft>
              <a:defRPr/>
            </a:pPr>
            <a:r>
              <a:rPr lang="uk-UA" dirty="0" smtClean="0"/>
              <a:t> Функції: </a:t>
            </a:r>
            <a:r>
              <a:rPr lang="ru-RU" sz="2000" dirty="0" err="1" smtClean="0">
                <a:latin typeface="Calibri" panose="020F0502020204030204" pitchFamily="34" charset="0"/>
              </a:rPr>
              <a:t>захист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від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несприятливих</a:t>
            </a:r>
            <a:r>
              <a:rPr lang="ru-RU" sz="2000" dirty="0" smtClean="0">
                <a:latin typeface="Calibri" panose="020F0502020204030204" pitchFamily="34" charset="0"/>
              </a:rPr>
              <a:t> умов, </a:t>
            </a:r>
            <a:r>
              <a:rPr lang="ru-RU" sz="2000" dirty="0" err="1" smtClean="0">
                <a:latin typeface="Calibri" panose="020F0502020204030204" pitchFamily="34" charset="0"/>
              </a:rPr>
              <a:t>ушкоджень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uk-UA" sz="2000" dirty="0" err="1" smtClean="0">
                <a:latin typeface="Calibri" panose="020F0502020204030204" pitchFamily="34" charset="0"/>
              </a:rPr>
              <a:t>Зв</a:t>
            </a:r>
            <a:r>
              <a:rPr lang="uk-UA" sz="2000" dirty="0" smtClean="0">
                <a:latin typeface="Calibri" panose="020F0502020204030204" pitchFamily="34" charset="0"/>
              </a:rPr>
              <a:t> </a:t>
            </a:r>
            <a:r>
              <a:rPr lang="uk-UA" sz="2000" dirty="0" err="1">
                <a:latin typeface="Calibri" panose="020F0502020204030204" pitchFamily="34" charset="0"/>
              </a:rPr>
              <a:t>язок</a:t>
            </a:r>
            <a:r>
              <a:rPr lang="uk-UA" sz="2000" dirty="0">
                <a:latin typeface="Calibri" panose="020F0502020204030204" pitchFamily="34" charset="0"/>
              </a:rPr>
              <a:t>  ,через </a:t>
            </a:r>
            <a:r>
              <a:rPr lang="uk-UA" sz="2000" dirty="0" smtClean="0">
                <a:latin typeface="Calibri" panose="020F0502020204030204" pitchFamily="34" charset="0"/>
              </a:rPr>
              <a:t>продихи зі зовнішнім середовищем.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5" name="Picture 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6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Покривна тканина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Як правило, епідерма функціонує на рослині впродовж одного року (точніше, впродовж вегетаційного періоду). З часом, найчастіше під осінь, замість епідерми на стеблі утворюється вторинна покривна тканина — корок, що входить до складу перидерми, яка, на відміну від епідерми, утворюється лише на стеблах та коренях.</a:t>
            </a:r>
          </a:p>
          <a:p>
            <a:r>
              <a:rPr lang="uk-UA" dirty="0"/>
              <a:t>Корок — багатошарова мертва тканина, що утворюється за рахунок вторинної </a:t>
            </a:r>
            <a:r>
              <a:rPr lang="uk-UA" dirty="0" smtClean="0"/>
              <a:t>меристеми. </a:t>
            </a:r>
            <a:r>
              <a:rPr lang="uk-UA" dirty="0"/>
              <a:t>Обо­лонки клітин корка потовщені і просочені речовиною, за складом близькою до жирів, майже непроникною для води й повітря. Ці клітини щільно зімкнені між собою (міжклітинників немає) і виконують основні захист функ­ції. Клітини корка мертві, наповнені повітрям або смо­листими чи дубильними речовинами.</a:t>
            </a:r>
          </a:p>
          <a:p>
            <a:r>
              <a:rPr lang="uk-UA" dirty="0"/>
              <a:t>Кірка утворюється на зміну корку, тому її іноді назива­ють третинною покривною тканиною. Типова кірка спо­стерігається у деревних рослин. Перидерма під натиском розростання стебла в товщину через 2-3 роки розриваєть­ся. В глибших шарах кори закладаються нові ділянки коркового камбію, які утворюють нові шари корку. Ці нові відмерлі шари тканин ущільнюються, деформуються і утво­рюють кірку .</a:t>
            </a:r>
          </a:p>
        </p:txBody>
      </p:sp>
    </p:spTree>
    <p:extLst>
      <p:ext uri="{BB962C8B-B14F-4D97-AF65-F5344CB8AC3E}">
        <p14:creationId xmlns:p14="http://schemas.microsoft.com/office/powerpoint/2010/main" val="372038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Провідна тканина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uk-UA" dirty="0" smtClean="0"/>
              <a:t> Будова: </a:t>
            </a:r>
            <a:r>
              <a:rPr lang="uk-UA" sz="2000" dirty="0">
                <a:latin typeface="Arial" charset="0"/>
              </a:rPr>
              <a:t>Клітини живі та мертві  які нагадують судини  і ситоподібні </a:t>
            </a:r>
            <a:r>
              <a:rPr lang="uk-UA" sz="2000" dirty="0" smtClean="0">
                <a:latin typeface="Arial" charset="0"/>
              </a:rPr>
              <a:t>трубки.</a:t>
            </a:r>
          </a:p>
          <a:p>
            <a:r>
              <a:rPr lang="uk-UA" dirty="0" smtClean="0">
                <a:latin typeface="Calibri" panose="020F0502020204030204" pitchFamily="34" charset="0"/>
              </a:rPr>
              <a:t>Функції</a:t>
            </a:r>
            <a:r>
              <a:rPr lang="uk-UA" sz="2000" dirty="0" smtClean="0">
                <a:latin typeface="Arial" charset="0"/>
              </a:rPr>
              <a:t>:  </a:t>
            </a:r>
            <a:r>
              <a:rPr lang="uk-UA" sz="2000" dirty="0">
                <a:latin typeface="Arial" charset="0"/>
              </a:rPr>
              <a:t>Рух </a:t>
            </a:r>
            <a:r>
              <a:rPr lang="uk-UA" sz="2000" dirty="0" smtClean="0">
                <a:latin typeface="Arial" charset="0"/>
              </a:rPr>
              <a:t>речовин.</a:t>
            </a:r>
            <a:endParaRPr lang="ru-RU" sz="2000" dirty="0">
              <a:latin typeface="Arial" charset="0"/>
            </a:endParaRPr>
          </a:p>
          <a:p>
            <a:pPr lvl="0"/>
            <a:endParaRPr lang="ru-RU" sz="2000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5" name="Picture 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00808"/>
            <a:ext cx="3888432" cy="3744416"/>
          </a:xfrm>
          <a:noFill/>
        </p:spPr>
      </p:pic>
    </p:spTree>
    <p:extLst>
      <p:ext uri="{BB962C8B-B14F-4D97-AF65-F5344CB8AC3E}">
        <p14:creationId xmlns:p14="http://schemas.microsoft.com/office/powerpoint/2010/main" val="610364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Провідна тканина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6400" dirty="0"/>
              <a:t>Судини (трахеї) — це довгі трубки, що формуються з багатьох розміщених одна над одною клітин, поперечні стінки яких руйнуються. Поздовжні стінки судин нерівно­мірно потовщені (здерев'янілі), цитоплазма відмирає.</a:t>
            </a:r>
          </a:p>
          <a:p>
            <a:endParaRPr lang="uk-UA" sz="6400" dirty="0" smtClean="0"/>
          </a:p>
          <a:p>
            <a:r>
              <a:rPr lang="uk-UA" sz="6400" dirty="0" smtClean="0"/>
              <a:t>Трахеїди </a:t>
            </a:r>
            <a:r>
              <a:rPr lang="uk-UA" sz="6400" dirty="0"/>
              <a:t>— це видовжені клітини з косими поперечни­ми перетинками, якими вони сполучаються одна з одною, утворюючи суцільний ланцюг. Як і трахеї, це мертві кліти­ни з нерівномірно здерев'янілими стінками. Здерев'янін­ня (потовщення) може мати вигляд кілець, спіралей, дра­бинок, сіток. Завдяки потовщенням трахеї і трахеїди про­тистоять стискуванню і розтягуванню. Подібність будови трахей і трахеїд пояснюється єдиною функцією. По них вода і розчинені в ній мінеральні солі рухаються від ко­ренів до надземних частин рослини.</a:t>
            </a:r>
          </a:p>
          <a:p>
            <a:endParaRPr lang="uk-UA" sz="6400" dirty="0" smtClean="0"/>
          </a:p>
          <a:p>
            <a:pPr marL="0" indent="0">
              <a:buNone/>
            </a:pPr>
            <a:endParaRPr lang="uk-UA" sz="6400" dirty="0" smtClean="0"/>
          </a:p>
          <a:p>
            <a:r>
              <a:rPr lang="uk-UA" sz="6400" dirty="0" smtClean="0"/>
              <a:t>Ситоподібні </a:t>
            </a:r>
            <a:r>
              <a:rPr lang="uk-UA" sz="6400" dirty="0"/>
              <a:t>трубки — видовжені, живі клітини, що спо­лучаються між собою за допомогою поперечних перетинок з великою кількістю пор і нагадують сито (ситоподібна пластинка). Поздовжні стінки ситоподібних трубок по­товщуються, але залишаються целюлозними і не дере­в'яніють. Цитоплазма клітин зберігається, а ядро руйнує­ться на самому початку формування трубок. Поряд із си­топодібними трубками розміщені супровідні клітини — клітини-супутники. Вони заповнені цитоплазмою. Ядро велике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662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913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Тканини рослин</vt:lpstr>
      <vt:lpstr>Означення </vt:lpstr>
      <vt:lpstr>Тканини</vt:lpstr>
      <vt:lpstr>Твірна тканина</vt:lpstr>
      <vt:lpstr>Твірна тканина</vt:lpstr>
      <vt:lpstr>Покривна тканина</vt:lpstr>
      <vt:lpstr>Покривна тканина</vt:lpstr>
      <vt:lpstr>Провідна тканина</vt:lpstr>
      <vt:lpstr>Провідна тканина</vt:lpstr>
      <vt:lpstr>Механічна тканина</vt:lpstr>
      <vt:lpstr>Механічна тканина</vt:lpstr>
      <vt:lpstr>Основна тканина</vt:lpstr>
      <vt:lpstr>Основна тканина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12</cp:revision>
  <dcterms:created xsi:type="dcterms:W3CDTF">2014-05-21T12:54:11Z</dcterms:created>
  <dcterms:modified xsi:type="dcterms:W3CDTF">2014-05-21T16:05:54Z</dcterms:modified>
</cp:coreProperties>
</file>