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2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62"/>
            <a:ext cx="9144000" cy="2058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Презентація на тему: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16" y="2321496"/>
            <a:ext cx="8712968" cy="4536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uk-UA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МЕЙОЗ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4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Анафаза-І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7030A0"/>
                </a:solidFill>
              </a:rPr>
              <a:t>Нитки веретена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скорочуються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гомологічні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розходяться</a:t>
            </a:r>
            <a:r>
              <a:rPr lang="ru-RU" i="1" dirty="0">
                <a:solidFill>
                  <a:srgbClr val="7030A0"/>
                </a:solidFill>
              </a:rPr>
              <a:t> до </a:t>
            </a:r>
            <a:r>
              <a:rPr lang="ru-RU" i="1" dirty="0" err="1">
                <a:solidFill>
                  <a:srgbClr val="7030A0"/>
                </a:solidFill>
              </a:rPr>
              <a:t>протилежних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полюсів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клітини</a:t>
            </a:r>
            <a:r>
              <a:rPr lang="ru-RU" i="1" dirty="0">
                <a:solidFill>
                  <a:srgbClr val="7030A0"/>
                </a:solidFill>
              </a:rPr>
              <a:t> (при </a:t>
            </a:r>
            <a:r>
              <a:rPr lang="ru-RU" i="1" dirty="0" err="1">
                <a:solidFill>
                  <a:srgbClr val="7030A0"/>
                </a:solidFill>
              </a:rPr>
              <a:t>цьому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кожна</a:t>
            </a:r>
            <a:r>
              <a:rPr lang="ru-RU" i="1" dirty="0">
                <a:solidFill>
                  <a:srgbClr val="7030A0"/>
                </a:solidFill>
              </a:rPr>
              <a:t> з них </a:t>
            </a:r>
            <a:r>
              <a:rPr lang="ru-RU" i="1" dirty="0" err="1">
                <a:solidFill>
                  <a:srgbClr val="7030A0"/>
                </a:solidFill>
              </a:rPr>
              <a:t>складається</a:t>
            </a:r>
            <a:r>
              <a:rPr lang="ru-RU" i="1" dirty="0">
                <a:solidFill>
                  <a:srgbClr val="7030A0"/>
                </a:solidFill>
              </a:rPr>
              <a:t> з </a:t>
            </a:r>
            <a:r>
              <a:rPr lang="ru-RU" i="1" dirty="0" err="1">
                <a:solidFill>
                  <a:srgbClr val="7030A0"/>
                </a:solidFill>
              </a:rPr>
              <a:t>двох</a:t>
            </a:r>
            <a:r>
              <a:rPr lang="ru-RU" i="1" dirty="0">
                <a:solidFill>
                  <a:srgbClr val="7030A0"/>
                </a:solidFill>
              </a:rPr>
              <a:t> хроматид</a:t>
            </a:r>
            <a:r>
              <a:rPr lang="ru-RU" i="1" dirty="0" smtClean="0">
                <a:solidFill>
                  <a:srgbClr val="7030A0"/>
                </a:solidFill>
              </a:rPr>
              <a:t>).</a:t>
            </a:r>
            <a:r>
              <a:rPr lang="ru-RU" i="1" dirty="0" err="1" smtClean="0">
                <a:solidFill>
                  <a:srgbClr val="7030A0"/>
                </a:solidFill>
              </a:rPr>
              <a:t>Наприкінці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анафази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біля</a:t>
            </a:r>
            <a:r>
              <a:rPr lang="ru-RU" i="1" dirty="0">
                <a:solidFill>
                  <a:srgbClr val="7030A0"/>
                </a:solidFill>
              </a:rPr>
              <a:t> кожного з </a:t>
            </a:r>
            <a:r>
              <a:rPr lang="ru-RU" i="1" dirty="0" err="1">
                <a:solidFill>
                  <a:srgbClr val="7030A0"/>
                </a:solidFill>
              </a:rPr>
              <a:t>полюсів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опиняється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половинний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набір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хромосом.Розходження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хромосом </a:t>
            </a:r>
            <a:r>
              <a:rPr lang="ru-RU" i="1" dirty="0" err="1">
                <a:solidFill>
                  <a:srgbClr val="7030A0"/>
                </a:solidFill>
              </a:rPr>
              <a:t>кожної</a:t>
            </a:r>
            <a:r>
              <a:rPr lang="ru-RU" i="1" dirty="0">
                <a:solidFill>
                  <a:srgbClr val="7030A0"/>
                </a:solidFill>
              </a:rPr>
              <a:t> пари є </a:t>
            </a:r>
            <a:r>
              <a:rPr lang="ru-RU" i="1" dirty="0" err="1">
                <a:solidFill>
                  <a:srgbClr val="7030A0"/>
                </a:solidFill>
              </a:rPr>
              <a:t>подією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випадковою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що</a:t>
            </a:r>
            <a:r>
              <a:rPr lang="ru-RU" i="1" dirty="0">
                <a:solidFill>
                  <a:srgbClr val="7030A0"/>
                </a:solidFill>
              </a:rPr>
              <a:t> є </a:t>
            </a:r>
            <a:r>
              <a:rPr lang="ru-RU" i="1" dirty="0" err="1">
                <a:solidFill>
                  <a:srgbClr val="7030A0"/>
                </a:solidFill>
              </a:rPr>
              <a:t>ще</a:t>
            </a:r>
            <a:r>
              <a:rPr lang="ru-RU" i="1" dirty="0">
                <a:solidFill>
                  <a:srgbClr val="7030A0"/>
                </a:solidFill>
              </a:rPr>
              <a:t> одним </a:t>
            </a:r>
            <a:r>
              <a:rPr lang="ru-RU" i="1" dirty="0" err="1">
                <a:solidFill>
                  <a:srgbClr val="7030A0"/>
                </a:solidFill>
              </a:rPr>
              <a:t>джерелом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спадкової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мінливості</a:t>
            </a:r>
            <a:r>
              <a:rPr lang="ru-RU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000375" cy="340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48" y="4005064"/>
            <a:ext cx="3748213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3" y="0"/>
            <a:ext cx="558106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Телофаза-І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7030A0"/>
                </a:solidFill>
              </a:rPr>
              <a:t>У </a:t>
            </a:r>
            <a:r>
              <a:rPr lang="ru-RU" i="1" dirty="0" err="1">
                <a:solidFill>
                  <a:srgbClr val="7030A0"/>
                </a:solidFill>
              </a:rPr>
              <a:t>кожній</a:t>
            </a:r>
            <a:r>
              <a:rPr lang="ru-RU" i="1" dirty="0">
                <a:solidFill>
                  <a:srgbClr val="7030A0"/>
                </a:solidFill>
              </a:rPr>
              <a:t> з </a:t>
            </a:r>
            <a:r>
              <a:rPr lang="ru-RU" i="1" dirty="0" err="1">
                <a:solidFill>
                  <a:srgbClr val="7030A0"/>
                </a:solidFill>
              </a:rPr>
              <a:t>дочірніх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формується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ядерна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оболонка.В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клітинах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тварин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деяких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рослин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деспіралізуються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поділяється</a:t>
            </a:r>
            <a:r>
              <a:rPr lang="ru-RU" i="1" dirty="0">
                <a:solidFill>
                  <a:srgbClr val="7030A0"/>
                </a:solidFill>
              </a:rPr>
              <a:t> цитоплазма </a:t>
            </a:r>
            <a:r>
              <a:rPr lang="ru-RU" i="1" dirty="0" err="1">
                <a:solidFill>
                  <a:srgbClr val="7030A0"/>
                </a:solidFill>
              </a:rPr>
              <a:t>материнської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клітини</a:t>
            </a:r>
            <a:r>
              <a:rPr lang="ru-RU" i="1" dirty="0">
                <a:solidFill>
                  <a:srgbClr val="7030A0"/>
                </a:solidFill>
              </a:rPr>
              <a:t>. В </a:t>
            </a:r>
            <a:r>
              <a:rPr lang="ru-RU" i="1" dirty="0" err="1">
                <a:solidFill>
                  <a:srgbClr val="7030A0"/>
                </a:solidFill>
              </a:rPr>
              <a:t>клітинах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багатьох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видів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рослин</a:t>
            </a:r>
            <a:r>
              <a:rPr lang="ru-RU" i="1" dirty="0">
                <a:solidFill>
                  <a:srgbClr val="7030A0"/>
                </a:solidFill>
              </a:rPr>
              <a:t> цитоплазма </a:t>
            </a:r>
            <a:r>
              <a:rPr lang="ru-RU" i="1" dirty="0" err="1">
                <a:solidFill>
                  <a:srgbClr val="7030A0"/>
                </a:solidFill>
              </a:rPr>
              <a:t>може</a:t>
            </a:r>
            <a:r>
              <a:rPr lang="ru-RU" i="1" dirty="0">
                <a:solidFill>
                  <a:srgbClr val="7030A0"/>
                </a:solidFill>
              </a:rPr>
              <a:t> не </a:t>
            </a:r>
            <a:r>
              <a:rPr lang="ru-RU" i="1" dirty="0" err="1">
                <a:solidFill>
                  <a:srgbClr val="7030A0"/>
                </a:solidFill>
              </a:rPr>
              <a:t>ділитися</a:t>
            </a:r>
            <a:r>
              <a:rPr lang="ru-RU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75" y="4221087"/>
            <a:ext cx="3696325" cy="2584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75" y="548680"/>
            <a:ext cx="36963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0297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6000" b="1" i="1" dirty="0" err="1" smtClean="0">
                <a:solidFill>
                  <a:schemeClr val="accent6">
                    <a:lumMod val="50000"/>
                  </a:schemeClr>
                </a:solidFill>
              </a:rPr>
              <a:t>Наслідки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</a:rPr>
              <a:t>мейозу-І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Унаслідок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першого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мейотичного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циклу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утворюються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клітини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лише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ядра з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половинним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порівняно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материнською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клітиною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набором хромосом.</a:t>
            </a:r>
          </a:p>
        </p:txBody>
      </p:sp>
    </p:spTree>
    <p:extLst>
      <p:ext uri="{BB962C8B-B14F-4D97-AF65-F5344CB8AC3E}">
        <p14:creationId xmlns:p14="http://schemas.microsoft.com/office/powerpoint/2010/main" val="23406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156176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Інтерфаза</a:t>
            </a:r>
            <a:r>
              <a:rPr lang="ru-RU" b="1" dirty="0" smtClean="0">
                <a:solidFill>
                  <a:srgbClr val="FF0000"/>
                </a:solidFill>
              </a:rPr>
              <a:t>-ІІ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 err="1">
                <a:solidFill>
                  <a:srgbClr val="7030A0"/>
                </a:solidFill>
              </a:rPr>
              <a:t>Інтерфаза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між</a:t>
            </a:r>
            <a:r>
              <a:rPr lang="ru-RU" i="1" dirty="0">
                <a:solidFill>
                  <a:srgbClr val="7030A0"/>
                </a:solidFill>
              </a:rPr>
              <a:t> першим і другими </a:t>
            </a:r>
            <a:r>
              <a:rPr lang="ru-RU" i="1" dirty="0" err="1">
                <a:solidFill>
                  <a:srgbClr val="7030A0"/>
                </a:solidFill>
              </a:rPr>
              <a:t>мейотичними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поділами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вкорочена</a:t>
            </a:r>
            <a:r>
              <a:rPr lang="ru-RU" i="1" dirty="0" smtClean="0">
                <a:solidFill>
                  <a:srgbClr val="7030A0"/>
                </a:solidFill>
              </a:rPr>
              <a:t>: </a:t>
            </a:r>
            <a:r>
              <a:rPr lang="ru-RU" i="1" dirty="0" err="1">
                <a:solidFill>
                  <a:srgbClr val="7030A0"/>
                </a:solidFill>
              </a:rPr>
              <a:t>молекули</a:t>
            </a:r>
            <a:r>
              <a:rPr lang="ru-RU" i="1" dirty="0">
                <a:solidFill>
                  <a:srgbClr val="7030A0"/>
                </a:solidFill>
              </a:rPr>
              <a:t> ДНК у </a:t>
            </a:r>
            <a:r>
              <a:rPr lang="ru-RU" i="1" dirty="0" err="1">
                <a:solidFill>
                  <a:srgbClr val="7030A0"/>
                </a:solidFill>
              </a:rPr>
              <a:t>цей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період</a:t>
            </a:r>
            <a:r>
              <a:rPr lang="ru-RU" i="1" dirty="0">
                <a:solidFill>
                  <a:srgbClr val="7030A0"/>
                </a:solidFill>
              </a:rPr>
              <a:t> не </a:t>
            </a:r>
            <a:r>
              <a:rPr lang="ru-RU" i="1" dirty="0" err="1">
                <a:solidFill>
                  <a:srgbClr val="7030A0"/>
                </a:solidFill>
              </a:rPr>
              <a:t>подвоюються</a:t>
            </a:r>
            <a:r>
              <a:rPr lang="ru-RU" i="1" dirty="0">
                <a:solidFill>
                  <a:srgbClr val="7030A0"/>
                </a:solidFill>
              </a:rPr>
              <a:t>, тому </a:t>
            </a:r>
            <a:r>
              <a:rPr lang="ru-RU" i="1" dirty="0" err="1">
                <a:solidFill>
                  <a:srgbClr val="7030A0"/>
                </a:solidFill>
              </a:rPr>
              <a:t>клітина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майже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одразу</a:t>
            </a:r>
            <a:r>
              <a:rPr lang="ru-RU" i="1" dirty="0">
                <a:solidFill>
                  <a:srgbClr val="7030A0"/>
                </a:solidFill>
              </a:rPr>
              <a:t> переходить до другого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Профаза-ІІ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кожна</a:t>
            </a:r>
            <a:r>
              <a:rPr lang="ru-RU" i="1" dirty="0">
                <a:solidFill>
                  <a:srgbClr val="7030A0"/>
                </a:solidFill>
              </a:rPr>
              <a:t> з </a:t>
            </a:r>
            <a:r>
              <a:rPr lang="ru-RU" i="1" dirty="0" err="1">
                <a:solidFill>
                  <a:srgbClr val="7030A0"/>
                </a:solidFill>
              </a:rPr>
              <a:t>яких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складається</a:t>
            </a:r>
            <a:r>
              <a:rPr lang="ru-RU" i="1" dirty="0">
                <a:solidFill>
                  <a:srgbClr val="7030A0"/>
                </a:solidFill>
              </a:rPr>
              <a:t> з </a:t>
            </a:r>
            <a:r>
              <a:rPr lang="ru-RU" i="1" dirty="0" err="1">
                <a:solidFill>
                  <a:srgbClr val="7030A0"/>
                </a:solidFill>
              </a:rPr>
              <a:t>двох</a:t>
            </a:r>
            <a:r>
              <a:rPr lang="ru-RU" i="1" dirty="0">
                <a:solidFill>
                  <a:srgbClr val="7030A0"/>
                </a:solidFill>
              </a:rPr>
              <a:t> хроматид, </a:t>
            </a:r>
            <a:r>
              <a:rPr lang="ru-RU" i="1" dirty="0" err="1">
                <a:solidFill>
                  <a:srgbClr val="7030A0"/>
                </a:solidFill>
              </a:rPr>
              <a:t>ущільнюються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зникають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ядерця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руйнується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ядерна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оболонка</a:t>
            </a:r>
            <a:r>
              <a:rPr lang="ru-RU" i="1" dirty="0">
                <a:solidFill>
                  <a:srgbClr val="7030A0"/>
                </a:solidFill>
              </a:rPr>
              <a:t> (</a:t>
            </a:r>
            <a:r>
              <a:rPr lang="ru-RU" i="1" dirty="0" err="1">
                <a:solidFill>
                  <a:srgbClr val="7030A0"/>
                </a:solidFill>
              </a:rPr>
              <a:t>якщо</a:t>
            </a:r>
            <a:r>
              <a:rPr lang="ru-RU" i="1" dirty="0">
                <a:solidFill>
                  <a:srgbClr val="7030A0"/>
                </a:solidFill>
              </a:rPr>
              <a:t> вона </a:t>
            </a:r>
            <a:r>
              <a:rPr lang="ru-RU" i="1" dirty="0" err="1">
                <a:solidFill>
                  <a:srgbClr val="7030A0"/>
                </a:solidFill>
              </a:rPr>
              <a:t>була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утворена</a:t>
            </a:r>
            <a:r>
              <a:rPr lang="ru-RU" i="1" dirty="0">
                <a:solidFill>
                  <a:srgbClr val="7030A0"/>
                </a:solidFill>
              </a:rPr>
              <a:t>), </a:t>
            </a: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починають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пересуватися</a:t>
            </a:r>
            <a:r>
              <a:rPr lang="ru-RU" i="1" dirty="0">
                <a:solidFill>
                  <a:srgbClr val="7030A0"/>
                </a:solidFill>
              </a:rPr>
              <a:t> до </a:t>
            </a:r>
            <a:r>
              <a:rPr lang="ru-RU" i="1" dirty="0" err="1">
                <a:solidFill>
                  <a:srgbClr val="7030A0"/>
                </a:solidFill>
              </a:rPr>
              <a:t>центральної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частини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клітини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знову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формується</a:t>
            </a:r>
            <a:r>
              <a:rPr lang="ru-RU" i="1" dirty="0">
                <a:solidFill>
                  <a:srgbClr val="7030A0"/>
                </a:solidFill>
              </a:rPr>
              <a:t> веретено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72" y="332656"/>
            <a:ext cx="307381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88640"/>
            <a:ext cx="5364088" cy="666936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Метафаза-ІІ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 err="1">
                <a:solidFill>
                  <a:srgbClr val="7030A0"/>
                </a:solidFill>
              </a:rPr>
              <a:t>Завершується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ущільнення</a:t>
            </a:r>
            <a:r>
              <a:rPr lang="ru-RU" i="1" dirty="0">
                <a:solidFill>
                  <a:srgbClr val="7030A0"/>
                </a:solidFill>
              </a:rPr>
              <a:t> хромосом і </a:t>
            </a:r>
            <a:r>
              <a:rPr lang="ru-RU" i="1" dirty="0" err="1">
                <a:solidFill>
                  <a:srgbClr val="7030A0"/>
                </a:solidFill>
              </a:rPr>
              <a:t>формування</a:t>
            </a:r>
            <a:r>
              <a:rPr lang="ru-RU" i="1" dirty="0">
                <a:solidFill>
                  <a:srgbClr val="7030A0"/>
                </a:solidFill>
              </a:rPr>
              <a:t> веретена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>
                <a:solidFill>
                  <a:srgbClr val="7030A0"/>
                </a:solidFill>
              </a:rPr>
              <a:t>. Як і </a:t>
            </a:r>
            <a:r>
              <a:rPr lang="ru-RU" i="1" dirty="0" err="1">
                <a:solidFill>
                  <a:srgbClr val="7030A0"/>
                </a:solidFill>
              </a:rPr>
              <a:t>під</a:t>
            </a:r>
            <a:r>
              <a:rPr lang="ru-RU" i="1" dirty="0">
                <a:solidFill>
                  <a:srgbClr val="7030A0"/>
                </a:solidFill>
              </a:rPr>
              <a:t> час </a:t>
            </a:r>
            <a:r>
              <a:rPr lang="ru-RU" i="1" dirty="0" err="1">
                <a:solidFill>
                  <a:srgbClr val="7030A0"/>
                </a:solidFill>
              </a:rPr>
              <a:t>мітотичного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центромери</a:t>
            </a:r>
            <a:r>
              <a:rPr lang="ru-RU" i="1" dirty="0">
                <a:solidFill>
                  <a:srgbClr val="7030A0"/>
                </a:solidFill>
              </a:rPr>
              <a:t> хромосом </a:t>
            </a:r>
            <a:r>
              <a:rPr lang="ru-RU" i="1" dirty="0" err="1">
                <a:solidFill>
                  <a:srgbClr val="7030A0"/>
                </a:solidFill>
              </a:rPr>
              <a:t>розташовані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err="1">
                <a:solidFill>
                  <a:srgbClr val="7030A0"/>
                </a:solidFill>
              </a:rPr>
              <a:t>одній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площині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err="1">
                <a:solidFill>
                  <a:srgbClr val="7030A0"/>
                </a:solidFill>
              </a:rPr>
              <a:t>екваторіальній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частині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клітини</a:t>
            </a:r>
            <a:r>
              <a:rPr lang="ru-RU" i="1" dirty="0">
                <a:solidFill>
                  <a:srgbClr val="7030A0"/>
                </a:solidFill>
              </a:rPr>
              <a:t> і до них </a:t>
            </a:r>
            <a:r>
              <a:rPr lang="ru-RU" i="1" dirty="0" err="1">
                <a:solidFill>
                  <a:srgbClr val="7030A0"/>
                </a:solidFill>
              </a:rPr>
              <a:t>прикріплюються</a:t>
            </a:r>
            <a:r>
              <a:rPr lang="ru-RU" i="1" dirty="0">
                <a:solidFill>
                  <a:srgbClr val="7030A0"/>
                </a:solidFill>
              </a:rPr>
              <a:t> нитки веретена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3" y="188640"/>
            <a:ext cx="3450714" cy="64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398" y="548680"/>
            <a:ext cx="5539502" cy="630932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Анафаза-ІІ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i="1" dirty="0" err="1" smtClean="0">
                <a:solidFill>
                  <a:srgbClr val="7030A0"/>
                </a:solidFill>
              </a:rPr>
              <a:t>Поділяються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центромери</a:t>
            </a:r>
            <a:r>
              <a:rPr lang="ru-RU" sz="3600" i="1" dirty="0">
                <a:solidFill>
                  <a:srgbClr val="7030A0"/>
                </a:solidFill>
              </a:rPr>
              <a:t> хромосом, </a:t>
            </a:r>
            <a:r>
              <a:rPr lang="ru-RU" sz="3600" i="1" dirty="0" err="1">
                <a:solidFill>
                  <a:srgbClr val="7030A0"/>
                </a:solidFill>
              </a:rPr>
              <a:t>хроматиди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кожної</a:t>
            </a:r>
            <a:r>
              <a:rPr lang="ru-RU" sz="3600" i="1" dirty="0">
                <a:solidFill>
                  <a:srgbClr val="7030A0"/>
                </a:solidFill>
              </a:rPr>
              <a:t> з хромосом </a:t>
            </a:r>
            <a:r>
              <a:rPr lang="ru-RU" sz="3600" i="1" dirty="0" err="1">
                <a:solidFill>
                  <a:srgbClr val="7030A0"/>
                </a:solidFill>
              </a:rPr>
              <a:t>розходяться</a:t>
            </a:r>
            <a:r>
              <a:rPr lang="ru-RU" sz="3600" i="1" dirty="0">
                <a:solidFill>
                  <a:srgbClr val="7030A0"/>
                </a:solidFill>
              </a:rPr>
              <a:t> до </a:t>
            </a:r>
            <a:r>
              <a:rPr lang="ru-RU" sz="3600" i="1" dirty="0" err="1">
                <a:solidFill>
                  <a:srgbClr val="7030A0"/>
                </a:solidFill>
              </a:rPr>
              <a:t>різних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полюсів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клітини</a:t>
            </a:r>
            <a:r>
              <a:rPr lang="ru-RU" sz="3600" i="1" dirty="0">
                <a:solidFill>
                  <a:srgbClr val="7030A0"/>
                </a:solidFill>
              </a:rPr>
              <a:t> і </a:t>
            </a:r>
            <a:r>
              <a:rPr lang="ru-RU" sz="3600" i="1" dirty="0" err="1">
                <a:solidFill>
                  <a:srgbClr val="7030A0"/>
                </a:solidFill>
              </a:rPr>
              <a:t>вже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можуть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називатися</a:t>
            </a:r>
            <a:r>
              <a:rPr lang="ru-RU" sz="3600" i="1" dirty="0">
                <a:solidFill>
                  <a:srgbClr val="7030A0"/>
                </a:solidFill>
              </a:rPr>
              <a:t> хромосомами.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10" y="116632"/>
            <a:ext cx="382369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0"/>
            <a:ext cx="5508104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Телофаза-ІІ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знову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деспіралізуються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зникає</a:t>
            </a:r>
            <a:r>
              <a:rPr lang="ru-RU" i="1" dirty="0">
                <a:solidFill>
                  <a:srgbClr val="7030A0"/>
                </a:solidFill>
              </a:rPr>
              <a:t> веретено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формуються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ядерця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ядерна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оболонка.Завершується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телофаза другим </a:t>
            </a:r>
            <a:r>
              <a:rPr lang="ru-RU" i="1" dirty="0" err="1">
                <a:solidFill>
                  <a:srgbClr val="7030A0"/>
                </a:solidFill>
              </a:rPr>
              <a:t>поділом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клітини</a:t>
            </a:r>
            <a:r>
              <a:rPr lang="ru-RU" i="1" dirty="0">
                <a:solidFill>
                  <a:srgbClr val="7030A0"/>
                </a:solidFill>
              </a:rPr>
              <a:t> (</a:t>
            </a:r>
            <a:r>
              <a:rPr lang="ru-RU" i="1" dirty="0" err="1">
                <a:solidFill>
                  <a:srgbClr val="7030A0"/>
                </a:solidFill>
              </a:rPr>
              <a:t>відбуваються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процеси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обернені</a:t>
            </a:r>
            <a:r>
              <a:rPr lang="ru-RU" i="1" dirty="0">
                <a:solidFill>
                  <a:srgbClr val="7030A0"/>
                </a:solidFill>
              </a:rPr>
              <a:t> до </a:t>
            </a:r>
            <a:r>
              <a:rPr lang="ru-RU" i="1" dirty="0" err="1">
                <a:solidFill>
                  <a:srgbClr val="7030A0"/>
                </a:solidFill>
              </a:rPr>
              <a:t>профази</a:t>
            </a:r>
            <a:r>
              <a:rPr lang="ru-RU" i="1" dirty="0">
                <a:solidFill>
                  <a:srgbClr val="7030A0"/>
                </a:solidFill>
              </a:rPr>
              <a:t>-І).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35483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4" y="0"/>
            <a:ext cx="9126635" cy="6858000"/>
          </a:xfrm>
        </p:spPr>
        <p:txBody>
          <a:bodyPr/>
          <a:lstStyle/>
          <a:p>
            <a:pPr marL="0" indent="0">
              <a:buNone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6000" b="1" i="1" dirty="0" err="1" smtClean="0">
                <a:solidFill>
                  <a:schemeClr val="accent6">
                    <a:lumMod val="50000"/>
                  </a:schemeClr>
                </a:solidFill>
              </a:rPr>
              <a:t>Наслідки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</a:rPr>
              <a:t>мейозу-ІІ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результаті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другого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мейотичного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поділу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хромосом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залишається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такою ж, як і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першого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, але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хроматид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кожної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з хромосом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зменшується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3">
                    <a:lumMod val="50000"/>
                  </a:schemeClr>
                </a:solidFill>
              </a:rPr>
              <a:t>вдвічі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784"/>
            <a:ext cx="8280920" cy="6229560"/>
          </a:xfrm>
        </p:spPr>
      </p:pic>
    </p:spTree>
    <p:extLst>
      <p:ext uri="{BB962C8B-B14F-4D97-AF65-F5344CB8AC3E}">
        <p14:creationId xmlns:p14="http://schemas.microsoft.com/office/powerpoint/2010/main" val="19564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5400" b="1" i="1" dirty="0" err="1">
                <a:solidFill>
                  <a:srgbClr val="00B050"/>
                </a:solidFill>
              </a:rPr>
              <a:t>Біологічне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err="1">
                <a:solidFill>
                  <a:srgbClr val="00B050"/>
                </a:solidFill>
              </a:rPr>
              <a:t>значення</a:t>
            </a:r>
            <a:r>
              <a:rPr lang="ru-RU" sz="5400" b="1" i="1" dirty="0">
                <a:solidFill>
                  <a:srgbClr val="00B050"/>
                </a:solidFill>
              </a:rPr>
              <a:t> мейозу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00" i="1" dirty="0">
                <a:solidFill>
                  <a:srgbClr val="0070C0"/>
                </a:solidFill>
              </a:rPr>
              <a:t>Мейоз є </a:t>
            </a:r>
            <a:r>
              <a:rPr lang="ru-RU" sz="3400" i="1" dirty="0" err="1">
                <a:solidFill>
                  <a:srgbClr val="0070C0"/>
                </a:solidFill>
              </a:rPr>
              <a:t>досконалим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механізмом</a:t>
            </a:r>
            <a:r>
              <a:rPr lang="ru-RU" sz="3400" i="1" dirty="0">
                <a:solidFill>
                  <a:srgbClr val="0070C0"/>
                </a:solidFill>
              </a:rPr>
              <a:t>, </a:t>
            </a:r>
            <a:r>
              <a:rPr lang="ru-RU" sz="3400" i="1" dirty="0" err="1">
                <a:solidFill>
                  <a:srgbClr val="0070C0"/>
                </a:solidFill>
              </a:rPr>
              <a:t>який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забезпечує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сталість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каріотипу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видів</a:t>
            </a:r>
            <a:r>
              <a:rPr lang="ru-RU" sz="3400" i="1" dirty="0">
                <a:solidFill>
                  <a:srgbClr val="0070C0"/>
                </a:solidFill>
              </a:rPr>
              <a:t>, </a:t>
            </a:r>
            <a:r>
              <a:rPr lang="ru-RU" sz="3400" i="1" dirty="0" err="1">
                <a:solidFill>
                  <a:srgbClr val="0070C0"/>
                </a:solidFill>
              </a:rPr>
              <a:t>які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розмножуються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статевим</a:t>
            </a:r>
            <a:r>
              <a:rPr lang="ru-RU" sz="3400" i="1" dirty="0">
                <a:solidFill>
                  <a:srgbClr val="0070C0"/>
                </a:solidFill>
              </a:rPr>
              <a:t> способом. </a:t>
            </a:r>
            <a:r>
              <a:rPr lang="ru-RU" sz="3400" i="1" dirty="0" err="1">
                <a:solidFill>
                  <a:srgbClr val="0070C0"/>
                </a:solidFill>
              </a:rPr>
              <a:t>Завдяки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двом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мейотичним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поділам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статеві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клітини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мають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половинний</a:t>
            </a:r>
            <a:r>
              <a:rPr lang="ru-RU" sz="3400" i="1" dirty="0">
                <a:solidFill>
                  <a:srgbClr val="0070C0"/>
                </a:solidFill>
              </a:rPr>
              <a:t>, </a:t>
            </a:r>
            <a:r>
              <a:rPr lang="ru-RU" sz="3400" i="1" dirty="0" err="1">
                <a:solidFill>
                  <a:srgbClr val="0070C0"/>
                </a:solidFill>
              </a:rPr>
              <a:t>порівняно</a:t>
            </a:r>
            <a:r>
              <a:rPr lang="ru-RU" sz="3400" i="1" dirty="0">
                <a:solidFill>
                  <a:srgbClr val="0070C0"/>
                </a:solidFill>
              </a:rPr>
              <a:t> з </a:t>
            </a:r>
            <a:r>
              <a:rPr lang="ru-RU" sz="3400" i="1" dirty="0" err="1">
                <a:solidFill>
                  <a:srgbClr val="0070C0"/>
                </a:solidFill>
              </a:rPr>
              <a:t>нестатевими</a:t>
            </a:r>
            <a:r>
              <a:rPr lang="ru-RU" sz="3400" i="1" dirty="0">
                <a:solidFill>
                  <a:srgbClr val="0070C0"/>
                </a:solidFill>
              </a:rPr>
              <a:t>, </a:t>
            </a:r>
            <a:r>
              <a:rPr lang="ru-RU" sz="3400" i="1" dirty="0" err="1">
                <a:solidFill>
                  <a:srgbClr val="0070C0"/>
                </a:solidFill>
              </a:rPr>
              <a:t>набір</a:t>
            </a:r>
            <a:r>
              <a:rPr lang="ru-RU" sz="3400" i="1" dirty="0">
                <a:solidFill>
                  <a:srgbClr val="0070C0"/>
                </a:solidFill>
              </a:rPr>
              <a:t> хромосом. А </a:t>
            </a:r>
            <a:r>
              <a:rPr lang="ru-RU" sz="3400" i="1" dirty="0" err="1">
                <a:solidFill>
                  <a:srgbClr val="0070C0"/>
                </a:solidFill>
              </a:rPr>
              <a:t>набір</a:t>
            </a:r>
            <a:r>
              <a:rPr lang="ru-RU" sz="3400" i="1" dirty="0">
                <a:solidFill>
                  <a:srgbClr val="0070C0"/>
                </a:solidFill>
              </a:rPr>
              <a:t> хромосом, </a:t>
            </a:r>
            <a:r>
              <a:rPr lang="ru-RU" sz="3400" i="1" dirty="0" err="1">
                <a:solidFill>
                  <a:srgbClr val="0070C0"/>
                </a:solidFill>
              </a:rPr>
              <a:t>характерний</a:t>
            </a:r>
            <a:r>
              <a:rPr lang="ru-RU" sz="3400" i="1" dirty="0">
                <a:solidFill>
                  <a:srgbClr val="0070C0"/>
                </a:solidFill>
              </a:rPr>
              <a:t> для </a:t>
            </a:r>
            <a:r>
              <a:rPr lang="ru-RU" sz="3400" i="1" dirty="0" err="1">
                <a:solidFill>
                  <a:srgbClr val="0070C0"/>
                </a:solidFill>
              </a:rPr>
              <a:t>організмів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певного</a:t>
            </a:r>
            <a:r>
              <a:rPr lang="ru-RU" sz="3400" i="1" dirty="0">
                <a:solidFill>
                  <a:srgbClr val="0070C0"/>
                </a:solidFill>
              </a:rPr>
              <a:t> виду, </a:t>
            </a:r>
            <a:r>
              <a:rPr lang="ru-RU" sz="3400" i="1" dirty="0" err="1">
                <a:solidFill>
                  <a:srgbClr val="0070C0"/>
                </a:solidFill>
              </a:rPr>
              <a:t>відновлюється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під</a:t>
            </a:r>
            <a:r>
              <a:rPr lang="ru-RU" sz="3400" i="1" dirty="0">
                <a:solidFill>
                  <a:srgbClr val="0070C0"/>
                </a:solidFill>
              </a:rPr>
              <a:t> час </a:t>
            </a:r>
            <a:r>
              <a:rPr lang="ru-RU" sz="3400" i="1" dirty="0" err="1">
                <a:solidFill>
                  <a:srgbClr val="0070C0"/>
                </a:solidFill>
              </a:rPr>
              <a:t>запліднення</a:t>
            </a:r>
            <a:r>
              <a:rPr lang="ru-RU" sz="3400" i="1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400" i="1" dirty="0" smtClean="0">
                <a:solidFill>
                  <a:srgbClr val="0070C0"/>
                </a:solidFill>
              </a:rPr>
              <a:t>Мейоз </a:t>
            </a:r>
            <a:r>
              <a:rPr lang="ru-RU" sz="3400" i="1" dirty="0" err="1">
                <a:solidFill>
                  <a:srgbClr val="0070C0"/>
                </a:solidFill>
              </a:rPr>
              <a:t>також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забезпечує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спадкову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мінливість</a:t>
            </a:r>
            <a:r>
              <a:rPr lang="ru-RU" sz="3400" i="1" dirty="0">
                <a:solidFill>
                  <a:srgbClr val="0070C0"/>
                </a:solidFill>
              </a:rPr>
              <a:t> </a:t>
            </a:r>
            <a:r>
              <a:rPr lang="ru-RU" sz="3400" i="1" dirty="0" err="1">
                <a:solidFill>
                  <a:srgbClr val="0070C0"/>
                </a:solidFill>
              </a:rPr>
              <a:t>організмів</a:t>
            </a:r>
            <a:r>
              <a:rPr lang="ru-RU" sz="34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7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73"/>
            <a:ext cx="5004048" cy="6836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Мейоз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особливий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вид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поділу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еукаріотичних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клітин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характерний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статевим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клітинам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(не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соматичним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унаслідок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якого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хромосомний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набір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зменшується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вдвічі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клітини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переходять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диплоїдного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стану в </a:t>
            </a:r>
            <a:r>
              <a:rPr lang="ru-RU" sz="3600" i="1" dirty="0" err="1">
                <a:solidFill>
                  <a:schemeClr val="accent6">
                    <a:lumMod val="75000"/>
                  </a:schemeClr>
                </a:solidFill>
              </a:rPr>
              <a:t>гаплоїдний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41" y="260648"/>
            <a:ext cx="426935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476672"/>
            <a:ext cx="8771534" cy="5976664"/>
          </a:xfrm>
        </p:spPr>
      </p:pic>
    </p:spTree>
    <p:extLst>
      <p:ext uri="{BB962C8B-B14F-4D97-AF65-F5344CB8AC3E}">
        <p14:creationId xmlns:p14="http://schemas.microsoft.com/office/powerpoint/2010/main" val="30650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35580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КІНЕЦЬ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581128"/>
            <a:ext cx="5336201" cy="22641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Виконала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Учениця 10-го А класу</a:t>
            </a:r>
            <a:b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Якимів Анжеліка</a:t>
            </a:r>
            <a:endParaRPr lang="uk-UA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9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00B0F0"/>
                </a:solidFill>
              </a:rPr>
              <a:t>Мейоз </a:t>
            </a:r>
            <a:r>
              <a:rPr lang="ru-RU" sz="3600" i="1" dirty="0" err="1">
                <a:solidFill>
                  <a:srgbClr val="00B0F0"/>
                </a:solidFill>
              </a:rPr>
              <a:t>був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вперше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вивчений</a:t>
            </a:r>
            <a:r>
              <a:rPr lang="ru-RU" sz="3600" i="1" dirty="0">
                <a:solidFill>
                  <a:srgbClr val="00B0F0"/>
                </a:solidFill>
              </a:rPr>
              <a:t> і описаний у </a:t>
            </a:r>
            <a:r>
              <a:rPr lang="ru-RU" sz="3600" i="1" dirty="0" err="1">
                <a:solidFill>
                  <a:srgbClr val="00B0F0"/>
                </a:solidFill>
              </a:rPr>
              <a:t>яйцях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морських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їжаків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німецьким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біологом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>
                <a:solidFill>
                  <a:srgbClr val="FF0000"/>
                </a:solidFill>
              </a:rPr>
              <a:t>Оскаром </a:t>
            </a:r>
            <a:r>
              <a:rPr lang="ru-RU" sz="3600" i="1" dirty="0" err="1">
                <a:solidFill>
                  <a:srgbClr val="FF0000"/>
                </a:solidFill>
              </a:rPr>
              <a:t>Гертрігом</a:t>
            </a: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sz="3600" i="1" dirty="0">
                <a:solidFill>
                  <a:srgbClr val="00B0F0"/>
                </a:solidFill>
              </a:rPr>
              <a:t>у 1876 </a:t>
            </a:r>
            <a:r>
              <a:rPr lang="ru-RU" sz="3600" i="1" dirty="0" err="1">
                <a:solidFill>
                  <a:srgbClr val="00B0F0"/>
                </a:solidFill>
              </a:rPr>
              <a:t>році</a:t>
            </a:r>
            <a:r>
              <a:rPr lang="ru-RU" sz="3600" i="1" dirty="0">
                <a:solidFill>
                  <a:srgbClr val="00B0F0"/>
                </a:solidFill>
              </a:rPr>
              <a:t>.</a:t>
            </a:r>
          </a:p>
          <a:p>
            <a:endParaRPr lang="ru-RU" sz="3600" i="1" dirty="0" smtClean="0">
              <a:solidFill>
                <a:srgbClr val="00B0F0"/>
              </a:solidFill>
            </a:endParaRPr>
          </a:p>
          <a:p>
            <a:r>
              <a:rPr lang="ru-RU" sz="3600" i="1" dirty="0">
                <a:solidFill>
                  <a:srgbClr val="00B0F0"/>
                </a:solidFill>
              </a:rPr>
              <a:t>У 1883 </a:t>
            </a:r>
            <a:r>
              <a:rPr lang="ru-RU" sz="3600" i="1" dirty="0" err="1">
                <a:solidFill>
                  <a:srgbClr val="00B0F0"/>
                </a:solidFill>
              </a:rPr>
              <a:t>році</a:t>
            </a:r>
            <a:r>
              <a:rPr lang="ru-RU" sz="3600" i="1" dirty="0">
                <a:solidFill>
                  <a:srgbClr val="00B0F0"/>
                </a:solidFill>
              </a:rPr>
              <a:t> мейоз </a:t>
            </a:r>
            <a:r>
              <a:rPr lang="ru-RU" sz="3600" i="1" dirty="0" err="1">
                <a:solidFill>
                  <a:srgbClr val="00B0F0"/>
                </a:solidFill>
              </a:rPr>
              <a:t>був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знову</a:t>
            </a:r>
            <a:r>
              <a:rPr lang="ru-RU" sz="3600" i="1" dirty="0">
                <a:solidFill>
                  <a:srgbClr val="00B0F0"/>
                </a:solidFill>
              </a:rPr>
              <a:t> описаний, уже на хромосомному </a:t>
            </a:r>
            <a:r>
              <a:rPr lang="ru-RU" sz="3600" i="1" dirty="0" err="1">
                <a:solidFill>
                  <a:srgbClr val="00B0F0"/>
                </a:solidFill>
              </a:rPr>
              <a:t>рівні</a:t>
            </a:r>
            <a:r>
              <a:rPr lang="ru-RU" sz="3600" i="1" dirty="0">
                <a:solidFill>
                  <a:srgbClr val="00B0F0"/>
                </a:solidFill>
              </a:rPr>
              <a:t>, </a:t>
            </a:r>
            <a:r>
              <a:rPr lang="ru-RU" sz="3600" i="1" dirty="0" err="1">
                <a:solidFill>
                  <a:srgbClr val="00B0F0"/>
                </a:solidFill>
              </a:rPr>
              <a:t>бельгійським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вченим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FF0000"/>
                </a:solidFill>
              </a:rPr>
              <a:t>Едуардом</a:t>
            </a:r>
            <a:r>
              <a:rPr lang="ru-RU" sz="3600" i="1" dirty="0">
                <a:solidFill>
                  <a:srgbClr val="FF0000"/>
                </a:solidFill>
              </a:rPr>
              <a:t> фон </a:t>
            </a:r>
            <a:r>
              <a:rPr lang="ru-RU" sz="3600" i="1" dirty="0" err="1">
                <a:solidFill>
                  <a:srgbClr val="FF0000"/>
                </a:solidFill>
              </a:rPr>
              <a:t>Бенеденом</a:t>
            </a:r>
            <a:r>
              <a:rPr lang="ru-RU" sz="3600" i="1" dirty="0">
                <a:solidFill>
                  <a:srgbClr val="00B0F0"/>
                </a:solidFill>
              </a:rPr>
              <a:t>.</a:t>
            </a:r>
          </a:p>
          <a:p>
            <a:endParaRPr lang="ru-RU" sz="3600" i="1" dirty="0" smtClean="0">
              <a:solidFill>
                <a:srgbClr val="00B0F0"/>
              </a:solidFill>
            </a:endParaRPr>
          </a:p>
          <a:p>
            <a:r>
              <a:rPr lang="ru-RU" sz="3600" i="1" dirty="0" err="1">
                <a:solidFill>
                  <a:srgbClr val="00B0F0"/>
                </a:solidFill>
              </a:rPr>
              <a:t>Проте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важливість</a:t>
            </a:r>
            <a:r>
              <a:rPr lang="ru-RU" sz="3600" i="1" dirty="0">
                <a:solidFill>
                  <a:srgbClr val="00B0F0"/>
                </a:solidFill>
              </a:rPr>
              <a:t> мейозу у </a:t>
            </a:r>
            <a:r>
              <a:rPr lang="ru-RU" sz="3600" i="1" dirty="0" err="1">
                <a:solidFill>
                  <a:srgbClr val="00B0F0"/>
                </a:solidFill>
              </a:rPr>
              <a:t>спадковості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була</a:t>
            </a:r>
            <a:r>
              <a:rPr lang="ru-RU" sz="3600" i="1" dirty="0">
                <a:solidFill>
                  <a:srgbClr val="00B0F0"/>
                </a:solidFill>
              </a:rPr>
              <a:t> описана </a:t>
            </a:r>
            <a:r>
              <a:rPr lang="ru-RU" sz="3600" i="1" dirty="0" err="1">
                <a:solidFill>
                  <a:srgbClr val="00B0F0"/>
                </a:solidFill>
              </a:rPr>
              <a:t>лише</a:t>
            </a:r>
            <a:r>
              <a:rPr lang="ru-RU" sz="3600" i="1" dirty="0">
                <a:solidFill>
                  <a:srgbClr val="00B0F0"/>
                </a:solidFill>
              </a:rPr>
              <a:t> у 1890 </a:t>
            </a:r>
            <a:r>
              <a:rPr lang="ru-RU" sz="3600" i="1" dirty="0" err="1">
                <a:solidFill>
                  <a:srgbClr val="00B0F0"/>
                </a:solidFill>
              </a:rPr>
              <a:t>році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німецьким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біологом</a:t>
            </a:r>
            <a:r>
              <a:rPr lang="ru-RU" sz="3600" i="1" dirty="0">
                <a:solidFill>
                  <a:srgbClr val="00B0F0"/>
                </a:solidFill>
              </a:rPr>
              <a:t> </a:t>
            </a:r>
            <a:r>
              <a:rPr lang="ru-RU" sz="3600" i="1" dirty="0">
                <a:solidFill>
                  <a:srgbClr val="FF0000"/>
                </a:solidFill>
              </a:rPr>
              <a:t>Августом </a:t>
            </a:r>
            <a:r>
              <a:rPr lang="ru-RU" sz="3600" i="1" dirty="0" err="1">
                <a:solidFill>
                  <a:srgbClr val="FF0000"/>
                </a:solidFill>
              </a:rPr>
              <a:t>Вайсманом</a:t>
            </a:r>
            <a:r>
              <a:rPr lang="ru-RU" sz="3600" i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6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68760"/>
            <a:ext cx="8640960" cy="44644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Процес</a:t>
            </a:r>
            <a:br>
              <a:rPr lang="uk-UA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uk-UA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мейозу</a:t>
            </a:r>
            <a:endParaRPr lang="ru-RU" sz="5400" b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504950" cy="885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3191"/>
            <a:ext cx="1409700" cy="962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400175" cy="98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98619"/>
            <a:ext cx="1457325" cy="923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89240"/>
            <a:ext cx="1428750" cy="895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34" y="5515775"/>
            <a:ext cx="13620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0"/>
            <a:ext cx="529207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3600" b="1" dirty="0" err="1" smtClean="0">
                <a:solidFill>
                  <a:srgbClr val="FF0000"/>
                </a:solidFill>
              </a:rPr>
              <a:t>Інтерфаза</a:t>
            </a:r>
            <a:r>
              <a:rPr lang="ru-RU" sz="3600" b="1" dirty="0" smtClean="0">
                <a:solidFill>
                  <a:srgbClr val="FF0000"/>
                </a:solidFill>
              </a:rPr>
              <a:t>-І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300" i="1" dirty="0" err="1">
                <a:solidFill>
                  <a:srgbClr val="7030A0"/>
                </a:solidFill>
              </a:rPr>
              <a:t>Клітина</a:t>
            </a:r>
            <a:r>
              <a:rPr lang="ru-RU" sz="3300" i="1" dirty="0">
                <a:solidFill>
                  <a:srgbClr val="7030A0"/>
                </a:solidFill>
              </a:rPr>
              <a:t> </a:t>
            </a:r>
            <a:r>
              <a:rPr lang="ru-RU" sz="3300" i="1" dirty="0" err="1">
                <a:solidFill>
                  <a:srgbClr val="7030A0"/>
                </a:solidFill>
              </a:rPr>
              <a:t>збільшується</a:t>
            </a:r>
            <a:r>
              <a:rPr lang="ru-RU" sz="3300" i="1" dirty="0">
                <a:solidFill>
                  <a:srgbClr val="7030A0"/>
                </a:solidFill>
              </a:rPr>
              <a:t> в </a:t>
            </a:r>
            <a:r>
              <a:rPr lang="ru-RU" sz="3300" i="1" dirty="0" err="1">
                <a:solidFill>
                  <a:srgbClr val="7030A0"/>
                </a:solidFill>
              </a:rPr>
              <a:t>розмірах</a:t>
            </a:r>
            <a:r>
              <a:rPr lang="ru-RU" sz="3300" i="1" dirty="0">
                <a:solidFill>
                  <a:srgbClr val="7030A0"/>
                </a:solidFill>
              </a:rPr>
              <a:t>, активно </a:t>
            </a:r>
            <a:r>
              <a:rPr lang="ru-RU" sz="3300" i="1" dirty="0" err="1">
                <a:solidFill>
                  <a:srgbClr val="7030A0"/>
                </a:solidFill>
              </a:rPr>
              <a:t>синтезує</a:t>
            </a:r>
            <a:r>
              <a:rPr lang="ru-RU" sz="3300" i="1" dirty="0">
                <a:solidFill>
                  <a:srgbClr val="7030A0"/>
                </a:solidFill>
              </a:rPr>
              <a:t> </a:t>
            </a:r>
            <a:r>
              <a:rPr lang="ru-RU" sz="3300" i="1" dirty="0" err="1">
                <a:solidFill>
                  <a:srgbClr val="7030A0"/>
                </a:solidFill>
              </a:rPr>
              <a:t>білки</a:t>
            </a:r>
            <a:r>
              <a:rPr lang="ru-RU" sz="3300" i="1" dirty="0">
                <a:solidFill>
                  <a:srgbClr val="7030A0"/>
                </a:solidFill>
              </a:rPr>
              <a:t> та </a:t>
            </a:r>
            <a:r>
              <a:rPr lang="ru-RU" sz="3300" i="1" dirty="0" err="1">
                <a:solidFill>
                  <a:srgbClr val="7030A0"/>
                </a:solidFill>
              </a:rPr>
              <a:t>акумулює</a:t>
            </a:r>
            <a:r>
              <a:rPr lang="ru-RU" sz="3300" i="1" dirty="0">
                <a:solidFill>
                  <a:srgbClr val="7030A0"/>
                </a:solidFill>
              </a:rPr>
              <a:t> </a:t>
            </a:r>
            <a:r>
              <a:rPr lang="ru-RU" sz="3300" i="1" dirty="0" err="1">
                <a:solidFill>
                  <a:srgbClr val="7030A0"/>
                </a:solidFill>
              </a:rPr>
              <a:t>енергію</a:t>
            </a:r>
            <a:r>
              <a:rPr lang="ru-RU" sz="3300" i="1" dirty="0">
                <a:solidFill>
                  <a:srgbClr val="7030A0"/>
                </a:solidFill>
              </a:rPr>
              <a:t> в молекулах АТФ, </a:t>
            </a:r>
            <a:r>
              <a:rPr lang="ru-RU" sz="3300" i="1" dirty="0" err="1">
                <a:solidFill>
                  <a:srgbClr val="7030A0"/>
                </a:solidFill>
              </a:rPr>
              <a:t>відбувається</a:t>
            </a:r>
            <a:r>
              <a:rPr lang="ru-RU" sz="3300" i="1" dirty="0">
                <a:solidFill>
                  <a:srgbClr val="7030A0"/>
                </a:solidFill>
              </a:rPr>
              <a:t> </a:t>
            </a:r>
            <a:r>
              <a:rPr lang="ru-RU" sz="3300" i="1" dirty="0" err="1">
                <a:solidFill>
                  <a:srgbClr val="7030A0"/>
                </a:solidFill>
              </a:rPr>
              <a:t>реплікація</a:t>
            </a:r>
            <a:r>
              <a:rPr lang="ru-RU" sz="3300" i="1" dirty="0">
                <a:solidFill>
                  <a:srgbClr val="7030A0"/>
                </a:solidFill>
              </a:rPr>
              <a:t> </a:t>
            </a:r>
            <a:r>
              <a:rPr lang="ru-RU" sz="3300" i="1" dirty="0" smtClean="0">
                <a:solidFill>
                  <a:srgbClr val="7030A0"/>
                </a:solidFill>
              </a:rPr>
              <a:t>ДНК </a:t>
            </a:r>
            <a:r>
              <a:rPr lang="ru-RU" sz="3300" i="1" dirty="0">
                <a:solidFill>
                  <a:srgbClr val="7030A0"/>
                </a:solidFill>
              </a:rPr>
              <a:t>(«</a:t>
            </a:r>
            <a:r>
              <a:rPr lang="ru-RU" sz="3300" i="1" dirty="0" err="1">
                <a:solidFill>
                  <a:srgbClr val="7030A0"/>
                </a:solidFill>
              </a:rPr>
              <a:t>копії</a:t>
            </a:r>
            <a:r>
              <a:rPr lang="ru-RU" sz="3300" i="1" dirty="0">
                <a:solidFill>
                  <a:srgbClr val="7030A0"/>
                </a:solidFill>
              </a:rPr>
              <a:t>» </a:t>
            </a:r>
            <a:r>
              <a:rPr lang="ru-RU" sz="3300" i="1" dirty="0" err="1">
                <a:solidFill>
                  <a:srgbClr val="7030A0"/>
                </a:solidFill>
              </a:rPr>
              <a:t>називаються</a:t>
            </a:r>
            <a:r>
              <a:rPr lang="ru-RU" sz="3300" i="1" dirty="0">
                <a:solidFill>
                  <a:srgbClr val="7030A0"/>
                </a:solidFill>
              </a:rPr>
              <a:t> хроматидами і </a:t>
            </a:r>
            <a:r>
              <a:rPr lang="ru-RU" sz="3300" i="1" dirty="0" err="1">
                <a:solidFill>
                  <a:srgbClr val="7030A0"/>
                </a:solidFill>
              </a:rPr>
              <a:t>тримаються</a:t>
            </a:r>
            <a:r>
              <a:rPr lang="ru-RU" sz="3300" i="1" dirty="0">
                <a:solidFill>
                  <a:srgbClr val="7030A0"/>
                </a:solidFill>
              </a:rPr>
              <a:t> разом на </a:t>
            </a:r>
            <a:r>
              <a:rPr lang="ru-RU" sz="3300" i="1" dirty="0" err="1">
                <a:solidFill>
                  <a:srgbClr val="7030A0"/>
                </a:solidFill>
              </a:rPr>
              <a:t>кшталт</a:t>
            </a:r>
            <a:r>
              <a:rPr lang="ru-RU" sz="3300" i="1" dirty="0">
                <a:solidFill>
                  <a:srgbClr val="7030A0"/>
                </a:solidFill>
              </a:rPr>
              <a:t> </a:t>
            </a:r>
            <a:r>
              <a:rPr lang="ru-RU" sz="3300" i="1" dirty="0" err="1">
                <a:solidFill>
                  <a:srgbClr val="7030A0"/>
                </a:solidFill>
              </a:rPr>
              <a:t>літери</a:t>
            </a:r>
            <a:r>
              <a:rPr lang="ru-RU" sz="3300" i="1" dirty="0">
                <a:solidFill>
                  <a:srgbClr val="7030A0"/>
                </a:solidFill>
              </a:rPr>
              <a:t> Х в </a:t>
            </a:r>
            <a:r>
              <a:rPr lang="ru-RU" sz="3300" i="1" dirty="0" err="1">
                <a:solidFill>
                  <a:srgbClr val="7030A0"/>
                </a:solidFill>
              </a:rPr>
              <a:t>зоні</a:t>
            </a:r>
            <a:r>
              <a:rPr lang="ru-RU" sz="3300" i="1" dirty="0">
                <a:solidFill>
                  <a:srgbClr val="7030A0"/>
                </a:solidFill>
              </a:rPr>
              <a:t> </a:t>
            </a:r>
            <a:r>
              <a:rPr lang="ru-RU" sz="3300" i="1" dirty="0" err="1">
                <a:solidFill>
                  <a:srgbClr val="7030A0"/>
                </a:solidFill>
              </a:rPr>
              <a:t>центромери</a:t>
            </a:r>
            <a:r>
              <a:rPr lang="ru-RU" sz="3300" i="1" dirty="0">
                <a:solidFill>
                  <a:srgbClr val="7030A0"/>
                </a:solidFill>
              </a:rPr>
              <a:t> — </a:t>
            </a:r>
            <a:r>
              <a:rPr lang="ru-RU" sz="3300" i="1" dirty="0" err="1">
                <a:solidFill>
                  <a:srgbClr val="7030A0"/>
                </a:solidFill>
              </a:rPr>
              <a:t>первинної</a:t>
            </a:r>
            <a:r>
              <a:rPr lang="ru-RU" sz="3300" i="1" dirty="0">
                <a:solidFill>
                  <a:srgbClr val="7030A0"/>
                </a:solidFill>
              </a:rPr>
              <a:t> перетяжки).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600400" cy="3563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8" y="188640"/>
            <a:ext cx="39147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             Профаза-І</a:t>
            </a:r>
            <a:endParaRPr lang="ru-RU" sz="3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 err="1" smtClean="0">
                <a:solidFill>
                  <a:srgbClr val="7030A0"/>
                </a:solidFill>
              </a:rPr>
              <a:t>Під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час </a:t>
            </a:r>
            <a:r>
              <a:rPr lang="ru-RU" i="1" dirty="0" err="1">
                <a:solidFill>
                  <a:srgbClr val="7030A0"/>
                </a:solidFill>
              </a:rPr>
              <a:t>цієї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фази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починають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ущільнюватися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набувають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вигляду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паличкоподібних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структур. </a:t>
            </a:r>
            <a:r>
              <a:rPr lang="ru-RU" i="1" dirty="0" err="1" smtClean="0">
                <a:solidFill>
                  <a:srgbClr val="7030A0"/>
                </a:solidFill>
              </a:rPr>
              <a:t>Після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цього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хромосоми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однієї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пари </a:t>
            </a:r>
            <a:r>
              <a:rPr lang="ru-RU" i="1" dirty="0" err="1">
                <a:solidFill>
                  <a:srgbClr val="7030A0"/>
                </a:solidFill>
              </a:rPr>
              <a:t>зближуються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кон'югують</a:t>
            </a:r>
            <a:r>
              <a:rPr lang="ru-RU" i="1" dirty="0">
                <a:solidFill>
                  <a:srgbClr val="7030A0"/>
                </a:solidFill>
              </a:rPr>
              <a:t> (</a:t>
            </a:r>
            <a:r>
              <a:rPr lang="ru-RU" i="1" dirty="0" err="1">
                <a:solidFill>
                  <a:srgbClr val="7030A0"/>
                </a:solidFill>
              </a:rPr>
              <a:t>тісно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прилягають</a:t>
            </a:r>
            <a:r>
              <a:rPr lang="ru-RU" i="1" dirty="0">
                <a:solidFill>
                  <a:srgbClr val="7030A0"/>
                </a:solidFill>
              </a:rPr>
              <a:t> одна до </a:t>
            </a:r>
            <a:r>
              <a:rPr lang="ru-RU" i="1" dirty="0" err="1">
                <a:solidFill>
                  <a:srgbClr val="7030A0"/>
                </a:solidFill>
              </a:rPr>
              <a:t>одної</a:t>
            </a:r>
            <a:r>
              <a:rPr lang="ru-RU" i="1" dirty="0">
                <a:solidFill>
                  <a:srgbClr val="7030A0"/>
                </a:solidFill>
              </a:rPr>
              <a:t> по </a:t>
            </a:r>
            <a:r>
              <a:rPr lang="ru-RU" i="1" dirty="0" err="1">
                <a:solidFill>
                  <a:srgbClr val="7030A0"/>
                </a:solidFill>
              </a:rPr>
              <a:t>всій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довжині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обвиваються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перехрещуються</a:t>
            </a:r>
            <a:r>
              <a:rPr lang="ru-RU" i="1" dirty="0">
                <a:solidFill>
                  <a:srgbClr val="7030A0"/>
                </a:solidFill>
              </a:rPr>
              <a:t>). Так </a:t>
            </a:r>
            <a:r>
              <a:rPr lang="ru-RU" i="1" dirty="0" err="1">
                <a:solidFill>
                  <a:srgbClr val="7030A0"/>
                </a:solidFill>
              </a:rPr>
              <a:t>утворюються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комплекси</a:t>
            </a:r>
            <a:r>
              <a:rPr lang="ru-RU" i="1" dirty="0">
                <a:solidFill>
                  <a:srgbClr val="7030A0"/>
                </a:solidFill>
              </a:rPr>
              <a:t> з 4 хроматид, </a:t>
            </a:r>
            <a:r>
              <a:rPr lang="ru-RU" i="1" dirty="0" err="1">
                <a:solidFill>
                  <a:srgbClr val="7030A0"/>
                </a:solidFill>
              </a:rPr>
              <a:t>сполучених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між</a:t>
            </a:r>
            <a:r>
              <a:rPr lang="ru-RU" i="1" dirty="0">
                <a:solidFill>
                  <a:srgbClr val="7030A0"/>
                </a:solidFill>
              </a:rPr>
              <a:t> собою в </a:t>
            </a:r>
            <a:r>
              <a:rPr lang="ru-RU" i="1" dirty="0" err="1">
                <a:solidFill>
                  <a:srgbClr val="7030A0"/>
                </a:solidFill>
              </a:rPr>
              <a:t>певних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місцях</a:t>
            </a:r>
            <a:r>
              <a:rPr lang="ru-RU" i="1" dirty="0">
                <a:solidFill>
                  <a:srgbClr val="7030A0"/>
                </a:solidFill>
              </a:rPr>
              <a:t>, так </a:t>
            </a:r>
            <a:r>
              <a:rPr lang="ru-RU" i="1" dirty="0" err="1">
                <a:solidFill>
                  <a:srgbClr val="7030A0"/>
                </a:solidFill>
              </a:rPr>
              <a:t>звані</a:t>
            </a:r>
            <a:r>
              <a:rPr lang="ru-RU" i="1" dirty="0">
                <a:solidFill>
                  <a:srgbClr val="7030A0"/>
                </a:solidFill>
              </a:rPr>
              <a:t> тетради </a:t>
            </a:r>
            <a:r>
              <a:rPr lang="ru-RU" i="1" dirty="0" err="1">
                <a:solidFill>
                  <a:srgbClr val="7030A0"/>
                </a:solidFill>
              </a:rPr>
              <a:t>або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біваленти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  <a:r>
              <a:rPr lang="ru-RU" i="1" dirty="0" err="1">
                <a:solidFill>
                  <a:srgbClr val="7030A0"/>
                </a:solidFill>
              </a:rPr>
              <a:t>Водночас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триває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скорочення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ущільнення</a:t>
            </a:r>
            <a:r>
              <a:rPr lang="ru-RU" i="1" dirty="0">
                <a:solidFill>
                  <a:srgbClr val="7030A0"/>
                </a:solidFill>
              </a:rPr>
              <a:t> хромосом.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48" y="188640"/>
            <a:ext cx="3376534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47" y="3068960"/>
            <a:ext cx="3406403" cy="34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771"/>
            <a:ext cx="9144000" cy="36537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7030A0"/>
                </a:solidFill>
              </a:rPr>
              <a:t>Через </a:t>
            </a:r>
            <a:r>
              <a:rPr lang="ru-RU" i="1" dirty="0" err="1">
                <a:solidFill>
                  <a:srgbClr val="7030A0"/>
                </a:solidFill>
              </a:rPr>
              <a:t>певний</a:t>
            </a:r>
            <a:r>
              <a:rPr lang="ru-RU" i="1" dirty="0">
                <a:solidFill>
                  <a:srgbClr val="7030A0"/>
                </a:solidFill>
              </a:rPr>
              <a:t> час </a:t>
            </a:r>
            <a:r>
              <a:rPr lang="ru-RU" i="1" dirty="0" err="1">
                <a:solidFill>
                  <a:srgbClr val="7030A0"/>
                </a:solidFill>
              </a:rPr>
              <a:t>гомологічні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починають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відходити</a:t>
            </a:r>
            <a:r>
              <a:rPr lang="ru-RU" i="1" dirty="0">
                <a:solidFill>
                  <a:srgbClr val="7030A0"/>
                </a:solidFill>
              </a:rPr>
              <a:t> одна </a:t>
            </a:r>
            <a:r>
              <a:rPr lang="ru-RU" i="1" dirty="0" err="1">
                <a:solidFill>
                  <a:srgbClr val="7030A0"/>
                </a:solidFill>
              </a:rPr>
              <a:t>від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одної</a:t>
            </a:r>
            <a:r>
              <a:rPr lang="ru-RU" i="1" dirty="0">
                <a:solidFill>
                  <a:srgbClr val="7030A0"/>
                </a:solidFill>
              </a:rPr>
              <a:t>. При </a:t>
            </a:r>
            <a:r>
              <a:rPr lang="ru-RU" i="1" dirty="0" err="1">
                <a:solidFill>
                  <a:srgbClr val="7030A0"/>
                </a:solidFill>
              </a:rPr>
              <a:t>цьому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стає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помітним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що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кожна</a:t>
            </a:r>
            <a:r>
              <a:rPr lang="ru-RU" i="1" dirty="0">
                <a:solidFill>
                  <a:srgbClr val="7030A0"/>
                </a:solidFill>
              </a:rPr>
              <a:t> з них </a:t>
            </a:r>
            <a:r>
              <a:rPr lang="ru-RU" i="1" dirty="0" err="1">
                <a:solidFill>
                  <a:srgbClr val="7030A0"/>
                </a:solidFill>
              </a:rPr>
              <a:t>складається</a:t>
            </a:r>
            <a:r>
              <a:rPr lang="ru-RU" i="1" dirty="0">
                <a:solidFill>
                  <a:srgbClr val="7030A0"/>
                </a:solidFill>
              </a:rPr>
              <a:t> з </a:t>
            </a:r>
            <a:r>
              <a:rPr lang="ru-RU" i="1" dirty="0" err="1">
                <a:solidFill>
                  <a:srgbClr val="7030A0"/>
                </a:solidFill>
              </a:rPr>
              <a:t>двох</a:t>
            </a:r>
            <a:r>
              <a:rPr lang="ru-RU" i="1" dirty="0">
                <a:solidFill>
                  <a:srgbClr val="7030A0"/>
                </a:solidFill>
              </a:rPr>
              <a:t> хроматид. </a:t>
            </a:r>
            <a:r>
              <a:rPr lang="ru-RU" i="1" dirty="0" err="1">
                <a:solidFill>
                  <a:srgbClr val="7030A0"/>
                </a:solidFill>
              </a:rPr>
              <a:t>Наприкінці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цієї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фази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гомологічні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розходяться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зникає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ядерце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руйнується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ядерна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оболонка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починає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формуватися</a:t>
            </a:r>
            <a:r>
              <a:rPr lang="ru-RU" i="1" dirty="0">
                <a:solidFill>
                  <a:srgbClr val="7030A0"/>
                </a:solidFill>
              </a:rPr>
              <a:t> веретено </a:t>
            </a:r>
            <a:r>
              <a:rPr lang="ru-RU" i="1" dirty="0" err="1">
                <a:solidFill>
                  <a:srgbClr val="7030A0"/>
                </a:solidFill>
              </a:rPr>
              <a:t>поділу</a:t>
            </a:r>
            <a:r>
              <a:rPr lang="ru-RU" i="1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" y="3470116"/>
            <a:ext cx="3423158" cy="3387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65702"/>
            <a:ext cx="3384376" cy="3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Ілюстрація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кросинговера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84"/>
            <a:ext cx="8964488" cy="5737108"/>
          </a:xfrm>
        </p:spPr>
      </p:pic>
    </p:spTree>
    <p:extLst>
      <p:ext uri="{BB962C8B-B14F-4D97-AF65-F5344CB8AC3E}">
        <p14:creationId xmlns:p14="http://schemas.microsoft.com/office/powerpoint/2010/main" val="32538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4149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			Метафаза-І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7030A0"/>
                </a:solidFill>
              </a:rPr>
              <a:t>Число </a:t>
            </a:r>
            <a:r>
              <a:rPr lang="ru-RU" i="1" dirty="0" err="1">
                <a:solidFill>
                  <a:srgbClr val="7030A0"/>
                </a:solidFill>
              </a:rPr>
              <a:t>бівалентів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удвічі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менше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від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диплоїдного</a:t>
            </a:r>
            <a:r>
              <a:rPr lang="ru-RU" i="1" dirty="0">
                <a:solidFill>
                  <a:srgbClr val="7030A0"/>
                </a:solidFill>
              </a:rPr>
              <a:t> набору хромосом. </a:t>
            </a:r>
            <a:r>
              <a:rPr lang="ru-RU" i="1" dirty="0" err="1">
                <a:solidFill>
                  <a:srgbClr val="7030A0"/>
                </a:solidFill>
              </a:rPr>
              <a:t>Біваленти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значно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коротші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ніж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хромосоми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err="1">
                <a:solidFill>
                  <a:srgbClr val="7030A0"/>
                </a:solidFill>
              </a:rPr>
              <a:t>метафазі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соматичного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мітозу</a:t>
            </a:r>
            <a:r>
              <a:rPr lang="ru-RU" i="1" dirty="0">
                <a:solidFill>
                  <a:srgbClr val="7030A0"/>
                </a:solidFill>
              </a:rPr>
              <a:t>, і </a:t>
            </a:r>
            <a:r>
              <a:rPr lang="ru-RU" i="1" dirty="0" err="1">
                <a:solidFill>
                  <a:srgbClr val="7030A0"/>
                </a:solidFill>
              </a:rPr>
              <a:t>розміщаються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err="1">
                <a:solidFill>
                  <a:srgbClr val="7030A0"/>
                </a:solidFill>
              </a:rPr>
              <a:t>екваторіальній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площині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  <a:r>
              <a:rPr lang="ru-RU" i="1" dirty="0" err="1">
                <a:solidFill>
                  <a:srgbClr val="7030A0"/>
                </a:solidFill>
              </a:rPr>
              <a:t>Центромери</a:t>
            </a:r>
            <a:r>
              <a:rPr lang="ru-RU" i="1" dirty="0">
                <a:solidFill>
                  <a:srgbClr val="7030A0"/>
                </a:solidFill>
              </a:rPr>
              <a:t> хромосом </a:t>
            </a:r>
            <a:r>
              <a:rPr lang="ru-RU" i="1" dirty="0" err="1">
                <a:solidFill>
                  <a:srgbClr val="7030A0"/>
                </a:solidFill>
              </a:rPr>
              <a:t>з'єднуються</a:t>
            </a:r>
            <a:r>
              <a:rPr lang="ru-RU" i="1" dirty="0">
                <a:solidFill>
                  <a:srgbClr val="7030A0"/>
                </a:solidFill>
              </a:rPr>
              <a:t> з нитками </a:t>
            </a:r>
            <a:r>
              <a:rPr lang="ru-RU" i="1" dirty="0" err="1">
                <a:solidFill>
                  <a:srgbClr val="7030A0"/>
                </a:solidFill>
              </a:rPr>
              <a:t>фігури</a:t>
            </a:r>
            <a:r>
              <a:rPr lang="ru-RU" i="1" dirty="0">
                <a:solidFill>
                  <a:srgbClr val="7030A0"/>
                </a:solidFill>
              </a:rPr>
              <a:t> веретена. У </a:t>
            </a:r>
            <a:r>
              <a:rPr lang="ru-RU" i="1" dirty="0" err="1">
                <a:solidFill>
                  <a:srgbClr val="7030A0"/>
                </a:solidFill>
              </a:rPr>
              <a:t>цю</a:t>
            </a:r>
            <a:r>
              <a:rPr lang="ru-RU" i="1" dirty="0">
                <a:solidFill>
                  <a:srgbClr val="7030A0"/>
                </a:solidFill>
              </a:rPr>
              <a:t> фазу мейозу </a:t>
            </a:r>
            <a:r>
              <a:rPr lang="ru-RU" i="1" dirty="0" err="1">
                <a:solidFill>
                  <a:srgbClr val="7030A0"/>
                </a:solidFill>
              </a:rPr>
              <a:t>можна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підрахувати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кількість</a:t>
            </a:r>
            <a:r>
              <a:rPr lang="ru-RU" i="1" dirty="0">
                <a:solidFill>
                  <a:srgbClr val="7030A0"/>
                </a:solidFill>
              </a:rPr>
              <a:t> хромосом.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8476"/>
            <a:ext cx="3096344" cy="2924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21067"/>
            <a:ext cx="4248472" cy="29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546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Ілюстрація кросинговера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Біологічне значення мейозу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10</cp:revision>
  <dcterms:created xsi:type="dcterms:W3CDTF">2014-03-13T16:24:03Z</dcterms:created>
  <dcterms:modified xsi:type="dcterms:W3CDTF">2014-03-13T18:25:45Z</dcterms:modified>
</cp:coreProperties>
</file>