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C7E2"/>
    <a:srgbClr val="DF9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rgbClr val="92D050"/>
          </a:fgClr>
          <a:bgClr>
            <a:srgbClr val="92D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713834"/>
            <a:ext cx="7851648" cy="1828800"/>
          </a:xfrm>
        </p:spPr>
        <p:txBody>
          <a:bodyPr/>
          <a:lstStyle/>
          <a:p>
            <a:pPr algn="ctr"/>
            <a:r>
              <a:rPr lang="uk-UA" i="1" dirty="0" smtClean="0">
                <a:solidFill>
                  <a:schemeClr val="bg2"/>
                </a:solidFill>
              </a:rPr>
              <a:t>Вітаміни та їх роль у житті людини</a:t>
            </a:r>
            <a:endParaRPr lang="ru-RU" i="1" dirty="0">
              <a:solidFill>
                <a:schemeClr val="bg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564904"/>
            <a:ext cx="4968552" cy="38050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1220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45719" cy="1348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628800"/>
            <a:ext cx="4464496" cy="5229200"/>
          </a:xfrm>
        </p:spPr>
        <p:txBody>
          <a:bodyPr>
            <a:noAutofit/>
          </a:bodyPr>
          <a:lstStyle/>
          <a:p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Отже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, для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профілактики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захворювань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пов'язаних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з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дефіцитом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вітамінів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потрібна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правильна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організація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харчування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і способу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життя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загалом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.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Слід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пам'ятати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що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надлишок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вітамінів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,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їхніх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препаратів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</a:t>
            </a:r>
            <a:r>
              <a:rPr lang="ru-RU" sz="2400" dirty="0" err="1" smtClean="0">
                <a:solidFill>
                  <a:schemeClr val="accent1"/>
                </a:solidFill>
                <a:latin typeface="verdana"/>
              </a:rPr>
              <a:t>також</a:t>
            </a:r>
            <a:r>
              <a:rPr lang="ru-RU" sz="2400" dirty="0" smtClean="0">
                <a:solidFill>
                  <a:schemeClr val="accent1"/>
                </a:solidFill>
                <a:latin typeface="verdana"/>
              </a:rPr>
              <a:t> негативно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позначається</a:t>
            </a:r>
            <a:r>
              <a:rPr lang="ru-RU" sz="2400" dirty="0">
                <a:solidFill>
                  <a:schemeClr val="accent1"/>
                </a:solidFill>
                <a:latin typeface="verdana"/>
              </a:rPr>
              <a:t> на </a:t>
            </a:r>
            <a:r>
              <a:rPr lang="ru-RU" sz="2400" dirty="0" err="1">
                <a:solidFill>
                  <a:schemeClr val="accent1"/>
                </a:solidFill>
                <a:latin typeface="verdana"/>
              </a:rPr>
              <a:t>здоров'ї</a:t>
            </a:r>
            <a:r>
              <a:rPr lang="ru-RU" sz="2400" dirty="0">
                <a:solidFill>
                  <a:srgbClr val="000000"/>
                </a:solidFill>
                <a:latin typeface="verdana"/>
              </a:rPr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60848"/>
            <a:ext cx="3982009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3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8CCA87"/>
            </a:gs>
            <a:gs pos="0">
              <a:schemeClr val="accent5"/>
            </a:gs>
            <a:gs pos="9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4389120"/>
          </a:xfrm>
        </p:spPr>
        <p:txBody>
          <a:bodyPr>
            <a:normAutofit/>
          </a:bodyPr>
          <a:lstStyle/>
          <a:p>
            <a:r>
              <a:rPr lang="ru-RU" sz="1900" b="1" i="1" dirty="0" smtClean="0">
                <a:solidFill>
                  <a:schemeClr val="tx2"/>
                </a:solidFill>
              </a:rPr>
              <a:t>   </a:t>
            </a:r>
            <a:r>
              <a:rPr lang="ru-RU" sz="1900" b="1" i="1" dirty="0" err="1" smtClean="0">
                <a:solidFill>
                  <a:schemeClr val="tx2"/>
                </a:solidFill>
              </a:rPr>
              <a:t>Вітаміни</a:t>
            </a:r>
            <a:r>
              <a:rPr lang="ru-RU" sz="1900" b="1" i="1" dirty="0" smtClean="0">
                <a:solidFill>
                  <a:schemeClr val="tx2"/>
                </a:solidFill>
              </a:rPr>
              <a:t> </a:t>
            </a:r>
            <a:r>
              <a:rPr lang="ru-RU" sz="1900" b="1" i="1" dirty="0">
                <a:solidFill>
                  <a:schemeClr val="tx2"/>
                </a:solidFill>
              </a:rPr>
              <a:t>- </a:t>
            </a:r>
            <a:r>
              <a:rPr lang="ru-RU" sz="1900" b="1" i="1" dirty="0" err="1">
                <a:solidFill>
                  <a:schemeClr val="tx2"/>
                </a:solidFill>
              </a:rPr>
              <a:t>це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органічні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речовини</a:t>
            </a:r>
            <a:r>
              <a:rPr lang="ru-RU" sz="1900" b="1" i="1" dirty="0">
                <a:solidFill>
                  <a:schemeClr val="tx2"/>
                </a:solidFill>
              </a:rPr>
              <a:t>, </a:t>
            </a:r>
            <a:r>
              <a:rPr lang="ru-RU" sz="1900" b="1" i="1" dirty="0" err="1">
                <a:solidFill>
                  <a:schemeClr val="tx2"/>
                </a:solidFill>
              </a:rPr>
              <a:t>що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характеризуються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високим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рівнем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біологічної</a:t>
            </a:r>
            <a:r>
              <a:rPr lang="ru-RU" sz="1900" b="1" i="1" dirty="0">
                <a:solidFill>
                  <a:schemeClr val="tx2"/>
                </a:solidFill>
              </a:rPr>
              <a:t> </a:t>
            </a:r>
            <a:r>
              <a:rPr lang="ru-RU" sz="1900" b="1" i="1" dirty="0" err="1">
                <a:solidFill>
                  <a:schemeClr val="tx2"/>
                </a:solidFill>
              </a:rPr>
              <a:t>активності</a:t>
            </a:r>
            <a:r>
              <a:rPr lang="ru-RU" sz="1900" b="1" i="1" dirty="0">
                <a:solidFill>
                  <a:srgbClr val="666666"/>
                </a:solidFill>
              </a:rPr>
              <a:t>.</a:t>
            </a:r>
            <a:r>
              <a:rPr lang="ru-RU" sz="1900" i="1" dirty="0">
                <a:solidFill>
                  <a:srgbClr val="666666"/>
                </a:solidFill>
              </a:rPr>
              <a:t> </a:t>
            </a:r>
            <a:r>
              <a:rPr lang="ru-RU" sz="1900" i="1" dirty="0" err="1">
                <a:solidFill>
                  <a:schemeClr val="tx2"/>
                </a:solidFill>
              </a:rPr>
              <a:t>Іншими</a:t>
            </a:r>
            <a:r>
              <a:rPr lang="ru-RU" sz="1900" i="1" dirty="0">
                <a:solidFill>
                  <a:schemeClr val="tx2"/>
                </a:solidFill>
              </a:rPr>
              <a:t> словами, </a:t>
            </a:r>
            <a:r>
              <a:rPr lang="ru-RU" sz="1900" i="1" dirty="0" err="1">
                <a:solidFill>
                  <a:schemeClr val="tx2"/>
                </a:solidFill>
              </a:rPr>
              <a:t>потрапляючи</a:t>
            </a:r>
            <a:r>
              <a:rPr lang="ru-RU" sz="1900" i="1" dirty="0">
                <a:solidFill>
                  <a:schemeClr val="tx2"/>
                </a:solidFill>
              </a:rPr>
              <a:t> в </a:t>
            </a:r>
            <a:r>
              <a:rPr lang="ru-RU" sz="1900" i="1" dirty="0" err="1">
                <a:solidFill>
                  <a:schemeClr val="tx2"/>
                </a:solidFill>
              </a:rPr>
              <a:t>організм</a:t>
            </a:r>
            <a:r>
              <a:rPr lang="ru-RU" sz="1900" i="1" dirty="0">
                <a:solidFill>
                  <a:schemeClr val="tx2"/>
                </a:solidFill>
              </a:rPr>
              <a:t> у </a:t>
            </a:r>
            <a:r>
              <a:rPr lang="ru-RU" sz="1900" i="1" dirty="0" err="1">
                <a:solidFill>
                  <a:schemeClr val="tx2"/>
                </a:solidFill>
              </a:rPr>
              <a:t>дуже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незначних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концентраціях</a:t>
            </a:r>
            <a:r>
              <a:rPr lang="ru-RU" sz="1900" i="1" dirty="0">
                <a:solidFill>
                  <a:schemeClr val="tx2"/>
                </a:solidFill>
              </a:rPr>
              <a:t>, </a:t>
            </a:r>
            <a:r>
              <a:rPr lang="ru-RU" sz="1900" i="1" dirty="0" err="1">
                <a:solidFill>
                  <a:schemeClr val="tx2"/>
                </a:solidFill>
              </a:rPr>
              <a:t>вітаміни</a:t>
            </a:r>
            <a:r>
              <a:rPr lang="ru-RU" sz="1900" i="1" dirty="0">
                <a:solidFill>
                  <a:schemeClr val="tx2"/>
                </a:solidFill>
              </a:rPr>
              <a:t> активно </a:t>
            </a:r>
            <a:r>
              <a:rPr lang="ru-RU" sz="1900" i="1" dirty="0" err="1">
                <a:solidFill>
                  <a:schemeClr val="tx2"/>
                </a:solidFill>
              </a:rPr>
              <a:t>включаються</a:t>
            </a:r>
            <a:r>
              <a:rPr lang="ru-RU" sz="1900" i="1" dirty="0">
                <a:solidFill>
                  <a:schemeClr val="tx2"/>
                </a:solidFill>
              </a:rPr>
              <a:t> в </a:t>
            </a:r>
            <a:r>
              <a:rPr lang="ru-RU" sz="1900" i="1" dirty="0" err="1">
                <a:solidFill>
                  <a:schemeClr val="tx2"/>
                </a:solidFill>
              </a:rPr>
              <a:t>обмін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речовин</a:t>
            </a:r>
            <a:r>
              <a:rPr lang="ru-RU" sz="1900" i="1" dirty="0">
                <a:solidFill>
                  <a:schemeClr val="tx2"/>
                </a:solidFill>
              </a:rPr>
              <a:t>, у </a:t>
            </a:r>
            <a:r>
              <a:rPr lang="ru-RU" sz="1900" i="1" dirty="0" err="1">
                <a:solidFill>
                  <a:schemeClr val="tx2"/>
                </a:solidFill>
              </a:rPr>
              <a:t>деякому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сенсі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навіть</a:t>
            </a:r>
            <a:r>
              <a:rPr lang="ru-RU" sz="1900" i="1" dirty="0">
                <a:solidFill>
                  <a:schemeClr val="tx2"/>
                </a:solidFill>
              </a:rPr>
              <a:t> </a:t>
            </a:r>
            <a:r>
              <a:rPr lang="ru-RU" sz="1900" i="1" dirty="0" err="1">
                <a:solidFill>
                  <a:schemeClr val="tx2"/>
                </a:solidFill>
              </a:rPr>
              <a:t>керуючи</a:t>
            </a:r>
            <a:r>
              <a:rPr lang="ru-RU" sz="1900" i="1" dirty="0">
                <a:solidFill>
                  <a:schemeClr val="tx2"/>
                </a:solidFill>
              </a:rPr>
              <a:t> ним.</a:t>
            </a:r>
          </a:p>
          <a:p>
            <a:pPr marL="0" indent="0">
              <a:buNone/>
            </a:pP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smtClean="0">
                <a:solidFill>
                  <a:schemeClr val="tx2"/>
                </a:solidFill>
              </a:rPr>
              <a:t>      </a:t>
            </a:r>
            <a:r>
              <a:rPr lang="ru-RU" sz="1900" dirty="0" err="1" smtClean="0">
                <a:solidFill>
                  <a:schemeClr val="tx2"/>
                </a:solidFill>
              </a:rPr>
              <a:t>Керуюча</a:t>
            </a:r>
            <a:r>
              <a:rPr lang="ru-RU" sz="1900" dirty="0" smtClean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дія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вітамінів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визначається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двома</a:t>
            </a:r>
            <a:r>
              <a:rPr lang="ru-RU" sz="1900" dirty="0">
                <a:solidFill>
                  <a:schemeClr val="tx2"/>
                </a:solidFill>
              </a:rPr>
              <a:t> факторами:</a:t>
            </a:r>
          </a:p>
          <a:p>
            <a:r>
              <a:rPr lang="ru-RU" sz="1900" dirty="0">
                <a:solidFill>
                  <a:schemeClr val="tx2"/>
                </a:solidFill>
              </a:rPr>
              <a:t>1. Велика </a:t>
            </a:r>
            <a:r>
              <a:rPr lang="ru-RU" sz="1900" dirty="0" err="1">
                <a:solidFill>
                  <a:schemeClr val="tx2"/>
                </a:solidFill>
              </a:rPr>
              <a:t>кількість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вітамінів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включається</a:t>
            </a:r>
            <a:r>
              <a:rPr lang="ru-RU" sz="1900" dirty="0">
                <a:solidFill>
                  <a:schemeClr val="tx2"/>
                </a:solidFill>
              </a:rPr>
              <a:t> у склад </a:t>
            </a:r>
            <a:r>
              <a:rPr lang="ru-RU" sz="1900" dirty="0" err="1">
                <a:solidFill>
                  <a:schemeClr val="tx2"/>
                </a:solidFill>
              </a:rPr>
              <a:t>ферментів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err="1">
                <a:solidFill>
                  <a:schemeClr val="tx2"/>
                </a:solidFill>
              </a:rPr>
              <a:t>що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використовуються</a:t>
            </a:r>
            <a:r>
              <a:rPr lang="ru-RU" sz="1900" dirty="0">
                <a:solidFill>
                  <a:schemeClr val="tx2"/>
                </a:solidFill>
              </a:rPr>
              <a:t> при </a:t>
            </a:r>
            <a:r>
              <a:rPr lang="ru-RU" sz="1900" dirty="0" err="1">
                <a:solidFill>
                  <a:schemeClr val="tx2"/>
                </a:solidFill>
              </a:rPr>
              <a:t>протіканні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різноманітних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біологічних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процесів</a:t>
            </a:r>
            <a:r>
              <a:rPr lang="ru-RU" sz="1900" dirty="0">
                <a:solidFill>
                  <a:schemeClr val="tx2"/>
                </a:solidFill>
              </a:rPr>
              <a:t> у </a:t>
            </a:r>
            <a:r>
              <a:rPr lang="ru-RU" sz="1900" dirty="0" err="1">
                <a:solidFill>
                  <a:schemeClr val="tx2"/>
                </a:solidFill>
              </a:rPr>
              <a:t>організмі</a:t>
            </a:r>
            <a:r>
              <a:rPr lang="ru-RU" sz="1900" dirty="0">
                <a:solidFill>
                  <a:schemeClr val="tx2"/>
                </a:solidFill>
              </a:rPr>
              <a:t>.</a:t>
            </a:r>
          </a:p>
          <a:p>
            <a:r>
              <a:rPr lang="ru-RU" sz="1900" dirty="0">
                <a:solidFill>
                  <a:schemeClr val="tx2"/>
                </a:solidFill>
              </a:rPr>
              <a:t>2. </a:t>
            </a:r>
            <a:r>
              <a:rPr lang="ru-RU" sz="1900" dirty="0" err="1">
                <a:solidFill>
                  <a:schemeClr val="tx2"/>
                </a:solidFill>
              </a:rPr>
              <a:t>Вітаміни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можуть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завдавати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безпосереднього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впливу</a:t>
            </a:r>
            <a:r>
              <a:rPr lang="ru-RU" sz="1900" dirty="0">
                <a:solidFill>
                  <a:schemeClr val="tx2"/>
                </a:solidFill>
              </a:rPr>
              <a:t> на </a:t>
            </a:r>
            <a:r>
              <a:rPr lang="ru-RU" sz="1900" dirty="0" err="1">
                <a:solidFill>
                  <a:schemeClr val="tx2"/>
                </a:solidFill>
              </a:rPr>
              <a:t>залози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внутрішньої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секреції</a:t>
            </a:r>
            <a:r>
              <a:rPr lang="ru-RU" sz="1900" dirty="0">
                <a:solidFill>
                  <a:schemeClr val="tx2"/>
                </a:solidFill>
              </a:rPr>
              <a:t>, </a:t>
            </a:r>
            <a:r>
              <a:rPr lang="ru-RU" sz="1900" dirty="0" err="1">
                <a:solidFill>
                  <a:schemeClr val="tx2"/>
                </a:solidFill>
              </a:rPr>
              <a:t>що</a:t>
            </a:r>
            <a:r>
              <a:rPr lang="ru-RU" sz="1900" dirty="0">
                <a:solidFill>
                  <a:schemeClr val="tx2"/>
                </a:solidFill>
              </a:rPr>
              <a:t> є </a:t>
            </a:r>
            <a:r>
              <a:rPr lang="ru-RU" sz="1900" dirty="0" err="1">
                <a:solidFill>
                  <a:schemeClr val="tx2"/>
                </a:solidFill>
              </a:rPr>
              <a:t>ще</a:t>
            </a:r>
            <a:r>
              <a:rPr lang="ru-RU" sz="1900" dirty="0">
                <a:solidFill>
                  <a:schemeClr val="tx2"/>
                </a:solidFill>
              </a:rPr>
              <a:t> одним </a:t>
            </a:r>
            <a:r>
              <a:rPr lang="ru-RU" sz="1900" dirty="0" err="1">
                <a:solidFill>
                  <a:schemeClr val="tx2"/>
                </a:solidFill>
              </a:rPr>
              <a:t>механізмом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регуляції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внутрішньої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діяльності</a:t>
            </a:r>
            <a:r>
              <a:rPr lang="ru-RU" sz="1900" dirty="0">
                <a:solidFill>
                  <a:schemeClr val="tx2"/>
                </a:solidFill>
              </a:rPr>
              <a:t> </a:t>
            </a:r>
            <a:r>
              <a:rPr lang="ru-RU" sz="1900" dirty="0" err="1">
                <a:solidFill>
                  <a:schemeClr val="tx2"/>
                </a:solidFill>
              </a:rPr>
              <a:t>організму</a:t>
            </a:r>
            <a:r>
              <a:rPr lang="ru-RU" sz="1900" dirty="0">
                <a:solidFill>
                  <a:schemeClr val="tx2"/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87358"/>
            <a:ext cx="2808312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1420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2500">
              <a:srgbClr val="96CA9F"/>
            </a:gs>
            <a:gs pos="67000">
              <a:srgbClr val="8CCA87"/>
            </a:gs>
            <a:gs pos="26231">
              <a:srgbClr val="81CA6D"/>
            </a:gs>
            <a:gs pos="8000">
              <a:schemeClr val="accent5"/>
            </a:gs>
            <a:gs pos="92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228" y="-99392"/>
            <a:ext cx="8229600" cy="1143000"/>
          </a:xfrm>
        </p:spPr>
        <p:txBody>
          <a:bodyPr/>
          <a:lstStyle/>
          <a:p>
            <a:pPr algn="ctr"/>
            <a:r>
              <a:rPr lang="uk-UA" i="1" dirty="0" smtClean="0"/>
              <a:t>      </a:t>
            </a:r>
            <a:r>
              <a:rPr lang="uk-UA" sz="4000" i="1" dirty="0" smtClean="0">
                <a:solidFill>
                  <a:schemeClr val="bg1"/>
                </a:solidFill>
              </a:rPr>
              <a:t>Історія відкриття вітамінів</a:t>
            </a:r>
            <a:endParaRPr lang="ru-RU" sz="4000" i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1523845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Выноска-облако 3"/>
          <p:cNvSpPr/>
          <p:nvPr/>
        </p:nvSpPr>
        <p:spPr>
          <a:xfrm>
            <a:off x="107504" y="3717032"/>
            <a:ext cx="3240360" cy="2808312"/>
          </a:xfrm>
          <a:prstGeom prst="cloudCallou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2"/>
              </a:solidFill>
            </a:endParaRPr>
          </a:p>
          <a:p>
            <a:pPr algn="ctr"/>
            <a:endParaRPr lang="ru-RU" sz="1400" dirty="0">
              <a:solidFill>
                <a:schemeClr val="tx2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ЧИ </a:t>
            </a:r>
            <a:r>
              <a:rPr lang="ru-RU" sz="1400" dirty="0">
                <a:solidFill>
                  <a:schemeClr val="tx2"/>
                </a:solidFill>
              </a:rPr>
              <a:t>ЗНАЄТЕ ВИ?</a:t>
            </a:r>
          </a:p>
          <a:p>
            <a:pPr algn="ctr"/>
            <a:r>
              <a:rPr lang="ru-RU" sz="1400" dirty="0" err="1">
                <a:solidFill>
                  <a:schemeClr val="tx2"/>
                </a:solidFill>
              </a:rPr>
              <a:t>Відсутність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якого-небудь</a:t>
            </a:r>
            <a:r>
              <a:rPr lang="ru-RU" sz="1400" dirty="0">
                <a:solidFill>
                  <a:schemeClr val="tx2"/>
                </a:solidFill>
              </a:rPr>
              <a:t> з </a:t>
            </a:r>
            <a:r>
              <a:rPr lang="ru-RU" sz="1400" dirty="0" err="1">
                <a:solidFill>
                  <a:schemeClr val="tx2"/>
                </a:solidFill>
              </a:rPr>
              <a:t>вітамінів</a:t>
            </a:r>
            <a:r>
              <a:rPr lang="ru-RU" sz="1400" dirty="0">
                <a:solidFill>
                  <a:schemeClr val="tx2"/>
                </a:solidFill>
              </a:rPr>
              <a:t> в </a:t>
            </a:r>
            <a:r>
              <a:rPr lang="ru-RU" sz="1400" dirty="0" err="1">
                <a:solidFill>
                  <a:schemeClr val="tx2"/>
                </a:solidFill>
              </a:rPr>
              <a:t>їжі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веде</a:t>
            </a:r>
            <a:r>
              <a:rPr lang="ru-RU" sz="1400" dirty="0">
                <a:solidFill>
                  <a:schemeClr val="tx2"/>
                </a:solidFill>
              </a:rPr>
              <a:t> до </a:t>
            </a:r>
            <a:r>
              <a:rPr lang="ru-RU" sz="1400" dirty="0" err="1">
                <a:solidFill>
                  <a:schemeClr val="tx2"/>
                </a:solidFill>
              </a:rPr>
              <a:t>недостатньої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освіти</a:t>
            </a:r>
            <a:r>
              <a:rPr lang="ru-RU" sz="1400" dirty="0">
                <a:solidFill>
                  <a:schemeClr val="tx2"/>
                </a:solidFill>
              </a:rPr>
              <a:t> в </a:t>
            </a:r>
            <a:r>
              <a:rPr lang="ru-RU" sz="1400" dirty="0" err="1">
                <a:solidFill>
                  <a:schemeClr val="tx2"/>
                </a:solidFill>
              </a:rPr>
              <a:t>організмі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певних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життєво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важливих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ферментів</a:t>
            </a:r>
            <a:r>
              <a:rPr lang="ru-RU" sz="1400" dirty="0">
                <a:solidFill>
                  <a:schemeClr val="tx2"/>
                </a:solidFill>
              </a:rPr>
              <a:t> і, як </a:t>
            </a:r>
            <a:r>
              <a:rPr lang="ru-RU" sz="1400" dirty="0" err="1">
                <a:solidFill>
                  <a:schemeClr val="tx2"/>
                </a:solidFill>
              </a:rPr>
              <a:t>наслідок</a:t>
            </a:r>
            <a:r>
              <a:rPr lang="ru-RU" sz="1400" dirty="0">
                <a:solidFill>
                  <a:schemeClr val="tx2"/>
                </a:solidFill>
              </a:rPr>
              <a:t>, до </a:t>
            </a:r>
            <a:r>
              <a:rPr lang="ru-RU" sz="1400" dirty="0" err="1">
                <a:solidFill>
                  <a:schemeClr val="tx2"/>
                </a:solidFill>
              </a:rPr>
              <a:t>специфічного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порушення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обміну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dirty="0" err="1">
                <a:solidFill>
                  <a:schemeClr val="tx2"/>
                </a:solidFill>
              </a:rPr>
              <a:t>речовин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34684" y="1484784"/>
            <a:ext cx="5760640" cy="496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2"/>
                </a:solidFill>
              </a:rPr>
              <a:t>У </a:t>
            </a:r>
            <a:r>
              <a:rPr lang="ru-RU" sz="1400" dirty="0" err="1">
                <a:solidFill>
                  <a:schemeClr val="tx2"/>
                </a:solidFill>
              </a:rPr>
              <a:t>другій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половині</a:t>
            </a:r>
            <a:r>
              <a:rPr lang="ru-RU" sz="1400" dirty="0">
                <a:solidFill>
                  <a:schemeClr val="tx2"/>
                </a:solidFill>
              </a:rPr>
              <a:t> XIX </a:t>
            </a:r>
            <a:r>
              <a:rPr lang="ru-RU" sz="1400" dirty="0" err="1">
                <a:solidFill>
                  <a:schemeClr val="tx2"/>
                </a:solidFill>
              </a:rPr>
              <a:t>століття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вважалося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dirty="0" err="1">
                <a:solidFill>
                  <a:schemeClr val="tx2"/>
                </a:solidFill>
              </a:rPr>
              <a:t>що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харчова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цінність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продуктів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визначається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вмістом</a:t>
            </a:r>
            <a:r>
              <a:rPr lang="ru-RU" sz="1400" dirty="0">
                <a:solidFill>
                  <a:schemeClr val="tx2"/>
                </a:solidFill>
              </a:rPr>
              <a:t> в них </a:t>
            </a:r>
            <a:r>
              <a:rPr lang="ru-RU" sz="1400" dirty="0" err="1">
                <a:solidFill>
                  <a:schemeClr val="tx2"/>
                </a:solidFill>
              </a:rPr>
              <a:t>білків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dirty="0" err="1">
                <a:solidFill>
                  <a:schemeClr val="tx2"/>
                </a:solidFill>
              </a:rPr>
              <a:t>жирів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dirty="0" err="1">
                <a:solidFill>
                  <a:schemeClr val="tx2"/>
                </a:solidFill>
              </a:rPr>
              <a:t>вуглеводів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dirty="0" err="1">
                <a:solidFill>
                  <a:schemeClr val="tx2"/>
                </a:solidFill>
              </a:rPr>
              <a:t>мінеральних</a:t>
            </a:r>
            <a:r>
              <a:rPr lang="ru-RU" sz="1400" dirty="0">
                <a:solidFill>
                  <a:schemeClr val="tx2"/>
                </a:solidFill>
              </a:rPr>
              <a:t> солей і води. </a:t>
            </a:r>
            <a:r>
              <a:rPr lang="ru-RU" sz="1400" dirty="0" err="1">
                <a:solidFill>
                  <a:schemeClr val="tx2"/>
                </a:solidFill>
              </a:rPr>
              <a:t>Між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тим</a:t>
            </a:r>
            <a:r>
              <a:rPr lang="ru-RU" sz="1400" dirty="0">
                <a:solidFill>
                  <a:schemeClr val="tx2"/>
                </a:solidFill>
              </a:rPr>
              <a:t> за </a:t>
            </a:r>
            <a:r>
              <a:rPr lang="ru-RU" sz="1400" dirty="0" err="1">
                <a:solidFill>
                  <a:schemeClr val="tx2"/>
                </a:solidFill>
              </a:rPr>
              <a:t>століття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людство</a:t>
            </a:r>
            <a:r>
              <a:rPr lang="ru-RU" sz="1400" dirty="0">
                <a:solidFill>
                  <a:schemeClr val="tx2"/>
                </a:solidFill>
              </a:rPr>
              <a:t> накопило </a:t>
            </a:r>
            <a:r>
              <a:rPr lang="ru-RU" sz="1400" dirty="0" err="1">
                <a:solidFill>
                  <a:schemeClr val="tx2"/>
                </a:solidFill>
              </a:rPr>
              <a:t>чималий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досвід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тривалих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морських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подорожей</a:t>
            </a:r>
            <a:r>
              <a:rPr lang="ru-RU" sz="1400" dirty="0">
                <a:solidFill>
                  <a:schemeClr val="tx2"/>
                </a:solidFill>
              </a:rPr>
              <a:t>, коли при </a:t>
            </a:r>
            <a:r>
              <a:rPr lang="ru-RU" sz="1400" dirty="0" err="1">
                <a:solidFill>
                  <a:schemeClr val="tx2"/>
                </a:solidFill>
              </a:rPr>
              <a:t>достатніх</a:t>
            </a:r>
            <a:r>
              <a:rPr lang="ru-RU" sz="1400" dirty="0">
                <a:solidFill>
                  <a:schemeClr val="tx2"/>
                </a:solidFill>
              </a:rPr>
              <a:t> запасах </a:t>
            </a:r>
            <a:r>
              <a:rPr lang="ru-RU" sz="1400" dirty="0" err="1">
                <a:solidFill>
                  <a:schemeClr val="tx2"/>
                </a:solidFill>
              </a:rPr>
              <a:t>продовольства</a:t>
            </a:r>
            <a:r>
              <a:rPr lang="ru-RU" sz="1400" dirty="0">
                <a:solidFill>
                  <a:schemeClr val="tx2"/>
                </a:solidFill>
              </a:rPr>
              <a:t> люди гинули </a:t>
            </a:r>
            <a:r>
              <a:rPr lang="ru-RU" sz="1400" dirty="0" err="1">
                <a:solidFill>
                  <a:schemeClr val="tx2"/>
                </a:solidFill>
              </a:rPr>
              <a:t>від</a:t>
            </a:r>
            <a:r>
              <a:rPr lang="ru-RU" sz="1400" dirty="0">
                <a:solidFill>
                  <a:schemeClr val="tx2"/>
                </a:solidFill>
              </a:rPr>
              <a:t> цинги. </a:t>
            </a:r>
            <a:r>
              <a:rPr lang="ru-RU" sz="1400" dirty="0" err="1">
                <a:solidFill>
                  <a:schemeClr val="tx2"/>
                </a:solidFill>
              </a:rPr>
              <a:t>Чому</a:t>
            </a:r>
            <a:r>
              <a:rPr lang="ru-RU" sz="1400" dirty="0">
                <a:solidFill>
                  <a:schemeClr val="tx2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endParaRPr lang="uk-UA" sz="1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1400" dirty="0">
                <a:solidFill>
                  <a:schemeClr val="tx2"/>
                </a:solidFill>
              </a:rPr>
              <a:t>На це питання не було відповіді до тих пір, поки в 1880 році російський вчений Микола Лунін, що вивчав роль мінеральних речовин в живленні, не відмітив, що миші, що поглинали штучну їжу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uk-UA" sz="1400" dirty="0">
                <a:solidFill>
                  <a:schemeClr val="tx2"/>
                </a:solidFill>
              </a:rPr>
              <a:t>складену зі всіх відомих частин молока (казеїну, жиру, цукру і солей), чахнули і гинули. А мишки, що отримували натуральне молоко, були веселі і здорові. "З цього виходить, що в молоці... містяться ще інші речовини, незамінні для живлення", - зробив вивід учений.</a:t>
            </a:r>
            <a:endParaRPr lang="ru-RU" sz="1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uk-UA" sz="14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uk-UA" sz="1400" dirty="0">
                <a:solidFill>
                  <a:schemeClr val="tx2"/>
                </a:solidFill>
              </a:rPr>
              <a:t>Ще через 16 років знайшли причину хвороби "бері-бері", поширеної серед жителів Японії і Індонезії, що харчувалися в основному очищеним рисом. Лікареві </a:t>
            </a:r>
            <a:r>
              <a:rPr lang="uk-UA" sz="1400" dirty="0" err="1">
                <a:solidFill>
                  <a:schemeClr val="tx2"/>
                </a:solidFill>
              </a:rPr>
              <a:t>Ейкману</a:t>
            </a:r>
            <a:r>
              <a:rPr lang="uk-UA" sz="1400" dirty="0">
                <a:solidFill>
                  <a:schemeClr val="tx2"/>
                </a:solidFill>
              </a:rPr>
              <a:t>, що працював в тюремному госпіталі на острові Ява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допомогли</a:t>
            </a:r>
            <a:r>
              <a:rPr lang="ru-RU" sz="1400" dirty="0">
                <a:solidFill>
                  <a:schemeClr val="tx2"/>
                </a:solidFill>
              </a:rPr>
              <a:t>... кури, </a:t>
            </a:r>
            <a:r>
              <a:rPr lang="ru-RU" sz="1400" dirty="0" err="1">
                <a:solidFill>
                  <a:schemeClr val="tx2"/>
                </a:solidFill>
              </a:rPr>
              <a:t>що</a:t>
            </a:r>
            <a:r>
              <a:rPr lang="ru-RU" sz="1400" dirty="0">
                <a:solidFill>
                  <a:schemeClr val="tx2"/>
                </a:solidFill>
              </a:rPr>
              <a:t> бродили по двору. </a:t>
            </a:r>
            <a:r>
              <a:rPr lang="ru-RU" sz="1400" dirty="0" err="1">
                <a:solidFill>
                  <a:schemeClr val="tx2"/>
                </a:solidFill>
              </a:rPr>
              <a:t>Їх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годували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очищеним</a:t>
            </a:r>
            <a:r>
              <a:rPr lang="ru-RU" sz="1400" dirty="0">
                <a:solidFill>
                  <a:schemeClr val="tx2"/>
                </a:solidFill>
              </a:rPr>
              <a:t> зерном, і </a:t>
            </a:r>
            <a:r>
              <a:rPr lang="ru-RU" sz="1400" dirty="0" err="1">
                <a:solidFill>
                  <a:schemeClr val="tx2"/>
                </a:solidFill>
              </a:rPr>
              <a:t>птиці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страждали</a:t>
            </a:r>
            <a:r>
              <a:rPr lang="ru-RU" sz="1400" dirty="0">
                <a:solidFill>
                  <a:schemeClr val="tx2"/>
                </a:solidFill>
              </a:rPr>
              <a:t> на </a:t>
            </a:r>
            <a:r>
              <a:rPr lang="ru-RU" sz="1400" dirty="0" err="1">
                <a:solidFill>
                  <a:schemeClr val="tx2"/>
                </a:solidFill>
              </a:rPr>
              <a:t>захворювання</a:t>
            </a:r>
            <a:r>
              <a:rPr lang="ru-RU" sz="1400" dirty="0">
                <a:solidFill>
                  <a:schemeClr val="tx2"/>
                </a:solidFill>
              </a:rPr>
              <a:t>, </a:t>
            </a:r>
            <a:r>
              <a:rPr lang="ru-RU" sz="1400" dirty="0" err="1">
                <a:solidFill>
                  <a:schemeClr val="tx2"/>
                </a:solidFill>
              </a:rPr>
              <a:t>що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нагадувало</a:t>
            </a:r>
            <a:r>
              <a:rPr lang="ru-RU" sz="1400" dirty="0">
                <a:solidFill>
                  <a:schemeClr val="tx2"/>
                </a:solidFill>
              </a:rPr>
              <a:t> "</a:t>
            </a:r>
            <a:r>
              <a:rPr lang="ru-RU" sz="1400" dirty="0" err="1">
                <a:solidFill>
                  <a:schemeClr val="tx2"/>
                </a:solidFill>
              </a:rPr>
              <a:t>бері-бері</a:t>
            </a:r>
            <a:r>
              <a:rPr lang="ru-RU" sz="1400" dirty="0">
                <a:solidFill>
                  <a:schemeClr val="tx2"/>
                </a:solidFill>
              </a:rPr>
              <a:t>". </a:t>
            </a:r>
            <a:r>
              <a:rPr lang="ru-RU" sz="1400" dirty="0" err="1">
                <a:solidFill>
                  <a:schemeClr val="tx2"/>
                </a:solidFill>
              </a:rPr>
              <a:t>Варто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було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 smtClean="0">
                <a:solidFill>
                  <a:schemeClr val="tx2"/>
                </a:solidFill>
              </a:rPr>
              <a:t>відмітити,що</a:t>
            </a:r>
            <a:r>
              <a:rPr lang="ru-RU" sz="1400" dirty="0" smtClean="0">
                <a:solidFill>
                  <a:schemeClr val="tx2"/>
                </a:solidFill>
              </a:rPr>
              <a:t> при </a:t>
            </a:r>
            <a:r>
              <a:rPr lang="ru-RU" sz="1400" dirty="0" err="1" smtClean="0">
                <a:solidFill>
                  <a:schemeClr val="tx2"/>
                </a:solidFill>
              </a:rPr>
              <a:t>вживанні</a:t>
            </a:r>
            <a:r>
              <a:rPr lang="ru-RU" sz="1400" dirty="0" smtClean="0">
                <a:solidFill>
                  <a:schemeClr val="tx2"/>
                </a:solidFill>
              </a:rPr>
              <a:t> рису неочищенного </a:t>
            </a:r>
            <a:r>
              <a:rPr lang="ru-RU" sz="1400" dirty="0">
                <a:solidFill>
                  <a:schemeClr val="tx2"/>
                </a:solidFill>
              </a:rPr>
              <a:t>- хвороба проходила</a:t>
            </a:r>
            <a:r>
              <a:rPr lang="uk-UA" sz="1400" dirty="0">
                <a:solidFill>
                  <a:schemeClr val="tx2"/>
                </a:solidFill>
              </a:rPr>
              <a:t>.</a:t>
            </a:r>
            <a:endParaRPr lang="ru-RU" sz="1400" dirty="0">
              <a:solidFill>
                <a:schemeClr val="tx2"/>
              </a:solidFill>
            </a:endParaRPr>
          </a:p>
          <a:p>
            <a:endParaRPr lang="ru-RU" sz="1400" dirty="0">
              <a:solidFill>
                <a:schemeClr val="tx2"/>
              </a:solidFill>
            </a:endParaRPr>
          </a:p>
          <a:p>
            <a:r>
              <a:rPr lang="ru-RU" sz="1400" dirty="0">
                <a:solidFill>
                  <a:schemeClr val="tx2"/>
                </a:solidFill>
              </a:rPr>
              <a:t>Першим </a:t>
            </a:r>
            <a:r>
              <a:rPr lang="ru-RU" sz="1400" dirty="0" err="1">
                <a:solidFill>
                  <a:schemeClr val="tx2"/>
                </a:solidFill>
              </a:rPr>
              <a:t>виділив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вітамін</a:t>
            </a:r>
            <a:r>
              <a:rPr lang="ru-RU" sz="1400" dirty="0">
                <a:solidFill>
                  <a:schemeClr val="tx2"/>
                </a:solidFill>
              </a:rPr>
              <a:t> в </a:t>
            </a:r>
            <a:r>
              <a:rPr lang="ru-RU" sz="1400" dirty="0" err="1">
                <a:solidFill>
                  <a:schemeClr val="tx2"/>
                </a:solidFill>
              </a:rPr>
              <a:t>кристалічному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вигляді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польський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вчений</a:t>
            </a:r>
            <a:r>
              <a:rPr lang="ru-RU" sz="1400" dirty="0">
                <a:solidFill>
                  <a:schemeClr val="tx2"/>
                </a:solidFill>
              </a:rPr>
              <a:t> Казимир </a:t>
            </a:r>
            <a:r>
              <a:rPr lang="ru-RU" sz="1400" dirty="0" err="1">
                <a:solidFill>
                  <a:schemeClr val="tx2"/>
                </a:solidFill>
              </a:rPr>
              <a:t>Функ</a:t>
            </a:r>
            <a:r>
              <a:rPr lang="ru-RU" sz="1400" dirty="0">
                <a:solidFill>
                  <a:schemeClr val="tx2"/>
                </a:solidFill>
              </a:rPr>
              <a:t> в 1911 </a:t>
            </a:r>
            <a:r>
              <a:rPr lang="ru-RU" sz="1400" dirty="0" err="1">
                <a:solidFill>
                  <a:schemeClr val="tx2"/>
                </a:solidFill>
              </a:rPr>
              <a:t>році</a:t>
            </a:r>
            <a:r>
              <a:rPr lang="ru-RU" sz="1400" dirty="0">
                <a:solidFill>
                  <a:schemeClr val="tx2"/>
                </a:solidFill>
              </a:rPr>
              <a:t>. </a:t>
            </a:r>
            <a:r>
              <a:rPr lang="ru-RU" sz="1400" dirty="0" err="1">
                <a:solidFill>
                  <a:schemeClr val="tx2"/>
                </a:solidFill>
              </a:rPr>
              <a:t>Рік</a:t>
            </a:r>
            <a:r>
              <a:rPr lang="ru-RU" sz="1400" dirty="0">
                <a:solidFill>
                  <a:schemeClr val="tx2"/>
                </a:solidFill>
              </a:rPr>
              <a:t> потому </a:t>
            </a:r>
            <a:r>
              <a:rPr lang="ru-RU" sz="1400" dirty="0" err="1">
                <a:solidFill>
                  <a:schemeClr val="tx2"/>
                </a:solidFill>
              </a:rPr>
              <a:t>він</a:t>
            </a:r>
            <a:r>
              <a:rPr lang="ru-RU" sz="1400" dirty="0">
                <a:solidFill>
                  <a:schemeClr val="tx2"/>
                </a:solidFill>
              </a:rPr>
              <a:t> же придумав і </a:t>
            </a:r>
            <a:r>
              <a:rPr lang="ru-RU" sz="1400" dirty="0" err="1">
                <a:solidFill>
                  <a:schemeClr val="tx2"/>
                </a:solidFill>
              </a:rPr>
              <a:t>назву</a:t>
            </a:r>
            <a:r>
              <a:rPr lang="ru-RU" sz="1400" dirty="0">
                <a:solidFill>
                  <a:schemeClr val="tx2"/>
                </a:solidFill>
              </a:rPr>
              <a:t> - </a:t>
            </a:r>
            <a:r>
              <a:rPr lang="ru-RU" sz="1400" dirty="0" err="1">
                <a:solidFill>
                  <a:schemeClr val="tx2"/>
                </a:solidFill>
              </a:rPr>
              <a:t>від</a:t>
            </a:r>
            <a:r>
              <a:rPr lang="ru-RU" sz="1400" dirty="0">
                <a:solidFill>
                  <a:schemeClr val="tx2"/>
                </a:solidFill>
              </a:rPr>
              <a:t> </a:t>
            </a:r>
            <a:r>
              <a:rPr lang="ru-RU" sz="1400" dirty="0" err="1">
                <a:solidFill>
                  <a:schemeClr val="tx2"/>
                </a:solidFill>
              </a:rPr>
              <a:t>латинського</a:t>
            </a:r>
            <a:r>
              <a:rPr lang="ru-RU" sz="1400" dirty="0">
                <a:solidFill>
                  <a:schemeClr val="tx2"/>
                </a:solidFill>
              </a:rPr>
              <a:t> "</a:t>
            </a:r>
            <a:r>
              <a:rPr lang="en-US" sz="1400" dirty="0">
                <a:solidFill>
                  <a:schemeClr val="tx2"/>
                </a:solidFill>
              </a:rPr>
              <a:t>vita</a:t>
            </a:r>
            <a:r>
              <a:rPr lang="uk-UA" sz="1400" dirty="0">
                <a:solidFill>
                  <a:schemeClr val="tx2"/>
                </a:solidFill>
              </a:rPr>
              <a:t>" - "життя".</a:t>
            </a:r>
          </a:p>
        </p:txBody>
      </p:sp>
    </p:spTree>
    <p:extLst>
      <p:ext uri="{BB962C8B-B14F-4D97-AF65-F5344CB8AC3E}">
        <p14:creationId xmlns:p14="http://schemas.microsoft.com/office/powerpoint/2010/main" val="260980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395536" y="1772816"/>
            <a:ext cx="61664" cy="742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3384376" cy="4389120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2"/>
                </a:solidFill>
              </a:rPr>
              <a:t>На </a:t>
            </a:r>
            <a:r>
              <a:rPr lang="ru-RU" sz="1800" dirty="0" err="1">
                <a:solidFill>
                  <a:schemeClr val="tx2"/>
                </a:solidFill>
              </a:rPr>
              <a:t>сьогоднішній</a:t>
            </a:r>
            <a:r>
              <a:rPr lang="ru-RU" sz="1800" dirty="0">
                <a:solidFill>
                  <a:schemeClr val="tx2"/>
                </a:solidFill>
              </a:rPr>
              <a:t> день, </a:t>
            </a:r>
            <a:r>
              <a:rPr lang="ru-RU" sz="1800" dirty="0" err="1">
                <a:solidFill>
                  <a:schemeClr val="tx2"/>
                </a:solidFill>
              </a:rPr>
              <a:t>науці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відомо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близько</a:t>
            </a:r>
            <a:r>
              <a:rPr lang="ru-RU" sz="1800" dirty="0">
                <a:solidFill>
                  <a:schemeClr val="tx2"/>
                </a:solidFill>
              </a:rPr>
              <a:t> 30 </a:t>
            </a:r>
            <a:r>
              <a:rPr lang="ru-RU" sz="1800" dirty="0" err="1">
                <a:solidFill>
                  <a:schemeClr val="tx2"/>
                </a:solidFill>
              </a:rPr>
              <a:t>різних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вітамінів</a:t>
            </a:r>
            <a:r>
              <a:rPr lang="ru-RU" sz="1800" dirty="0">
                <a:solidFill>
                  <a:schemeClr val="tx2"/>
                </a:solidFill>
              </a:rPr>
              <a:t>. </a:t>
            </a:r>
            <a:r>
              <a:rPr lang="ru-RU" sz="1800" dirty="0" err="1">
                <a:solidFill>
                  <a:schemeClr val="tx2"/>
                </a:solidFill>
              </a:rPr>
              <a:t>Усі</a:t>
            </a:r>
            <a:r>
              <a:rPr lang="ru-RU" sz="1800" dirty="0">
                <a:solidFill>
                  <a:schemeClr val="tx2"/>
                </a:solidFill>
              </a:rPr>
              <a:t> вони </a:t>
            </a:r>
            <a:r>
              <a:rPr lang="ru-RU" sz="1800" dirty="0" err="1">
                <a:solidFill>
                  <a:schemeClr val="tx2"/>
                </a:solidFill>
              </a:rPr>
              <a:t>розділені</a:t>
            </a:r>
            <a:r>
              <a:rPr lang="ru-RU" sz="1800" dirty="0">
                <a:solidFill>
                  <a:schemeClr val="tx2"/>
                </a:solidFill>
              </a:rPr>
              <a:t> на </a:t>
            </a:r>
            <a:r>
              <a:rPr lang="ru-RU" sz="1800" dirty="0" err="1">
                <a:solidFill>
                  <a:schemeClr val="tx2"/>
                </a:solidFill>
              </a:rPr>
              <a:t>групи</a:t>
            </a:r>
            <a:r>
              <a:rPr lang="ru-RU" sz="1800" dirty="0">
                <a:solidFill>
                  <a:schemeClr val="tx2"/>
                </a:solidFill>
              </a:rPr>
              <a:t>: А, В, С, </a:t>
            </a:r>
            <a:r>
              <a:rPr lang="en-US" sz="1800" dirty="0">
                <a:solidFill>
                  <a:schemeClr val="tx2"/>
                </a:solidFill>
              </a:rPr>
              <a:t>D, </a:t>
            </a:r>
            <a:r>
              <a:rPr lang="ru-RU" sz="1800" dirty="0" smtClean="0">
                <a:solidFill>
                  <a:schemeClr val="tx2"/>
                </a:solidFill>
              </a:rPr>
              <a:t>Е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 smtClean="0">
                <a:solidFill>
                  <a:schemeClr val="tx2"/>
                </a:solidFill>
              </a:rPr>
              <a:t>та </a:t>
            </a:r>
            <a:r>
              <a:rPr lang="en-US" sz="1800" dirty="0" smtClean="0">
                <a:solidFill>
                  <a:schemeClr val="tx2"/>
                </a:solidFill>
              </a:rPr>
              <a:t>K. </a:t>
            </a:r>
            <a:r>
              <a:rPr lang="ru-RU" sz="1800" dirty="0" err="1">
                <a:solidFill>
                  <a:schemeClr val="tx2"/>
                </a:solidFill>
              </a:rPr>
              <a:t>Усі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ці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вітаміни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містяться</a:t>
            </a:r>
            <a:r>
              <a:rPr lang="ru-RU" sz="1800" dirty="0">
                <a:solidFill>
                  <a:schemeClr val="tx2"/>
                </a:solidFill>
              </a:rPr>
              <a:t> у </a:t>
            </a:r>
            <a:r>
              <a:rPr lang="ru-RU" sz="1800" dirty="0" err="1">
                <a:solidFill>
                  <a:schemeClr val="tx2"/>
                </a:solidFill>
              </a:rPr>
              <a:t>різноманітних</a:t>
            </a:r>
            <a:r>
              <a:rPr lang="ru-RU" sz="1800" dirty="0">
                <a:solidFill>
                  <a:schemeClr val="tx2"/>
                </a:solidFill>
              </a:rPr>
              <a:t> продуктах, але </a:t>
            </a:r>
            <a:r>
              <a:rPr lang="ru-RU" sz="1800" dirty="0" err="1">
                <a:solidFill>
                  <a:schemeClr val="tx2"/>
                </a:solidFill>
              </a:rPr>
              <a:t>деякі</a:t>
            </a:r>
            <a:r>
              <a:rPr lang="ru-RU" sz="1800" dirty="0">
                <a:solidFill>
                  <a:schemeClr val="tx2"/>
                </a:solidFill>
              </a:rPr>
              <a:t> з них в </a:t>
            </a:r>
            <a:r>
              <a:rPr lang="ru-RU" sz="1800" dirty="0" err="1">
                <a:solidFill>
                  <a:schemeClr val="tx2"/>
                </a:solidFill>
              </a:rPr>
              <a:t>дуже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незначних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концентраціях</a:t>
            </a:r>
            <a:r>
              <a:rPr lang="ru-RU" sz="1800" dirty="0">
                <a:solidFill>
                  <a:schemeClr val="tx2"/>
                </a:solidFill>
              </a:rPr>
              <a:t>, </a:t>
            </a:r>
            <a:r>
              <a:rPr lang="ru-RU" sz="1800" dirty="0" err="1">
                <a:solidFill>
                  <a:schemeClr val="tx2"/>
                </a:solidFill>
              </a:rPr>
              <a:t>що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може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призводити</a:t>
            </a:r>
            <a:r>
              <a:rPr lang="ru-RU" sz="1800" dirty="0">
                <a:solidFill>
                  <a:schemeClr val="tx2"/>
                </a:solidFill>
              </a:rPr>
              <a:t> (по </a:t>
            </a:r>
            <a:r>
              <a:rPr lang="ru-RU" sz="1800" dirty="0" err="1">
                <a:solidFill>
                  <a:schemeClr val="tx2"/>
                </a:solidFill>
              </a:rPr>
              <a:t>аналогії</a:t>
            </a:r>
            <a:r>
              <a:rPr lang="ru-RU" sz="1800" dirty="0">
                <a:solidFill>
                  <a:schemeClr val="tx2"/>
                </a:solidFill>
              </a:rPr>
              <a:t> з </a:t>
            </a:r>
            <a:r>
              <a:rPr lang="ru-RU" sz="1800" dirty="0" err="1">
                <a:solidFill>
                  <a:schemeClr val="tx2"/>
                </a:solidFill>
              </a:rPr>
              <a:t>нестачею</a:t>
            </a:r>
            <a:r>
              <a:rPr lang="ru-RU" sz="1800" dirty="0">
                <a:solidFill>
                  <a:schemeClr val="tx2"/>
                </a:solidFill>
              </a:rPr>
              <a:t>, </a:t>
            </a:r>
            <a:r>
              <a:rPr lang="ru-RU" sz="1800" dirty="0" err="1">
                <a:solidFill>
                  <a:schemeClr val="tx2"/>
                </a:solidFill>
              </a:rPr>
              <a:t>наприклад</a:t>
            </a:r>
            <a:r>
              <a:rPr lang="ru-RU" sz="1800" dirty="0">
                <a:solidFill>
                  <a:schemeClr val="tx2"/>
                </a:solidFill>
              </a:rPr>
              <a:t>, йоду </a:t>
            </a:r>
            <a:r>
              <a:rPr lang="ru-RU" sz="1800" dirty="0" err="1">
                <a:solidFill>
                  <a:schemeClr val="tx2"/>
                </a:solidFill>
              </a:rPr>
              <a:t>або</a:t>
            </a:r>
            <a:r>
              <a:rPr lang="ru-RU" sz="1800" dirty="0">
                <a:solidFill>
                  <a:schemeClr val="tx2"/>
                </a:solidFill>
              </a:rPr>
              <a:t> селену) до </a:t>
            </a:r>
            <a:r>
              <a:rPr lang="ru-RU" sz="1800" dirty="0" err="1">
                <a:solidFill>
                  <a:schemeClr val="tx2"/>
                </a:solidFill>
              </a:rPr>
              <a:t>авітамінозу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цілих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географічних</a:t>
            </a:r>
            <a:r>
              <a:rPr lang="ru-RU" sz="1800" dirty="0">
                <a:solidFill>
                  <a:schemeClr val="tx2"/>
                </a:solidFill>
              </a:rPr>
              <a:t> </a:t>
            </a:r>
            <a:r>
              <a:rPr lang="ru-RU" sz="1800" dirty="0" err="1">
                <a:solidFill>
                  <a:schemeClr val="tx2"/>
                </a:solidFill>
              </a:rPr>
              <a:t>регіонів</a:t>
            </a:r>
            <a:r>
              <a:rPr lang="ru-RU" sz="1800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095756"/>
            <a:ext cx="460851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02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chemeClr val="accent6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dirty="0" smtClean="0"/>
              <a:t>               ВІТАМІН</a:t>
            </a:r>
            <a:r>
              <a:rPr lang="uk-UA" dirty="0" smtClean="0"/>
              <a:t>  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6624" y="1340768"/>
            <a:ext cx="3682752" cy="3365728"/>
          </a:xfrm>
        </p:spPr>
        <p:txBody>
          <a:bodyPr>
            <a:noAutofit/>
          </a:bodyPr>
          <a:lstStyle/>
          <a:p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групи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мають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значний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вплив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на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формування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людського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організму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у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зв'язку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чим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ще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називають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«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дитячими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»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вітамінами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.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Зокрема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додатковий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прийом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низькорослими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дітьми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призводить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до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прискорення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зростання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рахунок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активізації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формування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скелету і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поліпшення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обміну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речовин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.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549676"/>
            <a:ext cx="66064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</a:rPr>
              <a:t>Вітамін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А </a:t>
            </a:r>
            <a:r>
              <a:rPr lang="ru-RU" sz="1600" dirty="0" err="1">
                <a:solidFill>
                  <a:schemeClr val="tx2"/>
                </a:solidFill>
              </a:rPr>
              <a:t>міститься</a:t>
            </a:r>
            <a:r>
              <a:rPr lang="ru-RU" sz="1600" dirty="0">
                <a:solidFill>
                  <a:schemeClr val="tx2"/>
                </a:solidFill>
              </a:rPr>
              <a:t> в </a:t>
            </a:r>
            <a:r>
              <a:rPr lang="ru-RU" sz="1600" dirty="0" err="1">
                <a:solidFill>
                  <a:schemeClr val="tx2"/>
                </a:solidFill>
              </a:rPr>
              <a:t>більшості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жирів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тваринного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походження</a:t>
            </a:r>
            <a:r>
              <a:rPr lang="ru-RU" sz="1600" dirty="0">
                <a:solidFill>
                  <a:schemeClr val="tx2"/>
                </a:solidFill>
              </a:rPr>
              <a:t> (</a:t>
            </a:r>
            <a:r>
              <a:rPr lang="ru-RU" sz="1600" dirty="0" err="1">
                <a:solidFill>
                  <a:schemeClr val="tx2"/>
                </a:solidFill>
              </a:rPr>
              <a:t>окрім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свинячого</a:t>
            </a:r>
            <a:r>
              <a:rPr lang="ru-RU" sz="1600" dirty="0">
                <a:solidFill>
                  <a:schemeClr val="tx2"/>
                </a:solidFill>
              </a:rPr>
              <a:t> сала). Так само </a:t>
            </a:r>
            <a:r>
              <a:rPr lang="ru-RU" sz="1600" dirty="0" err="1">
                <a:solidFill>
                  <a:schemeClr val="tx2"/>
                </a:solidFill>
              </a:rPr>
              <a:t>непрямим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джерелом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вітаміну</a:t>
            </a:r>
            <a:r>
              <a:rPr lang="ru-RU" sz="1600" dirty="0">
                <a:solidFill>
                  <a:schemeClr val="tx2"/>
                </a:solidFill>
              </a:rPr>
              <a:t> А </a:t>
            </a:r>
            <a:r>
              <a:rPr lang="ru-RU" sz="1600" dirty="0" err="1">
                <a:solidFill>
                  <a:schemeClr val="tx2"/>
                </a:solidFill>
              </a:rPr>
              <a:t>можуть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слугувати</a:t>
            </a:r>
            <a:r>
              <a:rPr lang="ru-RU" sz="1600" dirty="0">
                <a:solidFill>
                  <a:schemeClr val="tx2"/>
                </a:solidFill>
              </a:rPr>
              <a:t> зелень і </a:t>
            </a:r>
            <a:r>
              <a:rPr lang="ru-RU" sz="1600" dirty="0" err="1">
                <a:solidFill>
                  <a:schemeClr val="tx2"/>
                </a:solidFill>
              </a:rPr>
              <a:t>овочі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що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містять</a:t>
            </a:r>
            <a:r>
              <a:rPr lang="ru-RU" sz="1600" dirty="0">
                <a:solidFill>
                  <a:schemeClr val="tx2"/>
                </a:solidFill>
              </a:rPr>
              <a:t> каротин – </a:t>
            </a:r>
            <a:r>
              <a:rPr lang="ru-RU" sz="1600" dirty="0" err="1">
                <a:solidFill>
                  <a:schemeClr val="tx2"/>
                </a:solidFill>
              </a:rPr>
              <a:t>речовину</a:t>
            </a:r>
            <a:r>
              <a:rPr lang="ru-RU" sz="1600" dirty="0">
                <a:solidFill>
                  <a:schemeClr val="tx2"/>
                </a:solidFill>
              </a:rPr>
              <a:t>, яка </a:t>
            </a:r>
            <a:r>
              <a:rPr lang="ru-RU" sz="1600" dirty="0" err="1">
                <a:solidFill>
                  <a:schemeClr val="tx2"/>
                </a:solidFill>
              </a:rPr>
              <a:t>перетворюється</a:t>
            </a:r>
            <a:r>
              <a:rPr lang="ru-RU" sz="1600" dirty="0">
                <a:solidFill>
                  <a:schemeClr val="tx2"/>
                </a:solidFill>
              </a:rPr>
              <a:t> на </a:t>
            </a:r>
            <a:r>
              <a:rPr lang="ru-RU" sz="1600" dirty="0" err="1">
                <a:solidFill>
                  <a:schemeClr val="tx2"/>
                </a:solidFill>
              </a:rPr>
              <a:t>вітамін</a:t>
            </a:r>
            <a:r>
              <a:rPr lang="ru-RU" sz="1600" dirty="0">
                <a:solidFill>
                  <a:schemeClr val="tx2"/>
                </a:solidFill>
              </a:rPr>
              <a:t> А </a:t>
            </a:r>
            <a:r>
              <a:rPr lang="ru-RU" sz="1600" dirty="0" err="1">
                <a:solidFill>
                  <a:schemeClr val="tx2"/>
                </a:solidFill>
              </a:rPr>
              <a:t>вже</a:t>
            </a:r>
            <a:r>
              <a:rPr lang="ru-RU" sz="1600" dirty="0">
                <a:solidFill>
                  <a:schemeClr val="tx2"/>
                </a:solidFill>
              </a:rPr>
              <a:t> в </a:t>
            </a:r>
            <a:r>
              <a:rPr lang="ru-RU" sz="1600" dirty="0" err="1">
                <a:solidFill>
                  <a:schemeClr val="tx2"/>
                </a:solidFill>
              </a:rPr>
              <a:t>людському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організмі</a:t>
            </a:r>
            <a:r>
              <a:rPr lang="ru-RU" sz="1600" dirty="0">
                <a:solidFill>
                  <a:schemeClr val="tx2"/>
                </a:solidFill>
              </a:rPr>
              <a:t>. Каротин </a:t>
            </a:r>
            <a:r>
              <a:rPr lang="ru-RU" sz="1600" dirty="0" err="1">
                <a:solidFill>
                  <a:schemeClr val="tx2"/>
                </a:solidFill>
              </a:rPr>
              <a:t>міститься</a:t>
            </a:r>
            <a:r>
              <a:rPr lang="ru-RU" sz="1600" dirty="0">
                <a:solidFill>
                  <a:schemeClr val="tx2"/>
                </a:solidFill>
              </a:rPr>
              <a:t> в </a:t>
            </a:r>
            <a:r>
              <a:rPr lang="ru-RU" sz="1600" dirty="0" err="1">
                <a:solidFill>
                  <a:schemeClr val="tx2"/>
                </a:solidFill>
              </a:rPr>
              <a:t>моркві</a:t>
            </a:r>
            <a:r>
              <a:rPr lang="ru-RU" sz="1600" dirty="0">
                <a:solidFill>
                  <a:schemeClr val="tx2"/>
                </a:solidFill>
              </a:rPr>
              <a:t> (</a:t>
            </a:r>
            <a:r>
              <a:rPr lang="ru-RU" sz="1600" dirty="0" err="1">
                <a:solidFill>
                  <a:schemeClr val="tx2"/>
                </a:solidFill>
              </a:rPr>
              <a:t>саме</a:t>
            </a:r>
            <a:r>
              <a:rPr lang="ru-RU" sz="1600" dirty="0">
                <a:solidFill>
                  <a:schemeClr val="tx2"/>
                </a:solidFill>
              </a:rPr>
              <a:t> з </a:t>
            </a:r>
            <a:r>
              <a:rPr lang="ru-RU" sz="1600" dirty="0" err="1">
                <a:solidFill>
                  <a:schemeClr val="tx2"/>
                </a:solidFill>
              </a:rPr>
              <a:t>моркви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він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був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вперше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виділений</a:t>
            </a:r>
            <a:r>
              <a:rPr lang="ru-RU" sz="1600" dirty="0">
                <a:solidFill>
                  <a:schemeClr val="tx2"/>
                </a:solidFill>
              </a:rPr>
              <a:t>), </a:t>
            </a:r>
            <a:r>
              <a:rPr lang="ru-RU" sz="1600" dirty="0" err="1">
                <a:solidFill>
                  <a:schemeClr val="tx2"/>
                </a:solidFill>
              </a:rPr>
              <a:t>гарбузі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дині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солодкому</a:t>
            </a:r>
            <a:r>
              <a:rPr lang="ru-RU" sz="1600" dirty="0">
                <a:solidFill>
                  <a:schemeClr val="tx2"/>
                </a:solidFill>
              </a:rPr>
              <a:t> </a:t>
            </a:r>
            <a:r>
              <a:rPr lang="ru-RU" sz="1600" dirty="0" err="1">
                <a:solidFill>
                  <a:schemeClr val="tx2"/>
                </a:solidFill>
              </a:rPr>
              <a:t>перці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горосі</a:t>
            </a:r>
            <a:r>
              <a:rPr lang="ru-RU" sz="1600" dirty="0">
                <a:solidFill>
                  <a:schemeClr val="tx2"/>
                </a:solidFill>
              </a:rPr>
              <a:t>, </a:t>
            </a:r>
            <a:r>
              <a:rPr lang="ru-RU" sz="1600" dirty="0" err="1">
                <a:solidFill>
                  <a:schemeClr val="tx2"/>
                </a:solidFill>
              </a:rPr>
              <a:t>шипшині</a:t>
            </a:r>
            <a:r>
              <a:rPr lang="ru-RU" sz="1600" dirty="0">
                <a:solidFill>
                  <a:schemeClr val="tx2"/>
                </a:solidFill>
              </a:rPr>
              <a:t>, абрикосах і персиках.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</a:rPr>
              <a:t>Добова</a:t>
            </a:r>
            <a:r>
              <a:rPr lang="ru-RU" sz="1600" dirty="0" smtClean="0">
                <a:solidFill>
                  <a:schemeClr val="tx2"/>
                </a:solidFill>
              </a:rPr>
              <a:t> </a:t>
            </a:r>
            <a:r>
              <a:rPr lang="ru-RU" sz="1600" dirty="0">
                <a:solidFill>
                  <a:schemeClr val="tx2"/>
                </a:solidFill>
              </a:rPr>
              <a:t>потреба </a:t>
            </a:r>
            <a:r>
              <a:rPr lang="ru-RU" sz="1600" dirty="0" err="1">
                <a:solidFill>
                  <a:schemeClr val="tx2"/>
                </a:solidFill>
              </a:rPr>
              <a:t>людини</a:t>
            </a:r>
            <a:r>
              <a:rPr lang="ru-RU" sz="1600" dirty="0">
                <a:solidFill>
                  <a:schemeClr val="tx2"/>
                </a:solidFill>
              </a:rPr>
              <a:t> у </a:t>
            </a:r>
            <a:r>
              <a:rPr lang="ru-RU" sz="1600" dirty="0" err="1">
                <a:solidFill>
                  <a:schemeClr val="tx2"/>
                </a:solidFill>
              </a:rPr>
              <a:t>вітаміні</a:t>
            </a:r>
            <a:r>
              <a:rPr lang="ru-RU" sz="1600" dirty="0">
                <a:solidFill>
                  <a:schemeClr val="tx2"/>
                </a:solidFill>
              </a:rPr>
              <a:t> А </a:t>
            </a:r>
            <a:r>
              <a:rPr lang="ru-RU" sz="1600" dirty="0" err="1">
                <a:solidFill>
                  <a:schemeClr val="tx2"/>
                </a:solidFill>
              </a:rPr>
              <a:t>складає</a:t>
            </a:r>
            <a:r>
              <a:rPr lang="ru-RU" sz="1600" dirty="0">
                <a:solidFill>
                  <a:schemeClr val="tx2"/>
                </a:solidFill>
              </a:rPr>
              <a:t> 1-1,5 </a:t>
            </a:r>
            <a:r>
              <a:rPr lang="ru-RU" sz="1600" dirty="0" err="1">
                <a:solidFill>
                  <a:schemeClr val="tx2"/>
                </a:solidFill>
              </a:rPr>
              <a:t>міліграмма</a:t>
            </a:r>
            <a:r>
              <a:rPr lang="ru-RU" sz="1600" dirty="0">
                <a:solidFill>
                  <a:schemeClr val="tx2"/>
                </a:solidFill>
              </a:rPr>
              <a:t> на </a:t>
            </a:r>
            <a:r>
              <a:rPr lang="ru-RU" sz="1600" dirty="0" err="1">
                <a:solidFill>
                  <a:schemeClr val="tx2"/>
                </a:solidFill>
              </a:rPr>
              <a:t>добу</a:t>
            </a:r>
            <a:r>
              <a:rPr lang="ru-RU" sz="1600" dirty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76" y="1412774"/>
            <a:ext cx="3528392" cy="292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7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0000">
              <a:srgbClr val="96CA9F"/>
            </a:gs>
            <a:gs pos="88000">
              <a:srgbClr val="8CCA87"/>
            </a:gs>
            <a:gs pos="89586">
              <a:srgbClr val="B6CBE8"/>
            </a:gs>
            <a:gs pos="84161">
              <a:srgbClr val="ACCBD1"/>
            </a:gs>
            <a:gs pos="56000">
              <a:schemeClr val="accent5"/>
            </a:gs>
            <a:gs pos="26231">
              <a:srgbClr val="81CA6D"/>
            </a:gs>
            <a:gs pos="8000">
              <a:schemeClr val="accent5"/>
            </a:gs>
            <a:gs pos="92000">
              <a:schemeClr val="accent1">
                <a:tint val="44500"/>
                <a:satMod val="160000"/>
              </a:schemeClr>
            </a:gs>
            <a:gs pos="87915">
              <a:srgbClr val="B3CBE1"/>
            </a:gs>
            <a:gs pos="100000">
              <a:schemeClr val="accent5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/>
              </a:rPr>
              <a:t>ВІТАМІН </a:t>
            </a:r>
            <a:r>
              <a:rPr lang="en-US" dirty="0">
                <a:solidFill>
                  <a:schemeClr val="accent1"/>
                </a:solidFill>
                <a:latin typeface="Times New Roman"/>
              </a:rPr>
              <a:t>B</a:t>
            </a:r>
            <a:br>
              <a:rPr lang="en-US" dirty="0">
                <a:solidFill>
                  <a:schemeClr val="accent1"/>
                </a:solidFill>
                <a:latin typeface="Times New Roman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072" y="1412776"/>
            <a:ext cx="3682752" cy="2808312"/>
          </a:xfrm>
        </p:spPr>
        <p:txBody>
          <a:bodyPr>
            <a:normAutofit fontScale="92500"/>
          </a:bodyPr>
          <a:lstStyle/>
          <a:p>
            <a:r>
              <a:rPr lang="ru-RU" sz="16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arial"/>
              </a:rPr>
              <a:t>Вітаміни</a:t>
            </a:r>
            <a:r>
              <a:rPr lang="ru-RU" sz="16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групи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arial"/>
              </a:rPr>
              <a:t>B </a:t>
            </a:r>
            <a:r>
              <a:rPr lang="ru-RU" sz="1600" dirty="0" err="1" smtClean="0">
                <a:solidFill>
                  <a:schemeClr val="tx2"/>
                </a:solidFill>
                <a:latin typeface="arial"/>
              </a:rPr>
              <a:t>використовуються</a:t>
            </a:r>
            <a:r>
              <a:rPr lang="ru-RU" sz="16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організмом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при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копіюванні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генетичної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інформації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клітини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клітину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(при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діленні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), 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також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для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нормальної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передачі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електричних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сигналів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у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нервових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волокнах.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Крім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того,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даної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групи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беруть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активну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участь в жировому і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вуглеводному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обміні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речовин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отже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вплив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на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організм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людини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вельми широкий.</a:t>
            </a:r>
            <a:endParaRPr lang="ru-RU" sz="16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294" y="4365104"/>
            <a:ext cx="7989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chemeClr val="tx2"/>
                </a:solidFill>
                <a:latin typeface="arial"/>
              </a:rPr>
              <a:t>Особливістю</a:t>
            </a:r>
            <a:r>
              <a:rPr lang="ru-RU" sz="160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вітамінів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групи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є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синергійність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тобто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вони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дуже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швидко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вимиваються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організму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їх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запаси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необхідно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постійно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поповнювати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.</a:t>
            </a:r>
          </a:p>
          <a:p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міститься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пивних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дріжджах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м'ясі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(особливо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свинячому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),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печінці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молоці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арахісі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бобових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культурах. Але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найголовніша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комора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вітамінів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групи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якої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позбавили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сучасне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суспільство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знаходиться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лушпинні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зернових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культур і рису.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Адже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при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отриманні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очищеного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рису і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борошна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вищого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гатунку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все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лушпиння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що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містить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забирається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і ми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отримуємо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сильно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знижений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(у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плані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наявності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корисних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речовин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)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ціні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продукт.</a:t>
            </a:r>
            <a:endParaRPr lang="ru-RU" sz="1600" b="0" i="0" dirty="0">
              <a:solidFill>
                <a:schemeClr val="tx2"/>
              </a:solidFill>
              <a:effectLst/>
              <a:latin typeface="arial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28201"/>
            <a:ext cx="3553239" cy="280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4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accent2">
              <a:lumMod val="40000"/>
              <a:lumOff val="60000"/>
            </a:schemeClr>
          </a:fgClr>
          <a:bgClr>
            <a:schemeClr val="accent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/>
              </a:rPr>
              <a:t>ВІТАМІН </a:t>
            </a:r>
            <a:r>
              <a:rPr lang="en-US" dirty="0">
                <a:latin typeface="Times New Roman"/>
              </a:rPr>
              <a:t>C</a:t>
            </a:r>
            <a:br>
              <a:rPr lang="en-US" dirty="0">
                <a:latin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1340768"/>
            <a:ext cx="3394720" cy="3384376"/>
          </a:xfrm>
        </p:spPr>
        <p:txBody>
          <a:bodyPr>
            <a:normAutofit fontScale="92500" lnSpcReduction="10000"/>
          </a:bodyPr>
          <a:lstStyle/>
          <a:p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Вітамін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С,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або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аскорбінова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кислота,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окрім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зміцнення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імунітету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людини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володіє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ще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деякими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корисними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властивостями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. Так,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аскорбінова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кислота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бере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участь в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процесах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формування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червоних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кліток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крові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–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еритроцитів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і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укріплює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стінки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судин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.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Також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разом з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вітамінами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А і Е,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вітамін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С є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могутнім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антиоксидантом,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тобто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ефективно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протидіє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руйнуванню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кліток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організму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вільними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радикалами.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94116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Вітамін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С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міститься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капусті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(як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свіжій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так і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квашеній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),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цитрусових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картоплі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шипшині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ягодах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чорної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смородини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шпинаті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щавлі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кропі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петрушці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, зеленому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луці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і горошку,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солодкому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b="1" dirty="0" err="1">
                <a:solidFill>
                  <a:schemeClr val="tx2"/>
                </a:solidFill>
                <a:latin typeface="arial"/>
              </a:rPr>
              <a:t>перці</a:t>
            </a:r>
            <a:r>
              <a:rPr lang="ru-RU" sz="1600" b="1" dirty="0">
                <a:solidFill>
                  <a:schemeClr val="tx2"/>
                </a:solidFill>
                <a:latin typeface="arial"/>
              </a:rPr>
              <a:t>.</a:t>
            </a:r>
            <a:endParaRPr lang="ru-RU" sz="1600" dirty="0">
              <a:solidFill>
                <a:schemeClr val="tx2"/>
              </a:solidFill>
              <a:latin typeface="arial"/>
            </a:endParaRPr>
          </a:p>
          <a:p>
            <a:r>
              <a:rPr lang="ru-RU" sz="1600" dirty="0" err="1">
                <a:solidFill>
                  <a:schemeClr val="tx2"/>
                </a:solidFill>
                <a:latin typeface="arial"/>
              </a:rPr>
              <a:t>Слід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знати,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що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С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руйнується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при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тепловій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обробці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а значить, для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отримання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його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достатній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кількості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прагніть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включати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свій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раціон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якомога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більше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сирих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"/>
              </a:rPr>
              <a:t>овочів</a:t>
            </a:r>
            <a:r>
              <a:rPr lang="ru-RU" sz="1600" dirty="0">
                <a:solidFill>
                  <a:schemeClr val="tx2"/>
                </a:solidFill>
                <a:latin typeface="arial"/>
              </a:rPr>
              <a:t>.</a:t>
            </a:r>
            <a:endParaRPr lang="ru-RU" sz="1600" b="0" i="0" dirty="0">
              <a:solidFill>
                <a:schemeClr val="tx2"/>
              </a:solidFill>
              <a:effectLst/>
              <a:latin typeface="arial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4784"/>
            <a:ext cx="3785618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0">
              <a:srgbClr val="96CA9F"/>
            </a:gs>
            <a:gs pos="88000">
              <a:srgbClr val="8CCA87"/>
            </a:gs>
            <a:gs pos="89586">
              <a:srgbClr val="B6CBE8"/>
            </a:gs>
            <a:gs pos="84161">
              <a:srgbClr val="ACCBD1"/>
            </a:gs>
            <a:gs pos="56000">
              <a:schemeClr val="accent5"/>
            </a:gs>
            <a:gs pos="33000">
              <a:srgbClr val="81CA6D"/>
            </a:gs>
            <a:gs pos="23000">
              <a:schemeClr val="accent5"/>
            </a:gs>
            <a:gs pos="92000">
              <a:schemeClr val="accent1">
                <a:tint val="44500"/>
                <a:satMod val="160000"/>
              </a:schemeClr>
            </a:gs>
            <a:gs pos="87915">
              <a:srgbClr val="B3CBE1"/>
            </a:gs>
            <a:gs pos="100000">
              <a:schemeClr val="accent5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2840" y="6926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1"/>
                </a:solidFill>
                <a:latin typeface="Times New Roman"/>
              </a:rPr>
              <a:t>ВІТАМІН </a:t>
            </a:r>
            <a:r>
              <a:rPr lang="en-US" dirty="0">
                <a:solidFill>
                  <a:schemeClr val="accent1"/>
                </a:solidFill>
                <a:latin typeface="Times New Roman"/>
              </a:rPr>
              <a:t>D</a:t>
            </a:r>
            <a:br>
              <a:rPr lang="en-US" dirty="0">
                <a:solidFill>
                  <a:schemeClr val="accent1"/>
                </a:solidFill>
                <a:latin typeface="Times New Roman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6016" y="1268760"/>
            <a:ext cx="4186808" cy="352839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 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Під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вітаміном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D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розуміють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групу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схожих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хімічних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речовин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що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беруть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участь 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процесах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кальцієвого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і фосфорного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обміну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організмі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людини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.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Інакше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кажучи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від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цього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вітаміну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цілком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залежить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нормальне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формування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кісткової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системи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.</a:t>
            </a:r>
          </a:p>
          <a:p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Крім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того,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D,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тій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чи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іншій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мірі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впливає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на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сприйнятливість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організму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до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захворювань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шкірних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покривів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серця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.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Також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існують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наукові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дані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про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взаємозв'язок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нестачі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вітаміну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D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з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виникненням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ракових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захворювань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085184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Що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стосується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повноцінного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харчування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то 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вітамін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D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 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міститься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великій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кількості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в такому нелюбимому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багатьма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–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риб'ячому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жирі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(230 мг. 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двох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чайних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ложках),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лососі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макрелі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тунці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а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також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печінці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тріски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. 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значно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меншій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кількості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він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присутній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більш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традиційних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продуктах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нашого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 столу: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молоці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яйцях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вершковому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маслі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arial"/>
              </a:rPr>
              <a:t>, грибах і </a:t>
            </a:r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arial"/>
              </a:rPr>
              <a:t>петрушці</a:t>
            </a:r>
            <a:r>
              <a:rPr lang="ru-RU" dirty="0">
                <a:solidFill>
                  <a:srgbClr val="666666"/>
                </a:solidFill>
                <a:latin typeface="arial"/>
              </a:rPr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40768"/>
            <a:ext cx="4201651" cy="315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3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openDmnd">
          <a:fgClr>
            <a:schemeClr val="accent5"/>
          </a:fgClr>
          <a:bgClr>
            <a:schemeClr val="accent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7647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/>
              </a:rPr>
              <a:t>ВІТАМІН </a:t>
            </a:r>
            <a:r>
              <a:rPr lang="en-US" dirty="0">
                <a:latin typeface="Times New Roman"/>
              </a:rPr>
              <a:t>E</a:t>
            </a:r>
            <a:br>
              <a:rPr lang="en-US" dirty="0">
                <a:latin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1588500"/>
            <a:ext cx="4114800" cy="3136644"/>
          </a:xfrm>
        </p:spPr>
        <p:txBody>
          <a:bodyPr>
            <a:normAutofit fontScale="92500" lnSpcReduction="10000"/>
          </a:bodyPr>
          <a:lstStyle/>
          <a:p>
            <a:r>
              <a:rPr lang="ru-RU" sz="1600" dirty="0" smtClean="0">
                <a:solidFill>
                  <a:schemeClr val="accent1"/>
                </a:solidFill>
                <a:latin typeface="arial"/>
              </a:rPr>
              <a:t>  </a:t>
            </a:r>
            <a:r>
              <a:rPr lang="ru-RU" sz="1600" dirty="0" err="1" smtClean="0">
                <a:solidFill>
                  <a:schemeClr val="accent1"/>
                </a:solidFill>
                <a:latin typeface="arial"/>
              </a:rPr>
              <a:t>Вітамін</a:t>
            </a:r>
            <a:r>
              <a:rPr lang="ru-RU" sz="1600" dirty="0" smtClean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Е в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людському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організмі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також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як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С,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володіє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антіоксидантними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властивостями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тобто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захищає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клітини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від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негативного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впливу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вільних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радикалів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. Особливо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це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виражено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відносно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еритроцитів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(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клітин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крові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).</a:t>
            </a:r>
          </a:p>
          <a:p>
            <a:r>
              <a:rPr lang="ru-RU" sz="1600" dirty="0" err="1">
                <a:solidFill>
                  <a:schemeClr val="accent1"/>
                </a:solidFill>
                <a:latin typeface="arial"/>
              </a:rPr>
              <a:t>Достатнє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забезпечення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організму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вітаміном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Е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відповідає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за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такі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важливі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показники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крові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як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її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згортуваність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здатність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переносити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кисень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поживні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речовини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до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клітин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що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покращує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стан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всього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організму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.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Крім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того,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Е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сприяє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зміцненню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стінок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судин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запобігає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утворенню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тромбів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.</a:t>
            </a:r>
          </a:p>
          <a:p>
            <a:endParaRPr lang="ru-RU" sz="1600" dirty="0">
              <a:solidFill>
                <a:schemeClr val="accent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869160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Е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міститься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рослинних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маслах (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соняшниковому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оливковому,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кукурудзяному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та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інших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), в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злакових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бобових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культурах,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овсяній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каші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сої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плодах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шипшини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листах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малини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мигдалі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та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арахісі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зелені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(петрушка, шпинат,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кріп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). Особливо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багато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цього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в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пророслі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пшениці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і гороху.</a:t>
            </a:r>
          </a:p>
          <a:p>
            <a:r>
              <a:rPr lang="ru-RU" sz="1600" dirty="0">
                <a:solidFill>
                  <a:schemeClr val="accent1"/>
                </a:solidFill>
                <a:latin typeface="arial"/>
              </a:rPr>
              <a:t>З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тваринної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їжі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вітамін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Е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можна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отримати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включивши в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свій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раціон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яєчні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жовтки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м'ясо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печінку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, молоко і </a:t>
            </a:r>
            <a:r>
              <a:rPr lang="ru-RU" sz="1600" dirty="0" err="1">
                <a:solidFill>
                  <a:schemeClr val="accent1"/>
                </a:solidFill>
                <a:latin typeface="arial"/>
              </a:rPr>
              <a:t>вершкове</a:t>
            </a:r>
            <a:r>
              <a:rPr lang="ru-RU" sz="1600" dirty="0">
                <a:solidFill>
                  <a:schemeClr val="accent1"/>
                </a:solidFill>
                <a:latin typeface="arial"/>
              </a:rPr>
              <a:t> масло.</a:t>
            </a:r>
            <a:endParaRPr lang="ru-RU" sz="1600" b="0" i="0" dirty="0">
              <a:solidFill>
                <a:schemeClr val="accent1"/>
              </a:solidFill>
              <a:effectLst/>
              <a:latin typeface="arial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358582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79</TotalTime>
  <Words>1066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Вітаміни та їх роль у житті людини</vt:lpstr>
      <vt:lpstr>Презентация PowerPoint</vt:lpstr>
      <vt:lpstr>      Історія відкриття вітамінів</vt:lpstr>
      <vt:lpstr> </vt:lpstr>
      <vt:lpstr>               ВІТАМІН  А</vt:lpstr>
      <vt:lpstr>ВІТАМІН B </vt:lpstr>
      <vt:lpstr>ВІТАМІН C </vt:lpstr>
      <vt:lpstr>ВІТАМІН D </vt:lpstr>
      <vt:lpstr>ВІТАМІН E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Вітаміни та їх роль у житті людини</dc:title>
  <dc:creator>User</dc:creator>
  <cp:lastModifiedBy>User</cp:lastModifiedBy>
  <cp:revision>9</cp:revision>
  <dcterms:created xsi:type="dcterms:W3CDTF">2012-12-16T14:00:21Z</dcterms:created>
  <dcterms:modified xsi:type="dcterms:W3CDTF">2012-12-16T15:29:54Z</dcterms:modified>
</cp:coreProperties>
</file>