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A6E406-FD86-4AB5-B4AD-1F546B6CD0B0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D7E8D1-E3DA-4BCB-814D-976BC90918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2301240"/>
          </a:xfrm>
          <a:solidFill>
            <a:srgbClr val="FF00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sz="66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Клітинна інженерія</a:t>
            </a:r>
            <a:endParaRPr lang="ru-RU" sz="66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6" name="Picture 2" descr="D:\іра\біологія\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3" y="3429000"/>
            <a:ext cx="3096344" cy="2138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іра\біологія\сл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979"/>
            <a:ext cx="3096344" cy="2061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Електрозлиття</a:t>
            </a:r>
            <a:r>
              <a:rPr lang="ru-RU" dirty="0"/>
              <a:t> —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зближені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поля; </a:t>
            </a:r>
            <a:r>
              <a:rPr lang="ru-RU" dirty="0" err="1"/>
              <a:t>спочатку</a:t>
            </a:r>
            <a:r>
              <a:rPr lang="ru-RU" dirty="0"/>
              <a:t> проходить </a:t>
            </a:r>
            <a:r>
              <a:rPr lang="ru-RU" dirty="0" err="1"/>
              <a:t>об'єднання</a:t>
            </a:r>
            <a:r>
              <a:rPr lang="ru-RU" dirty="0"/>
              <a:t> мембран,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</a:t>
            </a:r>
            <a:r>
              <a:rPr lang="ru-RU" dirty="0" err="1"/>
              <a:t>цитоплазми</a:t>
            </a:r>
            <a:r>
              <a:rPr lang="ru-RU" dirty="0"/>
              <a:t> і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гібридна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143000"/>
          </a:xfrm>
        </p:spPr>
        <p:txBody>
          <a:bodyPr/>
          <a:lstStyle/>
          <a:p>
            <a:r>
              <a:rPr lang="ru-RU" i="1" dirty="0" err="1">
                <a:latin typeface="Franklin Gothic Medium" panose="020B0603020102020204" pitchFamily="34" charset="0"/>
              </a:rPr>
              <a:t>Нові</a:t>
            </a:r>
            <a:r>
              <a:rPr lang="ru-RU" i="1" dirty="0">
                <a:latin typeface="Franklin Gothic Medium" panose="020B0603020102020204" pitchFamily="34" charset="0"/>
              </a:rPr>
              <a:t> </a:t>
            </a:r>
            <a:r>
              <a:rPr lang="ru-RU" i="1" dirty="0" err="1">
                <a:latin typeface="Franklin Gothic Medium" panose="020B0603020102020204" pitchFamily="34" charset="0"/>
              </a:rPr>
              <a:t>методи</a:t>
            </a:r>
            <a:r>
              <a:rPr lang="ru-RU" i="1" dirty="0">
                <a:latin typeface="Franklin Gothic Medium" panose="020B0603020102020204" pitchFamily="34" charset="0"/>
              </a:rPr>
              <a:t> </a:t>
            </a:r>
            <a:r>
              <a:rPr lang="ru-RU" i="1" dirty="0" err="1" smtClean="0">
                <a:latin typeface="Franklin Gothic Medium" panose="020B0603020102020204" pitchFamily="34" charset="0"/>
              </a:rPr>
              <a:t>злиття</a:t>
            </a:r>
            <a:r>
              <a:rPr lang="ru-RU" i="1" dirty="0" smtClean="0">
                <a:latin typeface="Franklin Gothic Medium" panose="020B0603020102020204" pitchFamily="34" charset="0"/>
              </a:rPr>
              <a:t> </a:t>
            </a:r>
            <a:r>
              <a:rPr lang="ru-RU" i="1" dirty="0" err="1" smtClean="0">
                <a:latin typeface="Franklin Gothic Medium" panose="020B0603020102020204" pitchFamily="34" charset="0"/>
              </a:rPr>
              <a:t>клітин</a:t>
            </a:r>
            <a:r>
              <a:rPr lang="ru-RU" i="1" dirty="0" smtClean="0">
                <a:latin typeface="Franklin Gothic Medium" panose="020B0603020102020204" pitchFamily="34" charset="0"/>
              </a:rPr>
              <a:t>:</a:t>
            </a:r>
            <a:endParaRPr lang="ru-RU" i="1" dirty="0">
              <a:latin typeface="Franklin Gothic Medium" panose="020B06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4525963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Авдин</a:t>
            </a:r>
            <a:r>
              <a:rPr lang="ru-RU" dirty="0"/>
              <a:t> – </a:t>
            </a:r>
            <a:r>
              <a:rPr lang="ru-RU" dirty="0" err="1"/>
              <a:t>біоновий</a:t>
            </a:r>
            <a:r>
              <a:rPr lang="ru-RU" dirty="0"/>
              <a:t> метод. </a:t>
            </a:r>
            <a:r>
              <a:rPr lang="ru-RU" dirty="0" err="1"/>
              <a:t>Клітини</a:t>
            </a:r>
            <a:r>
              <a:rPr lang="ru-RU" dirty="0"/>
              <a:t> одного типу (</a:t>
            </a:r>
            <a:r>
              <a:rPr lang="ru-RU" dirty="0" err="1"/>
              <a:t>мієлома</a:t>
            </a:r>
            <a:r>
              <a:rPr lang="ru-RU" dirty="0"/>
              <a:t>) </a:t>
            </a:r>
            <a:r>
              <a:rPr lang="ru-RU" dirty="0" err="1"/>
              <a:t>з'єднують</a:t>
            </a:r>
            <a:r>
              <a:rPr lang="ru-RU" dirty="0"/>
              <a:t> з </a:t>
            </a:r>
            <a:r>
              <a:rPr lang="ru-RU" dirty="0" err="1"/>
              <a:t>авдином</a:t>
            </a:r>
            <a:r>
              <a:rPr lang="ru-RU" dirty="0"/>
              <a:t>,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типу (</a:t>
            </a:r>
            <a:r>
              <a:rPr lang="ru-RU" dirty="0" err="1"/>
              <a:t>імунні</a:t>
            </a:r>
            <a:r>
              <a:rPr lang="ru-RU" dirty="0"/>
              <a:t> </a:t>
            </a:r>
            <a:r>
              <a:rPr lang="ru-RU" dirty="0" err="1"/>
              <a:t>лімфоцити</a:t>
            </a:r>
            <a:r>
              <a:rPr lang="ru-RU" dirty="0"/>
              <a:t>)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err="1"/>
              <a:t>з'єднують</a:t>
            </a:r>
            <a:r>
              <a:rPr lang="ru-RU" dirty="0"/>
              <a:t> з </a:t>
            </a:r>
            <a:r>
              <a:rPr lang="ru-RU" dirty="0" err="1"/>
              <a:t>біотином</a:t>
            </a:r>
            <a:r>
              <a:rPr lang="ru-RU" dirty="0"/>
              <a:t> (</a:t>
            </a:r>
            <a:r>
              <a:rPr lang="ru-RU" dirty="0" err="1"/>
              <a:t>вітамін</a:t>
            </a:r>
            <a:r>
              <a:rPr lang="ru-RU" dirty="0"/>
              <a:t> Н).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мічені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у </a:t>
            </a:r>
            <a:r>
              <a:rPr lang="ru-RU" dirty="0" err="1"/>
              <a:t>суспензії</a:t>
            </a:r>
            <a:r>
              <a:rPr lang="ru-RU" dirty="0"/>
              <a:t> </a:t>
            </a:r>
            <a:r>
              <a:rPr lang="ru-RU" dirty="0" err="1"/>
              <a:t>з'єднуються</a:t>
            </a:r>
            <a:r>
              <a:rPr lang="ru-RU" dirty="0"/>
              <a:t> попарно і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поля, в яке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поміщають</a:t>
            </a:r>
            <a:r>
              <a:rPr lang="ru-RU" dirty="0"/>
              <a:t>,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гібридомні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12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іра\біологі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190750" cy="144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іра\біологія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9404"/>
            <a:ext cx="3384376" cy="2207202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іра\біологія\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3875"/>
            <a:ext cx="2438911" cy="3257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іра\біологія\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12368" cy="2278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5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2. Метод </a:t>
            </a:r>
            <a:r>
              <a:rPr lang="ru-RU" dirty="0" err="1"/>
              <a:t>проточної</a:t>
            </a:r>
            <a:r>
              <a:rPr lang="ru-RU" dirty="0"/>
              <a:t> </a:t>
            </a:r>
            <a:r>
              <a:rPr lang="ru-RU" dirty="0" err="1"/>
              <a:t>цитометрії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застосовують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а) </a:t>
            </a:r>
            <a:r>
              <a:rPr lang="ru-RU" dirty="0"/>
              <a:t>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циклу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синхронізації</a:t>
            </a:r>
            <a:r>
              <a:rPr lang="ru-RU" dirty="0" smtClean="0"/>
              <a:t>; </a:t>
            </a:r>
            <a:r>
              <a:rPr lang="ru-RU" dirty="0"/>
              <a:t>б) для </a:t>
            </a:r>
            <a:r>
              <a:rPr lang="ru-RU" dirty="0" err="1"/>
              <a:t>відбору</a:t>
            </a:r>
            <a:r>
              <a:rPr lang="ru-RU" dirty="0"/>
              <a:t> (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гібридних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).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впливам</a:t>
            </a:r>
            <a:r>
              <a:rPr lang="ru-RU" dirty="0"/>
              <a:t> для </a:t>
            </a:r>
            <a:r>
              <a:rPr lang="ru-RU" dirty="0" err="1"/>
              <a:t>злиття</a:t>
            </a:r>
            <a:r>
              <a:rPr lang="ru-RU" dirty="0"/>
              <a:t>, </a:t>
            </a:r>
            <a:r>
              <a:rPr lang="ru-RU" dirty="0" err="1"/>
              <a:t>зливаються</a:t>
            </a:r>
            <a:r>
              <a:rPr lang="ru-RU" dirty="0"/>
              <a:t>. Для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злилися</a:t>
            </a:r>
            <a:r>
              <a:rPr lang="ru-RU" dirty="0"/>
              <a:t>,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гібридних</a:t>
            </a:r>
            <a:r>
              <a:rPr lang="ru-RU" dirty="0"/>
              <a:t> і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злилися</a:t>
            </a:r>
            <a:r>
              <a:rPr lang="ru-RU" dirty="0"/>
              <a:t>, </a:t>
            </a:r>
            <a:r>
              <a:rPr lang="ru-RU" dirty="0" err="1"/>
              <a:t>вирощують</a:t>
            </a:r>
            <a:r>
              <a:rPr lang="ru-RU" dirty="0"/>
              <a:t> на селективному </a:t>
            </a:r>
            <a:r>
              <a:rPr lang="ru-RU" dirty="0" err="1"/>
              <a:t>середовищі</a:t>
            </a:r>
            <a:r>
              <a:rPr lang="ru-RU" dirty="0"/>
              <a:t>, де </a:t>
            </a:r>
            <a:r>
              <a:rPr lang="ru-RU" dirty="0" err="1"/>
              <a:t>виживають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гібридні</a:t>
            </a:r>
            <a:r>
              <a:rPr lang="ru-RU" dirty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0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іра\біологі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6" y="322676"/>
            <a:ext cx="3168352" cy="2693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219" name="Picture 3" descr="D:\іра\біологі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3897"/>
            <a:ext cx="2786962" cy="2433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іра\біологія\flu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28"/>
            <a:ext cx="2492393" cy="2492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іра\біологія\image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8989"/>
            <a:ext cx="3672408" cy="2678451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1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i="1" dirty="0" err="1"/>
              <a:t>Гібридома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результат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злоякісних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та </a:t>
            </a:r>
            <a:r>
              <a:rPr lang="ru-RU" dirty="0" err="1"/>
              <a:t>секретуючих</a:t>
            </a:r>
            <a:r>
              <a:rPr lang="ru-RU" dirty="0"/>
              <a:t> </a:t>
            </a:r>
            <a:r>
              <a:rPr lang="ru-RU" dirty="0" err="1"/>
              <a:t>імуноглобуліни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імуної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Гібридома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селективних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: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;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моноклональні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smtClean="0"/>
              <a:t>Келер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злити</a:t>
            </a:r>
            <a:r>
              <a:rPr lang="ru-RU" dirty="0"/>
              <a:t> </a:t>
            </a:r>
            <a:r>
              <a:rPr lang="ru-RU" dirty="0" err="1"/>
              <a:t>мієломну</a:t>
            </a:r>
            <a:r>
              <a:rPr lang="ru-RU" dirty="0"/>
              <a:t> </a:t>
            </a:r>
            <a:r>
              <a:rPr lang="ru-RU" dirty="0" err="1"/>
              <a:t>клітину</a:t>
            </a:r>
            <a:r>
              <a:rPr lang="ru-RU" dirty="0"/>
              <a:t> з </a:t>
            </a:r>
            <a:r>
              <a:rPr lang="ru-RU" dirty="0" err="1"/>
              <a:t>лімфоцитами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, яка б мала </a:t>
            </a:r>
            <a:r>
              <a:rPr lang="ru-RU" dirty="0" err="1"/>
              <a:t>попередній</a:t>
            </a:r>
            <a:r>
              <a:rPr lang="ru-RU" dirty="0"/>
              <a:t> контакт з </a:t>
            </a:r>
            <a:r>
              <a:rPr lang="ru-RU" dirty="0" err="1"/>
              <a:t>певним</a:t>
            </a:r>
            <a:r>
              <a:rPr lang="ru-RU" dirty="0"/>
              <a:t> антигеном. </a:t>
            </a:r>
            <a:r>
              <a:rPr lang="ru-RU" dirty="0" smtClean="0"/>
              <a:t>У </a:t>
            </a:r>
            <a:r>
              <a:rPr lang="ru-RU" dirty="0"/>
              <a:t>1974 р. Келеру вдалось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гібридому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мала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продукувати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специфічності</a:t>
            </a:r>
            <a:r>
              <a:rPr lang="ru-RU" dirty="0"/>
              <a:t> — </a:t>
            </a:r>
            <a:r>
              <a:rPr lang="ru-RU" dirty="0" err="1"/>
              <a:t>моноклональні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—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мієломи</a:t>
            </a:r>
            <a:r>
              <a:rPr lang="ru-RU" dirty="0"/>
              <a:t> та </a:t>
            </a:r>
            <a:r>
              <a:rPr lang="ru-RU" dirty="0" err="1"/>
              <a:t>лімфоцитів</a:t>
            </a:r>
            <a:r>
              <a:rPr lang="ru-RU" dirty="0"/>
              <a:t> </a:t>
            </a:r>
            <a:r>
              <a:rPr lang="ru-RU" dirty="0" err="1"/>
              <a:t>селезінки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імунізована</a:t>
            </a:r>
            <a:r>
              <a:rPr lang="ru-RU" dirty="0"/>
              <a:t> </a:t>
            </a:r>
            <a:r>
              <a:rPr lang="ru-RU" dirty="0" err="1"/>
              <a:t>еритроцитами</a:t>
            </a:r>
            <a:r>
              <a:rPr lang="ru-RU" dirty="0"/>
              <a:t> барана у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 smtClean="0"/>
              <a:t>поліетиленгліколю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66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іра\біологія\г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2448272" cy="183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іра\біологія\гіб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372"/>
            <a:ext cx="3141884" cy="2924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іра\біологія\гібридо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095875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9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525963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err="1">
                <a:latin typeface="Franklin Gothic Medium Cond" panose="020B0606030402020204" pitchFamily="34" charset="0"/>
              </a:rPr>
              <a:t>Гібридома</a:t>
            </a:r>
            <a:r>
              <a:rPr lang="ru-RU" dirty="0">
                <a:latin typeface="Franklin Gothic Medium Cond" panose="020B0606030402020204" pitchFamily="34" charset="0"/>
              </a:rPr>
              <a:t> – </a:t>
            </a:r>
            <a:r>
              <a:rPr lang="ru-RU" dirty="0" err="1">
                <a:latin typeface="Franklin Gothic Medium Cond" panose="020B0606030402020204" pitchFamily="34" charset="0"/>
              </a:rPr>
              <a:t>це</a:t>
            </a:r>
            <a:r>
              <a:rPr lang="ru-RU" dirty="0">
                <a:latin typeface="Franklin Gothic Medium Cond" panose="020B0606030402020204" pitchFamily="34" charset="0"/>
              </a:rPr>
              <a:t> один </a:t>
            </a:r>
            <a:r>
              <a:rPr lang="ru-RU" dirty="0" err="1">
                <a:latin typeface="Franklin Gothic Medium Cond" panose="020B0606030402020204" pitchFamily="34" charset="0"/>
              </a:rPr>
              <a:t>із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варіантів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використання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культури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клітин</a:t>
            </a:r>
            <a:r>
              <a:rPr lang="ru-RU" dirty="0">
                <a:latin typeface="Franklin Gothic Medium Cond" panose="020B0606030402020204" pitchFamily="34" charset="0"/>
              </a:rPr>
              <a:t> в </a:t>
            </a:r>
            <a:r>
              <a:rPr lang="ru-RU" dirty="0" err="1">
                <a:latin typeface="Franklin Gothic Medium Cond" panose="020B0606030402020204" pitchFamily="34" charset="0"/>
              </a:rPr>
              <a:t>цілях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біотехнології</a:t>
            </a:r>
            <a:r>
              <a:rPr lang="ru-RU" dirty="0">
                <a:latin typeface="Franklin Gothic Medium Cond" panose="020B0606030402020204" pitchFamily="34" charset="0"/>
              </a:rPr>
              <a:t>. З </a:t>
            </a:r>
            <a:r>
              <a:rPr lang="ru-RU" dirty="0" err="1">
                <a:latin typeface="Franklin Gothic Medium Cond" panose="020B0606030402020204" pitchFamily="34" charset="0"/>
              </a:rPr>
              <a:t>допомогою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гібридомної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біотехнології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стає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можливою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регуляція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імунної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відповіді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завдяки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отриманню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моноклональних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антитіл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заданої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специфічності</a:t>
            </a:r>
            <a:r>
              <a:rPr lang="ru-RU" dirty="0">
                <a:latin typeface="Franklin Gothic Medium Cond" panose="020B0606030402020204" pitchFamily="34" charset="0"/>
              </a:rPr>
              <a:t>. </a:t>
            </a:r>
            <a:r>
              <a:rPr lang="ru-RU" dirty="0" err="1">
                <a:latin typeface="Franklin Gothic Medium Cond" panose="020B0606030402020204" pitchFamily="34" charset="0"/>
              </a:rPr>
              <a:t>Гібридоми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можна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зберігати</a:t>
            </a:r>
            <a:r>
              <a:rPr lang="ru-RU" dirty="0">
                <a:latin typeface="Franklin Gothic Medium Cond" panose="020B0606030402020204" pitchFamily="34" charset="0"/>
              </a:rPr>
              <a:t> у </a:t>
            </a:r>
            <a:r>
              <a:rPr lang="ru-RU" dirty="0" err="1">
                <a:latin typeface="Franklin Gothic Medium Cond" panose="020B0606030402020204" pitchFamily="34" charset="0"/>
              </a:rPr>
              <a:t>замороженому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стані</a:t>
            </a:r>
            <a:r>
              <a:rPr lang="ru-RU" dirty="0">
                <a:latin typeface="Franklin Gothic Medium Cond" panose="020B0606030402020204" pitchFamily="34" charset="0"/>
              </a:rPr>
              <a:t>. У </a:t>
            </a:r>
            <a:r>
              <a:rPr lang="ru-RU" dirty="0" err="1">
                <a:latin typeface="Franklin Gothic Medium Cond" panose="020B0606030402020204" pitchFamily="34" charset="0"/>
              </a:rPr>
              <a:t>деяких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інститутах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лабораторіях</a:t>
            </a:r>
            <a:r>
              <a:rPr lang="ru-RU" dirty="0">
                <a:latin typeface="Franklin Gothic Medium Cond" panose="020B0606030402020204" pitchFamily="34" charset="0"/>
              </a:rPr>
              <a:t> для </a:t>
            </a:r>
            <a:r>
              <a:rPr lang="ru-RU" dirty="0" err="1">
                <a:latin typeface="Franklin Gothic Medium Cond" panose="020B0606030402020204" pitchFamily="34" charset="0"/>
              </a:rPr>
              <a:t>наукових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цілей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створені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гібридомні</a:t>
            </a:r>
            <a:r>
              <a:rPr lang="ru-RU" dirty="0">
                <a:latin typeface="Franklin Gothic Medium Cond" panose="020B0606030402020204" pitchFamily="34" charset="0"/>
              </a:rPr>
              <a:t> банки.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Застосування </a:t>
            </a:r>
            <a:r>
              <a:rPr lang="uk-UA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моноклональних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антитіл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68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i="1" dirty="0" err="1"/>
              <a:t>Моноклональні</a:t>
            </a:r>
            <a:r>
              <a:rPr lang="ru-RU" sz="3600" i="1" dirty="0"/>
              <a:t> </a:t>
            </a:r>
            <a:r>
              <a:rPr lang="ru-RU" sz="3600" i="1" dirty="0" err="1"/>
              <a:t>антитіла</a:t>
            </a:r>
            <a:r>
              <a:rPr lang="ru-RU" sz="3600" i="1" dirty="0"/>
              <a:t> </a:t>
            </a:r>
            <a:r>
              <a:rPr lang="ru-RU" sz="3600" i="1" dirty="0" err="1"/>
              <a:t>використовують</a:t>
            </a:r>
            <a:r>
              <a:rPr lang="ru-RU" sz="3600" i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>
            <a:normAutofit/>
          </a:bodyPr>
          <a:lstStyle/>
          <a:p>
            <a:r>
              <a:rPr lang="ru-RU" sz="2800" dirty="0"/>
              <a:t>1) для </a:t>
            </a:r>
            <a:r>
              <a:rPr lang="ru-RU" sz="2800" dirty="0" err="1"/>
              <a:t>ідентифікації</a:t>
            </a:r>
            <a:r>
              <a:rPr lang="ru-RU" sz="2800" dirty="0"/>
              <a:t> </a:t>
            </a:r>
            <a:r>
              <a:rPr lang="ru-RU" sz="2800" dirty="0" err="1"/>
              <a:t>певного</a:t>
            </a:r>
            <a:r>
              <a:rPr lang="ru-RU" sz="2800" dirty="0"/>
              <a:t> гормону, </a:t>
            </a:r>
            <a:r>
              <a:rPr lang="ru-RU" sz="2800" dirty="0" err="1"/>
              <a:t>вірусних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бактеріальних</a:t>
            </a:r>
            <a:r>
              <a:rPr lang="ru-RU" sz="2800" dirty="0"/>
              <a:t> </a:t>
            </a:r>
            <a:r>
              <a:rPr lang="ru-RU" sz="2800" dirty="0" err="1"/>
              <a:t>антигенів</a:t>
            </a:r>
            <a:r>
              <a:rPr lang="ru-RU" sz="2800" dirty="0"/>
              <a:t>, </a:t>
            </a:r>
            <a:r>
              <a:rPr lang="ru-RU" sz="2800" dirty="0" err="1"/>
              <a:t>антигенів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 та </a:t>
            </a:r>
            <a:r>
              <a:rPr lang="ru-RU" sz="2800" dirty="0" err="1"/>
              <a:t>тканниних</a:t>
            </a:r>
            <a:r>
              <a:rPr lang="ru-RU" sz="2800" dirty="0"/>
              <a:t> </a:t>
            </a:r>
            <a:r>
              <a:rPr lang="ru-RU" sz="2800" dirty="0" err="1"/>
              <a:t>антигенів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/>
              <a:t>2) для </a:t>
            </a:r>
            <a:r>
              <a:rPr lang="ru-RU" sz="2800" dirty="0" err="1"/>
              <a:t>визначення</a:t>
            </a:r>
            <a:r>
              <a:rPr lang="ru-RU" sz="2800" dirty="0"/>
              <a:t> доз </a:t>
            </a:r>
            <a:r>
              <a:rPr lang="ru-RU" sz="2800" dirty="0" err="1"/>
              <a:t>ліків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/>
              <a:t>3) для «</a:t>
            </a:r>
            <a:r>
              <a:rPr lang="ru-RU" sz="2800" dirty="0" err="1"/>
              <a:t>впізнавання</a:t>
            </a:r>
            <a:r>
              <a:rPr lang="ru-RU" sz="2800" dirty="0"/>
              <a:t>» </a:t>
            </a:r>
            <a:r>
              <a:rPr lang="ru-RU" sz="2800" dirty="0" err="1"/>
              <a:t>злоякісних</a:t>
            </a:r>
            <a:r>
              <a:rPr lang="ru-RU" sz="2800" dirty="0"/>
              <a:t> </a:t>
            </a:r>
            <a:r>
              <a:rPr lang="ru-RU" sz="2800" dirty="0" err="1"/>
              <a:t>пухлин</a:t>
            </a:r>
            <a:r>
              <a:rPr lang="ru-RU" sz="2800" dirty="0"/>
              <a:t> </a:t>
            </a:r>
            <a:r>
              <a:rPr lang="ru-RU" sz="2800" dirty="0" err="1"/>
              <a:t>товстої</a:t>
            </a:r>
            <a:r>
              <a:rPr lang="ru-RU" sz="2800" dirty="0"/>
              <a:t> та </a:t>
            </a:r>
            <a:r>
              <a:rPr lang="ru-RU" sz="2800" dirty="0" err="1"/>
              <a:t>прямої</a:t>
            </a:r>
            <a:r>
              <a:rPr lang="ru-RU" sz="2800" dirty="0"/>
              <a:t> кишки, </a:t>
            </a:r>
            <a:r>
              <a:rPr lang="ru-RU" sz="2800" dirty="0" err="1"/>
              <a:t>діагностики</a:t>
            </a:r>
            <a:r>
              <a:rPr lang="ru-RU" sz="2800" dirty="0"/>
              <a:t> </a:t>
            </a:r>
            <a:r>
              <a:rPr lang="ru-RU" sz="2800" dirty="0" err="1"/>
              <a:t>деяких</a:t>
            </a:r>
            <a:r>
              <a:rPr lang="ru-RU" sz="2800" dirty="0"/>
              <a:t> форм раку </a:t>
            </a:r>
            <a:r>
              <a:rPr lang="ru-RU" sz="2800" dirty="0" err="1"/>
              <a:t>щитовидної</a:t>
            </a:r>
            <a:r>
              <a:rPr lang="ru-RU" sz="2800" dirty="0"/>
              <a:t> </a:t>
            </a:r>
            <a:r>
              <a:rPr lang="ru-RU" sz="2800" dirty="0" err="1"/>
              <a:t>залози</a:t>
            </a:r>
            <a:r>
              <a:rPr lang="ru-RU" sz="2800" dirty="0"/>
              <a:t>, </a:t>
            </a:r>
            <a:r>
              <a:rPr lang="ru-RU" sz="2800" dirty="0" err="1"/>
              <a:t>епітеліальної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smtClean="0"/>
              <a:t>раку;</a:t>
            </a:r>
            <a:endParaRPr lang="ru-RU" sz="2800" dirty="0"/>
          </a:p>
        </p:txBody>
      </p:sp>
      <p:pic>
        <p:nvPicPr>
          <p:cNvPr id="11266" name="Picture 2" descr="D:\іра\біологі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8" y="4797152"/>
            <a:ext cx="2527829" cy="1895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7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4)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гормонів</a:t>
            </a:r>
            <a:r>
              <a:rPr lang="ru-RU" dirty="0"/>
              <a:t>, </a:t>
            </a:r>
            <a:r>
              <a:rPr lang="ru-RU" dirty="0" err="1"/>
              <a:t>токсинів</a:t>
            </a:r>
            <a:r>
              <a:rPr lang="ru-RU" dirty="0"/>
              <a:t>)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сумішей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5) </a:t>
            </a:r>
            <a:r>
              <a:rPr lang="ru-RU" dirty="0"/>
              <a:t>для </a:t>
            </a:r>
            <a:r>
              <a:rPr lang="ru-RU" dirty="0" err="1"/>
              <a:t>діагностики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викликаються</a:t>
            </a:r>
            <a:r>
              <a:rPr lang="ru-RU" dirty="0"/>
              <a:t> патогенами, перш за все </a:t>
            </a:r>
            <a:r>
              <a:rPr lang="ru-RU" dirty="0" err="1"/>
              <a:t>мікроорганізмами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токсинами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6) </a:t>
            </a:r>
            <a:r>
              <a:rPr lang="ru-RU" dirty="0"/>
              <a:t>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схильності</a:t>
            </a:r>
            <a:r>
              <a:rPr lang="ru-RU" dirty="0"/>
              <a:t> до </a:t>
            </a:r>
            <a:r>
              <a:rPr lang="ru-RU" dirty="0" err="1"/>
              <a:t>діабету</a:t>
            </a:r>
            <a:r>
              <a:rPr lang="ru-RU" dirty="0"/>
              <a:t>, </a:t>
            </a:r>
            <a:r>
              <a:rPr lang="ru-RU" dirty="0" err="1"/>
              <a:t>ревматоїдного</a:t>
            </a:r>
            <a:r>
              <a:rPr lang="ru-RU" dirty="0"/>
              <a:t> артриту, </a:t>
            </a:r>
            <a:r>
              <a:rPr lang="ru-RU" dirty="0" err="1"/>
              <a:t>спадкових</a:t>
            </a:r>
            <a:r>
              <a:rPr lang="ru-RU" dirty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D:\іра\біологія\otkryi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392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6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7560840" cy="2520280"/>
          </a:xfrm>
          <a:ln w="28575">
            <a:solidFill>
              <a:srgbClr val="FFFF00"/>
            </a:solidFill>
            <a:prstDash val="lgDash"/>
          </a:ln>
        </p:spPr>
        <p:txBody>
          <a:bodyPr/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Клітинна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інженерія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—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це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самостійна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галузь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біологічних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та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медичних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наук, в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завдання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входить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створення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нових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, не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існуючих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раніше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в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природі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клітин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із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заданими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властивостями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>. </a:t>
            </a:r>
          </a:p>
        </p:txBody>
      </p:sp>
      <p:pic>
        <p:nvPicPr>
          <p:cNvPr id="2050" name="Picture 2" descr="D:\іра\біологія\св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600400" cy="27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Насправді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клітинна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інженерія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палиця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двома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кінцями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вона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людині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стільки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скільки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захоче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посіяти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страшні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нещастя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всього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живого. Не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сперечайтеся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протилежне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доведено, а “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відома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Все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залежить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того, в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чиїх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чистих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брудних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руках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знаходиться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клітинна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інженерія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І з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об’єктивних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заборонити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підштовхнути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вперед.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науки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підпорядковується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своїми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внутрішніми</a:t>
            </a: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законами. </a:t>
            </a:r>
          </a:p>
        </p:txBody>
      </p:sp>
      <p:pic>
        <p:nvPicPr>
          <p:cNvPr id="13314" name="Picture 2" descr="D:\іра\біологія\rozpuljyv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45" y="4837376"/>
            <a:ext cx="2110959" cy="158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6254"/>
            <a:ext cx="7467600" cy="4525963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marL="36576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Виконала</a:t>
            </a:r>
          </a:p>
          <a:p>
            <a:pPr marL="36576" indent="0"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Учениця 10-Б класу</a:t>
            </a:r>
          </a:p>
          <a:p>
            <a:pPr marL="36576" indent="0">
              <a:buNone/>
            </a:pP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Пецюх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Ірина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D:\іра\біологія\rabochaya_programma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740740" cy="2953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іра\біологія\777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857500" cy="2943225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3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>
            <a:solidFill>
              <a:schemeClr val="bg2">
                <a:lumMod val="75000"/>
              </a:schemeClr>
            </a:solidFill>
            <a:prstDash val="sysDot"/>
          </a:ln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розробка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штучного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злиття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клітин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ростуть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культурі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реконструйованих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клітин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шляхом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злиття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об’єднання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ядра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цитоплазми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різних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клітин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раніше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невідомих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комбінаціях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ефективна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трансфекція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соматичних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статевих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клітин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6982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Історичні етапи розвитку клітинної інженерії: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36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200800" cy="1584176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входить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методами </a:t>
            </a:r>
            <a:r>
              <a:rPr lang="ru-RU" dirty="0" err="1"/>
              <a:t>гібридних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</a:p>
        </p:txBody>
      </p:sp>
      <p:pic>
        <p:nvPicPr>
          <p:cNvPr id="3074" name="Picture 2" descr="D:\іра\біологі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11" y="2204864"/>
            <a:ext cx="3235307" cy="2160240"/>
          </a:xfrm>
          <a:prstGeom prst="rect">
            <a:avLst/>
          </a:prstGeom>
          <a:noFill/>
          <a:effectLst>
            <a:reflection stA="84000" endPos="43000" dist="2286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іра\біологія\с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9706"/>
            <a:ext cx="4536504" cy="3026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7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568952" cy="3384376"/>
          </a:xfrm>
          <a:ln w="381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ru-RU" i="1" dirty="0">
                <a:latin typeface="Franklin Gothic Demi Cond" panose="020B0706030402020204" pitchFamily="34" charset="0"/>
              </a:rPr>
              <a:t>1) </a:t>
            </a:r>
            <a:r>
              <a:rPr lang="ru-RU" i="1" dirty="0" err="1">
                <a:latin typeface="Franklin Gothic Demi Cond" panose="020B0706030402020204" pitchFamily="34" charset="0"/>
              </a:rPr>
              <a:t>Типові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гібридні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клітини</a:t>
            </a:r>
            <a:r>
              <a:rPr lang="ru-RU" i="1" dirty="0">
                <a:latin typeface="Franklin Gothic Demi Cond" panose="020B0706030402020204" pitchFamily="34" charset="0"/>
              </a:rPr>
              <a:t>: </a:t>
            </a:r>
            <a:r>
              <a:rPr lang="ru-RU" i="1" dirty="0" err="1">
                <a:latin typeface="Franklin Gothic Demi Cond" panose="020B0706030402020204" pitchFamily="34" charset="0"/>
              </a:rPr>
              <a:t>гетерокаріон</a:t>
            </a:r>
            <a:r>
              <a:rPr lang="ru-RU" i="1" dirty="0">
                <a:latin typeface="Franklin Gothic Demi Cond" panose="020B0706030402020204" pitchFamily="34" charset="0"/>
              </a:rPr>
              <a:t> – </a:t>
            </a:r>
            <a:r>
              <a:rPr lang="ru-RU" i="1" dirty="0" err="1">
                <a:latin typeface="Franklin Gothic Demi Cond" panose="020B0706030402020204" pitchFamily="34" charset="0"/>
              </a:rPr>
              <a:t>це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гібридна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клітина</a:t>
            </a:r>
            <a:r>
              <a:rPr lang="ru-RU" i="1" dirty="0">
                <a:latin typeface="Franklin Gothic Demi Cond" panose="020B0706030402020204" pitchFamily="34" charset="0"/>
              </a:rPr>
              <a:t>, яка </a:t>
            </a:r>
            <a:r>
              <a:rPr lang="ru-RU" i="1" dirty="0" err="1">
                <a:latin typeface="Franklin Gothic Demi Cond" panose="020B0706030402020204" pitchFamily="34" charset="0"/>
              </a:rPr>
              <a:t>містить</a:t>
            </a:r>
            <a:r>
              <a:rPr lang="ru-RU" i="1" dirty="0">
                <a:latin typeface="Franklin Gothic Demi Cond" panose="020B0706030402020204" pitchFamily="34" charset="0"/>
              </a:rPr>
              <a:t> у </a:t>
            </a:r>
            <a:r>
              <a:rPr lang="ru-RU" i="1" dirty="0" err="1">
                <a:latin typeface="Franklin Gothic Demi Cond" panose="020B0706030402020204" pitchFamily="34" charset="0"/>
              </a:rPr>
              <a:t>своїй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цитоплазмі</a:t>
            </a:r>
            <a:r>
              <a:rPr lang="ru-RU" i="1" dirty="0">
                <a:latin typeface="Franklin Gothic Demi Cond" panose="020B0706030402020204" pitchFamily="34" charset="0"/>
              </a:rPr>
              <a:t> два </a:t>
            </a:r>
            <a:r>
              <a:rPr lang="ru-RU" i="1" dirty="0" err="1">
                <a:latin typeface="Franklin Gothic Demi Cond" panose="020B0706030402020204" pitchFamily="34" charset="0"/>
              </a:rPr>
              <a:t>або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декілька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різних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чи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однакових</a:t>
            </a:r>
            <a:r>
              <a:rPr lang="ru-RU" i="1" dirty="0">
                <a:latin typeface="Franklin Gothic Demi Cond" panose="020B0706030402020204" pitchFamily="34" charset="0"/>
              </a:rPr>
              <a:t> ядер. </a:t>
            </a:r>
            <a:r>
              <a:rPr lang="ru-RU" i="1" dirty="0" err="1">
                <a:latin typeface="Franklin Gothic Demi Cond" panose="020B0706030402020204" pitchFamily="34" charset="0"/>
              </a:rPr>
              <a:t>Гетерокаріони</a:t>
            </a:r>
            <a:r>
              <a:rPr lang="ru-RU" i="1" dirty="0">
                <a:latin typeface="Franklin Gothic Demi Cond" panose="020B0706030402020204" pitchFamily="34" charset="0"/>
              </a:rPr>
              <a:t> не </a:t>
            </a:r>
            <a:r>
              <a:rPr lang="ru-RU" i="1" dirty="0" err="1">
                <a:latin typeface="Franklin Gothic Demi Cond" panose="020B0706030402020204" pitchFamily="34" charset="0"/>
              </a:rPr>
              <a:t>діляться</a:t>
            </a:r>
            <a:r>
              <a:rPr lang="ru-RU" i="1" dirty="0">
                <a:latin typeface="Franklin Gothic Demi Cond" panose="020B0706030402020204" pitchFamily="34" charset="0"/>
              </a:rPr>
              <a:t>; </a:t>
            </a:r>
            <a:r>
              <a:rPr lang="ru-RU" i="1" dirty="0" err="1">
                <a:latin typeface="Franklin Gothic Demi Cond" panose="020B0706030402020204" pitchFamily="34" charset="0"/>
              </a:rPr>
              <a:t>синкаріон</a:t>
            </a:r>
            <a:r>
              <a:rPr lang="ru-RU" i="1" dirty="0">
                <a:latin typeface="Franklin Gothic Demi Cond" panose="020B0706030402020204" pitchFamily="34" charset="0"/>
              </a:rPr>
              <a:t> – </a:t>
            </a:r>
            <a:r>
              <a:rPr lang="ru-RU" i="1" dirty="0" err="1">
                <a:latin typeface="Franklin Gothic Demi Cond" panose="020B0706030402020204" pitchFamily="34" charset="0"/>
              </a:rPr>
              <a:t>це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гібридна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клітина</a:t>
            </a:r>
            <a:r>
              <a:rPr lang="ru-RU" i="1" dirty="0">
                <a:latin typeface="Franklin Gothic Demi Cond" panose="020B0706030402020204" pitchFamily="34" charset="0"/>
              </a:rPr>
              <a:t>, в </a:t>
            </a:r>
            <a:r>
              <a:rPr lang="ru-RU" i="1" dirty="0" err="1">
                <a:latin typeface="Franklin Gothic Demi Cond" panose="020B0706030402020204" pitchFamily="34" charset="0"/>
              </a:rPr>
              <a:t>якій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пройшло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об’єднання</a:t>
            </a:r>
            <a:r>
              <a:rPr lang="ru-RU" i="1" dirty="0">
                <a:latin typeface="Franklin Gothic Demi Cond" panose="020B0706030402020204" pitchFamily="34" charset="0"/>
              </a:rPr>
              <a:t> хромосом </a:t>
            </a:r>
            <a:r>
              <a:rPr lang="ru-RU" i="1" dirty="0" err="1">
                <a:latin typeface="Franklin Gothic Demi Cond" panose="020B0706030402020204" pitchFamily="34" charset="0"/>
              </a:rPr>
              <a:t>різних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клітин</a:t>
            </a:r>
            <a:r>
              <a:rPr lang="ru-RU" i="1" dirty="0">
                <a:latin typeface="Franklin Gothic Demi Cond" panose="020B0706030402020204" pitchFamily="34" charset="0"/>
              </a:rPr>
              <a:t> в </a:t>
            </a:r>
            <a:r>
              <a:rPr lang="ru-RU" i="1" dirty="0" err="1">
                <a:latin typeface="Franklin Gothic Demi Cond" panose="020B0706030402020204" pitchFamily="34" charset="0"/>
              </a:rPr>
              <a:t>одне</a:t>
            </a:r>
            <a:r>
              <a:rPr lang="ru-RU" i="1" dirty="0">
                <a:latin typeface="Franklin Gothic Demi Cond" panose="020B0706030402020204" pitchFamily="34" charset="0"/>
              </a:rPr>
              <a:t> ядро. </a:t>
            </a:r>
            <a:r>
              <a:rPr lang="ru-RU" i="1" dirty="0" err="1">
                <a:latin typeface="Franklin Gothic Demi Cond" panose="020B0706030402020204" pitchFamily="34" charset="0"/>
              </a:rPr>
              <a:t>Синкаріон</a:t>
            </a:r>
            <a:r>
              <a:rPr lang="ru-RU" i="1" dirty="0">
                <a:latin typeface="Franklin Gothic Demi Cond" panose="020B0706030402020204" pitchFamily="34" charset="0"/>
              </a:rPr>
              <a:t> часто </a:t>
            </a:r>
            <a:r>
              <a:rPr lang="ru-RU" i="1" dirty="0" err="1">
                <a:latin typeface="Franklin Gothic Demi Cond" panose="020B0706030402020204" pitchFamily="34" charset="0"/>
              </a:rPr>
              <a:t>дає</a:t>
            </a:r>
            <a:r>
              <a:rPr lang="ru-RU" i="1" dirty="0">
                <a:latin typeface="Franklin Gothic Demi Cond" panose="020B0706030402020204" pitchFamily="34" charset="0"/>
              </a:rPr>
              <a:t> початок </a:t>
            </a:r>
            <a:r>
              <a:rPr lang="ru-RU" i="1" dirty="0" err="1">
                <a:latin typeface="Franklin Gothic Demi Cond" panose="020B0706030402020204" pitchFamily="34" charset="0"/>
              </a:rPr>
              <a:t>проліферуючому</a:t>
            </a:r>
            <a:r>
              <a:rPr lang="ru-RU" i="1" dirty="0">
                <a:latin typeface="Franklin Gothic Demi Cond" panose="020B0706030402020204" pitchFamily="34" charset="0"/>
              </a:rPr>
              <a:t> </a:t>
            </a:r>
            <a:r>
              <a:rPr lang="ru-RU" i="1" dirty="0" err="1">
                <a:latin typeface="Franklin Gothic Demi Cond" panose="020B0706030402020204" pitchFamily="34" charset="0"/>
              </a:rPr>
              <a:t>клітинному</a:t>
            </a:r>
            <a:r>
              <a:rPr lang="ru-RU" i="1" dirty="0">
                <a:latin typeface="Franklin Gothic Demi Cond" panose="020B0706030402020204" pitchFamily="34" charset="0"/>
              </a:rPr>
              <a:t> клону.</a:t>
            </a:r>
          </a:p>
        </p:txBody>
      </p:sp>
      <p:pic>
        <p:nvPicPr>
          <p:cNvPr id="4098" name="Picture 2" descr="D:\іра\біологія\гібр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81000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іра\біологія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86" y="3789040"/>
            <a:ext cx="3581745" cy="29124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4525963"/>
          </a:xfrm>
          <a:ln w="38100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i="1" dirty="0"/>
              <a:t>2) </a:t>
            </a:r>
            <a:r>
              <a:rPr lang="ru-RU" i="1" dirty="0" err="1"/>
              <a:t>Особливі</a:t>
            </a:r>
            <a:r>
              <a:rPr lang="ru-RU" i="1" dirty="0"/>
              <a:t> </a:t>
            </a:r>
            <a:r>
              <a:rPr lang="ru-RU" i="1" dirty="0" err="1"/>
              <a:t>типи</a:t>
            </a:r>
            <a:r>
              <a:rPr lang="ru-RU" i="1" dirty="0"/>
              <a:t> </a:t>
            </a:r>
            <a:r>
              <a:rPr lang="ru-RU" i="1" dirty="0" err="1"/>
              <a:t>гібридних</a:t>
            </a:r>
            <a:r>
              <a:rPr lang="ru-RU" i="1" dirty="0"/>
              <a:t> </a:t>
            </a:r>
            <a:r>
              <a:rPr lang="ru-RU" i="1" dirty="0" err="1"/>
              <a:t>клітин</a:t>
            </a:r>
            <a:r>
              <a:rPr lang="ru-RU" i="1" dirty="0"/>
              <a:t>:. а) </a:t>
            </a:r>
            <a:r>
              <a:rPr lang="ru-RU" i="1" dirty="0" err="1"/>
              <a:t>гібридна</a:t>
            </a:r>
            <a:r>
              <a:rPr lang="ru-RU" i="1" dirty="0"/>
              <a:t> </a:t>
            </a:r>
            <a:r>
              <a:rPr lang="ru-RU" i="1" dirty="0" err="1"/>
              <a:t>клітина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включає</a:t>
            </a:r>
            <a:r>
              <a:rPr lang="ru-RU" i="1" dirty="0"/>
              <a:t> в себе </a:t>
            </a:r>
            <a:r>
              <a:rPr lang="ru-RU" i="1" dirty="0" err="1"/>
              <a:t>каріопласт</a:t>
            </a:r>
            <a:r>
              <a:rPr lang="ru-RU" i="1" dirty="0"/>
              <a:t> (ядро, </a:t>
            </a:r>
            <a:r>
              <a:rPr lang="ru-RU" i="1" dirty="0" err="1"/>
              <a:t>оточене</a:t>
            </a:r>
            <a:r>
              <a:rPr lang="ru-RU" i="1" dirty="0"/>
              <a:t> тонким шаром </a:t>
            </a:r>
            <a:r>
              <a:rPr lang="ru-RU" i="1" dirty="0" err="1"/>
              <a:t>цитоплазми</a:t>
            </a:r>
            <a:r>
              <a:rPr lang="ru-RU" i="1" dirty="0"/>
              <a:t>) + </a:t>
            </a:r>
            <a:r>
              <a:rPr lang="ru-RU" i="1" dirty="0" err="1"/>
              <a:t>цитопласт</a:t>
            </a:r>
            <a:r>
              <a:rPr lang="ru-RU" i="1" dirty="0"/>
              <a:t> (</a:t>
            </a:r>
            <a:r>
              <a:rPr lang="ru-RU" i="1" dirty="0" err="1"/>
              <a:t>без’ядерна</a:t>
            </a:r>
            <a:r>
              <a:rPr lang="ru-RU" i="1" dirty="0"/>
              <a:t> цитоплазма); б) </a:t>
            </a:r>
            <a:r>
              <a:rPr lang="ru-RU" i="1" dirty="0" err="1"/>
              <a:t>цибрид</a:t>
            </a:r>
            <a:r>
              <a:rPr lang="ru-RU" i="1" dirty="0"/>
              <a:t> — </a:t>
            </a:r>
            <a:r>
              <a:rPr lang="ru-RU" i="1" dirty="0" err="1"/>
              <a:t>гібридна</a:t>
            </a:r>
            <a:r>
              <a:rPr lang="ru-RU" i="1" dirty="0"/>
              <a:t> </a:t>
            </a:r>
            <a:r>
              <a:rPr lang="ru-RU" i="1" dirty="0" err="1"/>
              <a:t>клітина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включає</a:t>
            </a:r>
            <a:r>
              <a:rPr lang="ru-RU" i="1" dirty="0"/>
              <a:t> в себе </a:t>
            </a:r>
            <a:r>
              <a:rPr lang="ru-RU" i="1" dirty="0" err="1"/>
              <a:t>цілу</a:t>
            </a:r>
            <a:r>
              <a:rPr lang="ru-RU" i="1" dirty="0"/>
              <a:t> </a:t>
            </a:r>
            <a:r>
              <a:rPr lang="ru-RU" i="1" dirty="0" err="1"/>
              <a:t>клітину</a:t>
            </a:r>
            <a:r>
              <a:rPr lang="ru-RU" i="1" dirty="0"/>
              <a:t> + </a:t>
            </a:r>
            <a:r>
              <a:rPr lang="ru-RU" i="1" dirty="0" err="1"/>
              <a:t>цитопласт</a:t>
            </a:r>
            <a:r>
              <a:rPr lang="ru-RU" i="1" dirty="0"/>
              <a:t> </a:t>
            </a:r>
            <a:r>
              <a:rPr lang="ru-RU" i="1" dirty="0" err="1"/>
              <a:t>іншої</a:t>
            </a:r>
            <a:r>
              <a:rPr lang="ru-RU" i="1" dirty="0"/>
              <a:t> </a:t>
            </a:r>
            <a:r>
              <a:rPr lang="ru-RU" i="1" dirty="0" err="1"/>
              <a:t>клітини</a:t>
            </a:r>
            <a:r>
              <a:rPr lang="ru-RU" i="1" dirty="0"/>
              <a:t>; в) </a:t>
            </a:r>
            <a:r>
              <a:rPr lang="ru-RU" i="1" dirty="0" err="1"/>
              <a:t>каріобрид</a:t>
            </a:r>
            <a:r>
              <a:rPr lang="ru-RU" i="1" dirty="0"/>
              <a:t> — </a:t>
            </a:r>
            <a:r>
              <a:rPr lang="ru-RU" i="1" dirty="0" err="1"/>
              <a:t>гібридна</a:t>
            </a:r>
            <a:r>
              <a:rPr lang="ru-RU" i="1" dirty="0"/>
              <a:t> </a:t>
            </a:r>
            <a:r>
              <a:rPr lang="ru-RU" i="1" dirty="0" err="1"/>
              <a:t>клітина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включає</a:t>
            </a:r>
            <a:r>
              <a:rPr lang="ru-RU" i="1" dirty="0"/>
              <a:t> в себе </a:t>
            </a:r>
            <a:r>
              <a:rPr lang="ru-RU" i="1" dirty="0" err="1"/>
              <a:t>цілу</a:t>
            </a:r>
            <a:r>
              <a:rPr lang="ru-RU" i="1" dirty="0"/>
              <a:t> </a:t>
            </a:r>
            <a:r>
              <a:rPr lang="ru-RU" i="1" dirty="0" err="1"/>
              <a:t>клітину</a:t>
            </a:r>
            <a:r>
              <a:rPr lang="ru-RU" i="1" dirty="0"/>
              <a:t> + </a:t>
            </a:r>
            <a:r>
              <a:rPr lang="ru-RU" i="1" dirty="0" err="1"/>
              <a:t>каріопласт</a:t>
            </a:r>
            <a:r>
              <a:rPr lang="ru-RU" i="1" dirty="0"/>
              <a:t> </a:t>
            </a:r>
            <a:r>
              <a:rPr lang="ru-RU" i="1" dirty="0" err="1"/>
              <a:t>іншої</a:t>
            </a:r>
            <a:r>
              <a:rPr lang="ru-RU" i="1" dirty="0"/>
              <a:t> </a:t>
            </a:r>
            <a:r>
              <a:rPr lang="ru-RU" i="1" dirty="0" err="1" smtClean="0"/>
              <a:t>клітини</a:t>
            </a:r>
            <a:r>
              <a:rPr lang="ru-RU" i="1" dirty="0" smtClean="0"/>
              <a:t>. </a:t>
            </a:r>
            <a:endParaRPr lang="ru-RU" i="1" dirty="0"/>
          </a:p>
        </p:txBody>
      </p:sp>
      <p:pic>
        <p:nvPicPr>
          <p:cNvPr id="5122" name="Picture 2" descr="D:\іра\біологія\гіб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94" y="4437112"/>
            <a:ext cx="3067204" cy="204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9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інактивного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Сендай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парагрипу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інактивований</a:t>
            </a:r>
            <a:r>
              <a:rPr lang="ru-RU" dirty="0"/>
              <a:t> УФ–</a:t>
            </a:r>
            <a:r>
              <a:rPr lang="ru-RU" dirty="0" err="1"/>
              <a:t>випромінюванням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використовується</a:t>
            </a:r>
            <a:r>
              <a:rPr lang="ru-RU" dirty="0"/>
              <a:t> (</a:t>
            </a:r>
            <a:r>
              <a:rPr lang="ru-RU" dirty="0" err="1"/>
              <a:t>лише</a:t>
            </a:r>
            <a:r>
              <a:rPr lang="ru-RU" dirty="0"/>
              <a:t>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методами не </a:t>
            </a:r>
            <a:r>
              <a:rPr lang="ru-RU" dirty="0" err="1"/>
              <a:t>зливаються</a:t>
            </a:r>
            <a:r>
              <a:rPr lang="ru-RU" dirty="0"/>
              <a:t> —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ядерними</a:t>
            </a:r>
            <a:r>
              <a:rPr lang="ru-RU" dirty="0"/>
              <a:t> </a:t>
            </a:r>
            <a:r>
              <a:rPr lang="ru-RU" dirty="0" err="1"/>
              <a:t>еритроцитами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844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4525963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Основний</a:t>
            </a:r>
            <a:r>
              <a:rPr lang="ru-RU" dirty="0"/>
              <a:t> метод —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поліетиленгліколю</a:t>
            </a:r>
            <a:r>
              <a:rPr lang="ru-RU" dirty="0"/>
              <a:t> (ПЕГ).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стандартний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злитті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собою та один з одним. При </a:t>
            </a:r>
            <a:r>
              <a:rPr lang="ru-RU" dirty="0" err="1"/>
              <a:t>отриманні</a:t>
            </a:r>
            <a:r>
              <a:rPr lang="ru-RU" dirty="0"/>
              <a:t> </a:t>
            </a:r>
            <a:r>
              <a:rPr lang="ru-RU" dirty="0" err="1"/>
              <a:t>гібридом</a:t>
            </a:r>
            <a:r>
              <a:rPr lang="ru-RU" dirty="0"/>
              <a:t>.</a:t>
            </a:r>
          </a:p>
        </p:txBody>
      </p:sp>
      <p:pic>
        <p:nvPicPr>
          <p:cNvPr id="6146" name="Picture 2" descr="D:\іра\біологія\beuty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38100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3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Злиття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лазерного та нейтронного </a:t>
            </a:r>
            <a:r>
              <a:rPr lang="ru-RU" dirty="0" err="1"/>
              <a:t>опромінення</a:t>
            </a:r>
            <a:r>
              <a:rPr lang="ru-RU" dirty="0"/>
              <a:t>.</a:t>
            </a:r>
          </a:p>
        </p:txBody>
      </p:sp>
      <p:pic>
        <p:nvPicPr>
          <p:cNvPr id="7170" name="Picture 2" descr="D:\іра\біологія\сс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91" y="2276872"/>
            <a:ext cx="2977518" cy="2114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іра\біологія\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701425" cy="2328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іра\біологія\с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6" y="4941168"/>
            <a:ext cx="2376264" cy="1707582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prstMaterial="dkEdge">
            <a:bevelT w="139700" prst="cross"/>
            <a:bevelB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1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</TotalTime>
  <Words>829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Клітинна інженерія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методи злиття клітин</vt:lpstr>
      <vt:lpstr>Основні методи злиття клітин</vt:lpstr>
      <vt:lpstr>Основні методи злиття клітин</vt:lpstr>
      <vt:lpstr>Основні методи злиття клітин</vt:lpstr>
      <vt:lpstr>Нові методи злиття клітин:</vt:lpstr>
      <vt:lpstr>Презентация PowerPoint</vt:lpstr>
      <vt:lpstr>Нові методи злиття клітин: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Моноклональні антитіла використовують: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Клітинна інженерія</dc:title>
  <dc:creator>Admin</dc:creator>
  <cp:lastModifiedBy>Admin</cp:lastModifiedBy>
  <cp:revision>8</cp:revision>
  <dcterms:created xsi:type="dcterms:W3CDTF">2014-03-06T17:46:23Z</dcterms:created>
  <dcterms:modified xsi:type="dcterms:W3CDTF">2014-03-06T19:13:32Z</dcterms:modified>
</cp:coreProperties>
</file>