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1C4E58-1665-4727-9440-7BEC3BE9C0C6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7E75D5-5575-41C0-89EF-56F187FE5BE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err="1" smtClean="0"/>
              <a:t>Ембріогенез</a:t>
            </a:r>
            <a:endParaRPr lang="uk-UA" sz="7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6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424936" cy="4966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 smtClean="0">
                <a:effectLst/>
              </a:rPr>
              <a:t>Ембріогенез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(</a:t>
            </a:r>
            <a:r>
              <a:rPr lang="ru-RU" sz="2400" dirty="0" err="1" smtClean="0">
                <a:effectLst/>
              </a:rPr>
              <a:t>Зародковий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>
                <a:effectLst/>
              </a:rPr>
              <a:t>розвиток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е</a:t>
            </a:r>
            <a:r>
              <a:rPr lang="ru-RU" sz="2400" dirty="0" err="1" smtClean="0">
                <a:effectLst/>
              </a:rPr>
              <a:t>мбріональний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розвиток</a:t>
            </a:r>
            <a:r>
              <a:rPr lang="ru-RU" sz="2400" dirty="0" smtClean="0">
                <a:effectLst/>
              </a:rPr>
              <a:t>) — </a:t>
            </a:r>
            <a:r>
              <a:rPr lang="ru-RU" sz="2400" dirty="0" err="1">
                <a:effectLst/>
              </a:rPr>
              <a:t>розвиток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організму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людини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відбувається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оболонках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яйцеклітини</a:t>
            </a:r>
            <a:r>
              <a:rPr lang="ru-RU" sz="2400" dirty="0">
                <a:effectLst/>
              </a:rPr>
              <a:t> поза </a:t>
            </a:r>
            <a:r>
              <a:rPr lang="ru-RU" sz="2400" dirty="0" err="1">
                <a:effectLst/>
              </a:rPr>
              <a:t>материнським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організмом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або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усередині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нього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Зародковому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розвитку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передує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період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передзародкового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розвитку</a:t>
            </a:r>
            <a:r>
              <a:rPr lang="ru-RU" sz="2400" dirty="0">
                <a:effectLst/>
              </a:rPr>
              <a:t>, коли </a:t>
            </a:r>
            <a:r>
              <a:rPr lang="ru-RU" sz="2400" dirty="0" err="1">
                <a:effectLst/>
              </a:rPr>
              <a:t>зростає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формується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дозріває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яйцеклітина</a:t>
            </a:r>
            <a:r>
              <a:rPr lang="ru-RU" sz="2400" dirty="0" smtClean="0">
                <a:effectLst/>
              </a:rPr>
              <a:t>.</a:t>
            </a:r>
            <a:br>
              <a:rPr lang="ru-RU" sz="2400" dirty="0" smtClean="0">
                <a:effectLst/>
              </a:rPr>
            </a:b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07973"/>
            <a:ext cx="4464496" cy="279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08912" cy="460851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effectLst/>
              </a:rPr>
              <a:t>У </a:t>
            </a:r>
            <a:r>
              <a:rPr lang="ru-RU" sz="2400" dirty="0" err="1">
                <a:effectLst/>
              </a:rPr>
              <a:t>процесі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ембріогенезу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можна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виділити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наступні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основні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стадії</a:t>
            </a:r>
            <a:r>
              <a:rPr lang="ru-RU" sz="2400" dirty="0" smtClean="0">
                <a:effectLst/>
              </a:rPr>
              <a:t>: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i="1" dirty="0" smtClean="0">
                <a:effectLst/>
              </a:rPr>
              <a:t>1. </a:t>
            </a:r>
            <a:r>
              <a:rPr lang="ru-RU" sz="2400" i="1" dirty="0" err="1" smtClean="0">
                <a:effectLst/>
              </a:rPr>
              <a:t>Запліднення</a:t>
            </a:r>
            <a:r>
              <a:rPr lang="ru-RU" sz="2400" i="1" dirty="0" smtClean="0">
                <a:effectLst/>
              </a:rPr>
              <a:t> </a:t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>2. </a:t>
            </a:r>
            <a:r>
              <a:rPr lang="ru-RU" sz="2400" i="1" dirty="0" err="1">
                <a:effectLst/>
              </a:rPr>
              <a:t>Дроблення</a:t>
            </a:r>
            <a:r>
              <a:rPr lang="ru-RU" sz="2400" i="1" dirty="0">
                <a:effectLst/>
              </a:rPr>
              <a:t> і </a:t>
            </a:r>
            <a:r>
              <a:rPr lang="ru-RU" sz="2400" i="1" dirty="0" err="1" smtClean="0">
                <a:effectLst/>
              </a:rPr>
              <a:t>бластуляція</a:t>
            </a: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>3. </a:t>
            </a:r>
            <a:r>
              <a:rPr lang="ru-RU" sz="2400" i="1" dirty="0" err="1" smtClean="0">
                <a:effectLst/>
              </a:rPr>
              <a:t>Гаструляція</a:t>
            </a:r>
            <a:r>
              <a:rPr lang="ru-RU" sz="2400" i="1" dirty="0">
                <a:effectLst/>
              </a:rPr>
              <a:t/>
            </a:r>
            <a:br>
              <a:rPr lang="ru-RU" sz="2400" i="1" dirty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>4. </a:t>
            </a:r>
            <a:r>
              <a:rPr lang="ru-RU" sz="2400" i="1" dirty="0" err="1">
                <a:effectLst/>
              </a:rPr>
              <a:t>Гістогенез</a:t>
            </a:r>
            <a:r>
              <a:rPr lang="ru-RU" sz="2400" i="1" dirty="0">
                <a:effectLst/>
              </a:rPr>
              <a:t>, органогенез, </a:t>
            </a:r>
            <a:r>
              <a:rPr lang="ru-RU" sz="2400" i="1" dirty="0" err="1">
                <a:effectLst/>
              </a:rPr>
              <a:t>сістемогенеза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3369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66666" cy="102297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err="1">
                <a:effectLst/>
              </a:rPr>
              <a:t>Запліднення</a:t>
            </a:r>
            <a:endParaRPr lang="uk-UA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08912" cy="49685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err="1"/>
              <a:t>Запліднення</a:t>
            </a:r>
            <a:r>
              <a:rPr lang="ru-RU" sz="2400" dirty="0"/>
              <a:t> - </a:t>
            </a:r>
            <a:r>
              <a:rPr lang="ru-RU" sz="2400" dirty="0" err="1"/>
              <a:t>злиття</a:t>
            </a:r>
            <a:r>
              <a:rPr lang="ru-RU" sz="2400" dirty="0"/>
              <a:t> </a:t>
            </a:r>
            <a:r>
              <a:rPr lang="ru-RU" sz="2400" dirty="0" err="1"/>
              <a:t>жіночої</a:t>
            </a:r>
            <a:r>
              <a:rPr lang="ru-RU" sz="2400" dirty="0"/>
              <a:t> і </a:t>
            </a:r>
            <a:r>
              <a:rPr lang="ru-RU" sz="2400" dirty="0" err="1"/>
              <a:t>чоловічий</a:t>
            </a:r>
            <a:r>
              <a:rPr lang="ru-RU" sz="2400" dirty="0"/>
              <a:t> </a:t>
            </a:r>
            <a:r>
              <a:rPr lang="ru-RU" sz="2400" dirty="0" err="1"/>
              <a:t>статевих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. </a:t>
            </a:r>
            <a:r>
              <a:rPr lang="ru-RU" sz="2400" dirty="0" err="1"/>
              <a:t>Чоловіча</a:t>
            </a:r>
            <a:r>
              <a:rPr lang="ru-RU" sz="2400" dirty="0"/>
              <a:t> </a:t>
            </a:r>
            <a:r>
              <a:rPr lang="ru-RU" sz="2400" dirty="0" err="1"/>
              <a:t>статева</a:t>
            </a:r>
            <a:r>
              <a:rPr lang="ru-RU" sz="2400" dirty="0"/>
              <a:t> </a:t>
            </a:r>
            <a:r>
              <a:rPr lang="ru-RU" sz="2400" dirty="0" err="1"/>
              <a:t>клітка</a:t>
            </a:r>
            <a:r>
              <a:rPr lang="ru-RU" sz="2400" dirty="0"/>
              <a:t> — </a:t>
            </a:r>
            <a:r>
              <a:rPr lang="ru-RU" sz="2400" dirty="0" err="1"/>
              <a:t>рухливий</a:t>
            </a:r>
            <a:r>
              <a:rPr lang="ru-RU" sz="2400" dirty="0"/>
              <a:t> </a:t>
            </a:r>
            <a:r>
              <a:rPr lang="ru-RU" sz="2400" dirty="0" err="1"/>
              <a:t>сперматозоїд</a:t>
            </a:r>
            <a:r>
              <a:rPr lang="ru-RU" sz="2400" dirty="0"/>
              <a:t> — </a:t>
            </a:r>
            <a:r>
              <a:rPr lang="ru-RU" sz="2400" dirty="0" err="1"/>
              <a:t>досягає</a:t>
            </a:r>
            <a:r>
              <a:rPr lang="ru-RU" sz="2400" dirty="0"/>
              <a:t> </a:t>
            </a:r>
            <a:r>
              <a:rPr lang="ru-RU" sz="2400" dirty="0" err="1"/>
              <a:t>жіночої</a:t>
            </a:r>
            <a:r>
              <a:rPr lang="ru-RU" sz="2400" dirty="0"/>
              <a:t> </a:t>
            </a:r>
            <a:r>
              <a:rPr lang="ru-RU" sz="2400" dirty="0" err="1"/>
              <a:t>яйцеклітини</a:t>
            </a:r>
            <a:r>
              <a:rPr lang="ru-RU" sz="2400" dirty="0"/>
              <a:t> і </a:t>
            </a:r>
            <a:r>
              <a:rPr lang="ru-RU" sz="2400" dirty="0" err="1"/>
              <a:t>проникає</a:t>
            </a:r>
            <a:r>
              <a:rPr lang="ru-RU" sz="2400" dirty="0"/>
              <a:t> в </a:t>
            </a:r>
            <a:r>
              <a:rPr lang="ru-RU" sz="2400" dirty="0" err="1"/>
              <a:t>неї</a:t>
            </a:r>
            <a:r>
              <a:rPr lang="ru-RU" sz="2400" dirty="0"/>
              <a:t>, часто через </a:t>
            </a:r>
            <a:r>
              <a:rPr lang="ru-RU" sz="2400" dirty="0" err="1"/>
              <a:t>спеціальні</a:t>
            </a:r>
            <a:r>
              <a:rPr lang="ru-RU" sz="2400" dirty="0"/>
              <a:t> отвори в </a:t>
            </a:r>
            <a:r>
              <a:rPr lang="ru-RU" sz="2400" dirty="0" err="1"/>
              <a:t>оболонках</a:t>
            </a:r>
            <a:r>
              <a:rPr lang="ru-RU" sz="2400" dirty="0"/>
              <a:t> — </a:t>
            </a:r>
            <a:r>
              <a:rPr lang="ru-RU" sz="2400" dirty="0" err="1"/>
              <a:t>мікропилі</a:t>
            </a:r>
            <a:r>
              <a:rPr lang="ru-RU" sz="2400" dirty="0"/>
              <a:t>. </a:t>
            </a:r>
            <a:r>
              <a:rPr lang="ru-RU" sz="2400" dirty="0" err="1"/>
              <a:t>Яйцеклітина</a:t>
            </a:r>
            <a:r>
              <a:rPr lang="ru-RU" sz="2400" dirty="0"/>
              <a:t> і </a:t>
            </a:r>
            <a:r>
              <a:rPr lang="ru-RU" sz="2400" dirty="0" err="1"/>
              <a:t>сперматозоїд</a:t>
            </a:r>
            <a:r>
              <a:rPr lang="ru-RU" sz="2400" dirty="0"/>
              <a:t> </a:t>
            </a:r>
            <a:r>
              <a:rPr lang="ru-RU" sz="2400" dirty="0" err="1"/>
              <a:t>містять</a:t>
            </a:r>
            <a:r>
              <a:rPr lang="ru-RU" sz="2400" dirty="0"/>
              <a:t> </a:t>
            </a:r>
            <a:r>
              <a:rPr lang="ru-RU" sz="2400" dirty="0" err="1"/>
              <a:t>одинарні</a:t>
            </a:r>
            <a:r>
              <a:rPr lang="ru-RU" sz="2400" dirty="0"/>
              <a:t> (</a:t>
            </a:r>
            <a:r>
              <a:rPr lang="ru-RU" sz="2400" dirty="0" err="1"/>
              <a:t>гаплоїдні</a:t>
            </a:r>
            <a:r>
              <a:rPr lang="ru-RU" sz="2400" dirty="0"/>
              <a:t>) </a:t>
            </a:r>
            <a:r>
              <a:rPr lang="ru-RU" sz="2400" dirty="0" err="1"/>
              <a:t>набори</a:t>
            </a:r>
            <a:r>
              <a:rPr lang="ru-RU" sz="2400" dirty="0"/>
              <a:t> хромосом; при </a:t>
            </a:r>
            <a:r>
              <a:rPr lang="ru-RU" sz="2400" dirty="0" err="1"/>
              <a:t>заплідненні</a:t>
            </a:r>
            <a:r>
              <a:rPr lang="ru-RU" sz="2400" dirty="0"/>
              <a:t> </a:t>
            </a:r>
            <a:r>
              <a:rPr lang="ru-RU" sz="2400" dirty="0" err="1"/>
              <a:t>батьківські</a:t>
            </a:r>
            <a:r>
              <a:rPr lang="ru-RU" sz="2400" dirty="0"/>
              <a:t> і </a:t>
            </a:r>
            <a:r>
              <a:rPr lang="ru-RU" sz="2400" dirty="0" err="1"/>
              <a:t>материнські</a:t>
            </a:r>
            <a:r>
              <a:rPr lang="ru-RU" sz="2400" dirty="0"/>
              <a:t> </a:t>
            </a:r>
            <a:r>
              <a:rPr lang="ru-RU" sz="2400" dirty="0" err="1"/>
              <a:t>хромосоми</a:t>
            </a:r>
            <a:r>
              <a:rPr lang="ru-RU" sz="2400" dirty="0"/>
              <a:t> </a:t>
            </a:r>
            <a:r>
              <a:rPr lang="ru-RU" sz="2400" dirty="0" err="1"/>
              <a:t>з'єднуються</a:t>
            </a:r>
            <a:r>
              <a:rPr lang="ru-RU" sz="2400" dirty="0"/>
              <a:t> в одному </a:t>
            </a:r>
            <a:r>
              <a:rPr lang="ru-RU" sz="2400" dirty="0" err="1"/>
              <a:t>ядрі</a:t>
            </a:r>
            <a:r>
              <a:rPr lang="ru-RU" sz="2400" dirty="0"/>
              <a:t>, </a:t>
            </a:r>
            <a:r>
              <a:rPr lang="ru-RU" sz="2400" dirty="0" err="1"/>
              <a:t>відновлюючи</a:t>
            </a:r>
            <a:r>
              <a:rPr lang="ru-RU" sz="2400" dirty="0"/>
              <a:t> </a:t>
            </a:r>
            <a:r>
              <a:rPr lang="ru-RU" sz="2400" dirty="0" err="1"/>
              <a:t>нормальну</a:t>
            </a:r>
            <a:r>
              <a:rPr lang="ru-RU" sz="2400" dirty="0"/>
              <a:t> </a:t>
            </a:r>
            <a:r>
              <a:rPr lang="ru-RU" sz="2400" dirty="0" err="1"/>
              <a:t>подвійну</a:t>
            </a:r>
            <a:r>
              <a:rPr lang="ru-RU" sz="2400" dirty="0"/>
              <a:t> (</a:t>
            </a:r>
            <a:r>
              <a:rPr lang="ru-RU" sz="2400" dirty="0" err="1"/>
              <a:t>диплоїдну</a:t>
            </a:r>
            <a:r>
              <a:rPr lang="ru-RU" sz="2400" dirty="0"/>
              <a:t>)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. </a:t>
            </a:r>
            <a:r>
              <a:rPr lang="ru-RU" sz="2400" dirty="0" err="1"/>
              <a:t>Біологічний</a:t>
            </a:r>
            <a:r>
              <a:rPr lang="ru-RU" sz="2400" dirty="0"/>
              <a:t> </a:t>
            </a:r>
            <a:r>
              <a:rPr lang="ru-RU" sz="2400" dirty="0" err="1"/>
              <a:t>сенс</a:t>
            </a:r>
            <a:r>
              <a:rPr lang="ru-RU" sz="2400" dirty="0"/>
              <a:t> </a:t>
            </a:r>
            <a:r>
              <a:rPr lang="ru-RU" sz="2400" dirty="0" err="1"/>
              <a:t>запліднення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</a:t>
            </a:r>
            <a:r>
              <a:rPr lang="ru-RU" sz="2400" dirty="0" err="1"/>
              <a:t>обміні</a:t>
            </a:r>
            <a:r>
              <a:rPr lang="ru-RU" sz="2400" dirty="0"/>
              <a:t> </a:t>
            </a:r>
            <a:r>
              <a:rPr lang="ru-RU" sz="2400" dirty="0" err="1"/>
              <a:t>генетичною</a:t>
            </a:r>
            <a:r>
              <a:rPr lang="ru-RU" sz="2400" dirty="0"/>
              <a:t> </a:t>
            </a:r>
            <a:r>
              <a:rPr lang="ru-RU" sz="2400" dirty="0" err="1"/>
              <a:t>інформацією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тваринами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популяції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кожний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</a:t>
            </a:r>
            <a:r>
              <a:rPr lang="ru-RU" sz="2400" dirty="0" err="1"/>
              <a:t>організм</a:t>
            </a:r>
            <a:r>
              <a:rPr lang="ru-RU" sz="2400" dirty="0"/>
              <a:t> </a:t>
            </a:r>
            <a:r>
              <a:rPr lang="ru-RU" sz="2400" dirty="0" err="1"/>
              <a:t>поєднує</a:t>
            </a:r>
            <a:r>
              <a:rPr lang="ru-RU" sz="2400" dirty="0"/>
              <a:t> в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спадкові</a:t>
            </a:r>
            <a:r>
              <a:rPr lang="ru-RU" sz="2400" dirty="0"/>
              <a:t> </a:t>
            </a:r>
            <a:r>
              <a:rPr lang="ru-RU" sz="2400" dirty="0" err="1"/>
              <a:t>ознаки</a:t>
            </a:r>
            <a:r>
              <a:rPr lang="ru-RU" sz="2400" dirty="0"/>
              <a:t> </a:t>
            </a:r>
            <a:r>
              <a:rPr lang="ru-RU" sz="2400" dirty="0" err="1"/>
              <a:t>обох</a:t>
            </a:r>
            <a:r>
              <a:rPr lang="ru-RU" sz="2400" dirty="0"/>
              <a:t> </a:t>
            </a:r>
            <a:r>
              <a:rPr lang="ru-RU" sz="2400" dirty="0" err="1"/>
              <a:t>батьків</a:t>
            </a:r>
            <a:r>
              <a:rPr lang="ru-RU" sz="2400" dirty="0"/>
              <a:t>. У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</a:t>
            </a:r>
            <a:r>
              <a:rPr lang="ru-RU" sz="2400" dirty="0" err="1"/>
              <a:t>одноклітинний</a:t>
            </a:r>
            <a:r>
              <a:rPr lang="ru-RU" sz="2400" dirty="0"/>
              <a:t> </a:t>
            </a:r>
            <a:r>
              <a:rPr lang="ru-RU" sz="2400" dirty="0" err="1"/>
              <a:t>організм</a:t>
            </a:r>
            <a:r>
              <a:rPr lang="ru-RU" sz="2400" dirty="0"/>
              <a:t>-зигота. </a:t>
            </a:r>
          </a:p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47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err="1">
                <a:effectLst/>
              </a:rPr>
              <a:t>Дроблення</a:t>
            </a:r>
            <a:r>
              <a:rPr lang="ru-RU" sz="4400" dirty="0">
                <a:effectLst/>
              </a:rPr>
              <a:t> і </a:t>
            </a:r>
            <a:r>
              <a:rPr lang="ru-RU" sz="4400" dirty="0" err="1" smtClean="0">
                <a:effectLst/>
              </a:rPr>
              <a:t>бластуляція</a:t>
            </a:r>
            <a:endParaRPr lang="uk-UA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81" y="2273300"/>
            <a:ext cx="65024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85541"/>
              </p:ext>
            </p:extLst>
          </p:nvPr>
        </p:nvGraphicFramePr>
        <p:xfrm>
          <a:off x="539552" y="980728"/>
          <a:ext cx="8064896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effectLst/>
                        </a:rPr>
                        <a:t>Після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запліднення</a:t>
                      </a:r>
                      <a:r>
                        <a:rPr lang="ru-RU" sz="2000" kern="1200" dirty="0" smtClean="0">
                          <a:effectLst/>
                        </a:rPr>
                        <a:t> в </a:t>
                      </a:r>
                      <a:r>
                        <a:rPr lang="ru-RU" sz="2000" kern="1200" dirty="0" err="1" smtClean="0">
                          <a:effectLst/>
                        </a:rPr>
                        <a:t>період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дроблення</a:t>
                      </a:r>
                      <a:r>
                        <a:rPr lang="ru-RU" sz="2000" kern="1200" dirty="0" smtClean="0">
                          <a:effectLst/>
                        </a:rPr>
                        <a:t> яйце </a:t>
                      </a:r>
                      <a:r>
                        <a:rPr lang="ru-RU" sz="2000" kern="1200" dirty="0" err="1" smtClean="0">
                          <a:effectLst/>
                        </a:rPr>
                        <a:t>послідовне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багато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разів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ділиться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спочатку</a:t>
                      </a:r>
                      <a:r>
                        <a:rPr lang="ru-RU" sz="2000" kern="1200" dirty="0" smtClean="0">
                          <a:effectLst/>
                        </a:rPr>
                        <a:t> на </a:t>
                      </a:r>
                      <a:r>
                        <a:rPr lang="ru-RU" sz="2000" kern="1200" dirty="0" err="1" smtClean="0">
                          <a:effectLst/>
                        </a:rPr>
                        <a:t>великі</a:t>
                      </a:r>
                      <a:r>
                        <a:rPr lang="ru-RU" sz="2000" kern="1200" dirty="0" smtClean="0">
                          <a:effectLst/>
                        </a:rPr>
                        <a:t>, </a:t>
                      </a:r>
                      <a:r>
                        <a:rPr lang="ru-RU" sz="2000" kern="1200" dirty="0" err="1" smtClean="0">
                          <a:effectLst/>
                        </a:rPr>
                        <a:t>потім</a:t>
                      </a:r>
                      <a:r>
                        <a:rPr lang="ru-RU" sz="2000" kern="1200" dirty="0" smtClean="0">
                          <a:effectLst/>
                        </a:rPr>
                        <a:t> на все </a:t>
                      </a:r>
                      <a:r>
                        <a:rPr lang="ru-RU" sz="2000" kern="1200" dirty="0" err="1" smtClean="0">
                          <a:effectLst/>
                        </a:rPr>
                        <a:t>дрібніші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клітини</a:t>
                      </a:r>
                      <a:r>
                        <a:rPr lang="ru-RU" sz="2000" kern="1200" dirty="0" smtClean="0">
                          <a:effectLst/>
                        </a:rPr>
                        <a:t> — </a:t>
                      </a:r>
                      <a:r>
                        <a:rPr lang="ru-RU" sz="2000" kern="1200" dirty="0" err="1" smtClean="0">
                          <a:effectLst/>
                        </a:rPr>
                        <a:t>бластомери</a:t>
                      </a:r>
                      <a:r>
                        <a:rPr lang="ru-RU" sz="2000" kern="1200" dirty="0" smtClean="0">
                          <a:effectLst/>
                        </a:rPr>
                        <a:t>; </a:t>
                      </a:r>
                      <a:r>
                        <a:rPr lang="ru-RU" sz="2000" kern="1200" dirty="0" err="1" smtClean="0">
                          <a:effectLst/>
                        </a:rPr>
                        <a:t>далі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утворюється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багатоклітинний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зародок</a:t>
                      </a:r>
                      <a:r>
                        <a:rPr lang="ru-RU" sz="2000" kern="1200" dirty="0" smtClean="0">
                          <a:effectLst/>
                        </a:rPr>
                        <a:t> (</a:t>
                      </a:r>
                      <a:r>
                        <a:rPr lang="ru-RU" sz="2000" kern="1200" dirty="0" err="1" smtClean="0">
                          <a:effectLst/>
                        </a:rPr>
                        <a:t>звичайно</a:t>
                      </a:r>
                      <a:r>
                        <a:rPr lang="ru-RU" sz="2000" kern="1200" dirty="0" smtClean="0">
                          <a:effectLst/>
                        </a:rPr>
                        <a:t> з </a:t>
                      </a:r>
                      <a:r>
                        <a:rPr lang="ru-RU" sz="2000" kern="1200" dirty="0" err="1" smtClean="0">
                          <a:effectLst/>
                        </a:rPr>
                        <a:t>порожниною</a:t>
                      </a: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 err="1" smtClean="0">
                          <a:effectLst/>
                        </a:rPr>
                        <a:t>усередині</a:t>
                      </a:r>
                      <a:r>
                        <a:rPr lang="ru-RU" sz="2000" kern="1200" dirty="0" smtClean="0">
                          <a:effectLst/>
                        </a:rPr>
                        <a:t>) — бластула. </a:t>
                      </a:r>
                      <a:endParaRPr lang="uk-UA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3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8064896" cy="410220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2800" dirty="0" err="1"/>
              <a:t>результаті</a:t>
            </a:r>
            <a:r>
              <a:rPr lang="ru-RU" sz="2800" dirty="0"/>
              <a:t> </a:t>
            </a:r>
            <a:r>
              <a:rPr lang="ru-RU" sz="2800" dirty="0" err="1"/>
              <a:t>дроблення</a:t>
            </a:r>
            <a:r>
              <a:rPr lang="ru-RU" sz="2800" dirty="0"/>
              <a:t> </a:t>
            </a:r>
            <a:r>
              <a:rPr lang="ru-RU" sz="2800" dirty="0" err="1"/>
              <a:t>створюються</a:t>
            </a:r>
            <a:r>
              <a:rPr lang="ru-RU" sz="2800" dirty="0"/>
              <a:t> </a:t>
            </a:r>
            <a:r>
              <a:rPr lang="ru-RU" sz="2800" dirty="0" err="1"/>
              <a:t>умови</a:t>
            </a:r>
            <a:r>
              <a:rPr lang="ru-RU" sz="2800" dirty="0"/>
              <a:t> для </a:t>
            </a:r>
            <a:r>
              <a:rPr lang="ru-RU" sz="2800" dirty="0" err="1"/>
              <a:t>виникнення</a:t>
            </a:r>
            <a:r>
              <a:rPr lang="ru-RU" sz="2800" dirty="0"/>
              <a:t> </a:t>
            </a:r>
            <a:r>
              <a:rPr lang="ru-RU" sz="2800" dirty="0" err="1"/>
              <a:t>відмінностей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частинами</a:t>
            </a:r>
            <a:r>
              <a:rPr lang="ru-RU" sz="2800" dirty="0"/>
              <a:t> </a:t>
            </a:r>
            <a:r>
              <a:rPr lang="ru-RU" sz="2800" dirty="0" err="1"/>
              <a:t>зародка</a:t>
            </a:r>
            <a:r>
              <a:rPr lang="ru-RU" sz="2800" dirty="0"/>
              <a:t> — </a:t>
            </a:r>
            <a:r>
              <a:rPr lang="ru-RU" sz="2800" dirty="0" err="1"/>
              <a:t>диференціалізація</a:t>
            </a:r>
            <a:r>
              <a:rPr lang="ru-RU" sz="2800" dirty="0"/>
              <a:t> . </a:t>
            </a:r>
            <a:r>
              <a:rPr lang="ru-RU" sz="2800" dirty="0" err="1"/>
              <a:t>Клітини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утворилися</a:t>
            </a:r>
            <a:r>
              <a:rPr lang="ru-RU" sz="2800" dirty="0"/>
              <a:t> з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ділянок</a:t>
            </a:r>
            <a:r>
              <a:rPr lang="ru-RU" sz="2800" dirty="0"/>
              <a:t> </a:t>
            </a:r>
            <a:r>
              <a:rPr lang="ru-RU" sz="2800" dirty="0" err="1"/>
              <a:t>яйця</a:t>
            </a:r>
            <a:r>
              <a:rPr lang="ru-RU" sz="2800" dirty="0"/>
              <a:t>, </a:t>
            </a:r>
            <a:r>
              <a:rPr lang="ru-RU" sz="2800" dirty="0" err="1"/>
              <a:t>отримують</a:t>
            </a:r>
            <a:r>
              <a:rPr lang="ru-RU" sz="2800" dirty="0"/>
              <a:t> </a:t>
            </a:r>
            <a:r>
              <a:rPr lang="ru-RU" sz="2800" dirty="0" err="1"/>
              <a:t>неоднакову</a:t>
            </a:r>
            <a:r>
              <a:rPr lang="ru-RU" sz="2800" dirty="0"/>
              <a:t> цитоплазму (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визначає</a:t>
            </a:r>
            <a:r>
              <a:rPr lang="ru-RU" sz="2800" dirty="0"/>
              <a:t> </a:t>
            </a:r>
            <a:r>
              <a:rPr lang="ru-RU" sz="2800" dirty="0" err="1"/>
              <a:t>первинне</a:t>
            </a:r>
            <a:r>
              <a:rPr lang="ru-RU" sz="2800" dirty="0"/>
              <a:t> </a:t>
            </a:r>
            <a:r>
              <a:rPr lang="ru-RU" sz="2800" dirty="0" err="1"/>
              <a:t>диференціювання</a:t>
            </a:r>
            <a:r>
              <a:rPr lang="ru-RU" sz="2800" dirty="0"/>
              <a:t>) і </a:t>
            </a:r>
            <a:r>
              <a:rPr lang="ru-RU" sz="2800" dirty="0" err="1"/>
              <a:t>стають</a:t>
            </a:r>
            <a:r>
              <a:rPr lang="ru-RU" sz="2800" dirty="0"/>
              <a:t> </a:t>
            </a:r>
            <a:r>
              <a:rPr lang="ru-RU" sz="2800" dirty="0" err="1"/>
              <a:t>здібними</a:t>
            </a:r>
            <a:r>
              <a:rPr lang="ru-RU" sz="2800" dirty="0"/>
              <a:t> до </a:t>
            </a:r>
            <a:r>
              <a:rPr lang="ru-RU" sz="2800" dirty="0" err="1"/>
              <a:t>пересувань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майбутнього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50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err="1">
                <a:effectLst/>
              </a:rPr>
              <a:t>Гаструляція</a:t>
            </a:r>
            <a:r>
              <a:rPr lang="ru-RU" sz="4400" dirty="0">
                <a:effectLst/>
              </a:rPr>
              <a:t>.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У </a:t>
            </a:r>
            <a:r>
              <a:rPr lang="ru-RU" sz="2400" dirty="0" err="1">
                <a:effectLst/>
              </a:rPr>
              <a:t>результаті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поділу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диференціювання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взаємодії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переміщення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клітин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зародок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стає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багатошаровим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З'являються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зародкові</a:t>
            </a:r>
            <a:r>
              <a:rPr lang="ru-RU" sz="2400" dirty="0">
                <a:effectLst/>
              </a:rPr>
              <a:t> листки </a:t>
            </a:r>
            <a:r>
              <a:rPr lang="ru-RU" sz="2400" dirty="0" err="1">
                <a:effectLst/>
              </a:rPr>
              <a:t>ектодерма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ентодерми</a:t>
            </a:r>
            <a:r>
              <a:rPr lang="ru-RU" sz="2400" dirty="0">
                <a:effectLst/>
              </a:rPr>
              <a:t> і мезодерма,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несуть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собі</a:t>
            </a:r>
            <a:r>
              <a:rPr lang="ru-RU" sz="2400" dirty="0">
                <a:effectLst/>
              </a:rPr>
              <a:t> накладки </a:t>
            </a:r>
            <a:r>
              <a:rPr lang="ru-RU" sz="2400" dirty="0" err="1">
                <a:effectLst/>
              </a:rPr>
              <a:t>різних</a:t>
            </a:r>
            <a:r>
              <a:rPr lang="ru-RU" sz="2400" dirty="0">
                <a:effectLst/>
              </a:rPr>
              <a:t> тканин і </a:t>
            </a:r>
            <a:r>
              <a:rPr lang="ru-RU" sz="2400" dirty="0" err="1">
                <a:effectLst/>
              </a:rPr>
              <a:t>органів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Гаструляція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протікає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різних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тварин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по-різному</a:t>
            </a:r>
            <a:r>
              <a:rPr lang="ru-RU" sz="2400" dirty="0">
                <a:effectLst/>
              </a:rPr>
              <a:t>, але в </a:t>
            </a:r>
            <a:r>
              <a:rPr lang="ru-RU" sz="2400" dirty="0" err="1">
                <a:effectLst/>
              </a:rPr>
              <a:t>результаті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неї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створюється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загальний</a:t>
            </a:r>
            <a:r>
              <a:rPr lang="ru-RU" sz="2400" dirty="0">
                <a:effectLst/>
              </a:rPr>
              <a:t> план </a:t>
            </a:r>
            <a:r>
              <a:rPr lang="ru-RU" sz="2400" dirty="0" err="1">
                <a:effectLst/>
              </a:rPr>
              <a:t>будови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організму</a:t>
            </a:r>
            <a:r>
              <a:rPr lang="ru-RU" sz="2400" dirty="0">
                <a:effectLst/>
              </a:rPr>
              <a:t>, схожий </a:t>
            </a:r>
            <a:r>
              <a:rPr lang="ru-RU" sz="2400" dirty="0" err="1">
                <a:effectLst/>
              </a:rPr>
              <a:t>навіть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віддалених</a:t>
            </a:r>
            <a:r>
              <a:rPr lang="ru-RU" sz="2400" dirty="0">
                <a:effectLst/>
              </a:rPr>
              <a:t> в систематичному </a:t>
            </a:r>
            <a:r>
              <a:rPr lang="ru-RU" sz="2400" dirty="0" err="1">
                <a:effectLst/>
              </a:rPr>
              <a:t>відношенні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груп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тварин</a:t>
            </a:r>
            <a:r>
              <a:rPr lang="ru-RU" sz="2400" dirty="0" smtClean="0">
                <a:effectLst/>
              </a:rPr>
              <a:t>.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7344816" cy="22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8064896" cy="5182323"/>
          </a:xfrm>
        </p:spPr>
        <p:txBody>
          <a:bodyPr/>
          <a:lstStyle/>
          <a:p>
            <a:pPr algn="ctr"/>
            <a:r>
              <a:rPr lang="ru-RU" sz="4400" dirty="0" err="1"/>
              <a:t>Гістогенез</a:t>
            </a:r>
            <a:r>
              <a:rPr lang="ru-RU" sz="4400" dirty="0"/>
              <a:t>, органогенез, </a:t>
            </a:r>
            <a:r>
              <a:rPr lang="ru-RU" sz="4400" dirty="0" err="1"/>
              <a:t>сістемогенеза</a:t>
            </a:r>
            <a:r>
              <a:rPr lang="ru-RU" sz="4400" dirty="0"/>
              <a:t>. </a:t>
            </a:r>
            <a:endParaRPr lang="ru-RU" sz="4400" dirty="0" smtClean="0"/>
          </a:p>
          <a:p>
            <a:pPr algn="l"/>
            <a:r>
              <a:rPr lang="ru-RU" dirty="0" smtClean="0"/>
              <a:t>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диференціювання</a:t>
            </a:r>
            <a:r>
              <a:rPr lang="ru-RU" dirty="0"/>
              <a:t> </a:t>
            </a:r>
            <a:r>
              <a:rPr lang="ru-RU" dirty="0" err="1"/>
              <a:t>зародкових</a:t>
            </a:r>
            <a:r>
              <a:rPr lang="ru-RU" dirty="0"/>
              <a:t> </a:t>
            </a:r>
            <a:r>
              <a:rPr lang="ru-RU" dirty="0" err="1"/>
              <a:t>листків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зачатки тканин,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і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Для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зародків</a:t>
            </a:r>
            <a:r>
              <a:rPr lang="ru-RU" dirty="0"/>
              <a:t> з </a:t>
            </a:r>
            <a:r>
              <a:rPr lang="ru-RU" dirty="0" err="1"/>
              <a:t>оболонок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зародкового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синтезується</a:t>
            </a:r>
            <a:r>
              <a:rPr lang="ru-RU" dirty="0"/>
              <a:t> фермент,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розчиняє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,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розбити </a:t>
            </a:r>
            <a:r>
              <a:rPr lang="ru-RU" dirty="0" err="1"/>
              <a:t>шкаралупу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l"/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4883"/>
            <a:ext cx="6120680" cy="319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72648"/>
            <a:ext cx="7560840" cy="1760408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err="1" smtClean="0"/>
              <a:t>Дякую</a:t>
            </a:r>
            <a:r>
              <a:rPr lang="ru-RU" sz="7200" dirty="0" smtClean="0"/>
              <a:t> за </a:t>
            </a:r>
            <a:r>
              <a:rPr lang="ru-RU" sz="7200" dirty="0" err="1" smtClean="0"/>
              <a:t>увагу</a:t>
            </a:r>
            <a:r>
              <a:rPr lang="ru-RU" sz="7200" dirty="0" smtClean="0"/>
              <a:t>!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6697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286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Ембріогенез</vt:lpstr>
      <vt:lpstr>Ембріогенез (Зародковий розвиток, ембріональний розвиток) — розвиток організму людини, що відбувається в оболонках яйцеклітини поза материнським організмом або усередині нього. Зародковому розвитку передує період передзародкового розвитку, коли зростає, формується і дозріває яйцеклітина. </vt:lpstr>
      <vt:lpstr>У процесі ембріогенезу можна виділити наступні основні стадії:  1. Запліднення   2. Дроблення і бластуляція  3. Гаструляція  4. Гістогенез, органогенез, сістемогенеза  </vt:lpstr>
      <vt:lpstr>Запліднення</vt:lpstr>
      <vt:lpstr>Дроблення і бластуляція</vt:lpstr>
      <vt:lpstr>Презентация PowerPoint</vt:lpstr>
      <vt:lpstr>Гаструляція. У результаті поділу, диференціювання, взаємодії і переміщення клітин зародок стає багатошаровим. З'являються зародкові листки ектодерма, ентодерми і мезодерма, що несуть у собі накладки різних тканин і органів. Гаструляція протікає у різних тварин по-різному, але в результаті неї створюється загальний план будови організму, схожий навіть у віддалених в систематичному відношенні груп тварин.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Ембріогенез</dc:title>
  <dc:creator>Tanya</dc:creator>
  <cp:lastModifiedBy>Tanya</cp:lastModifiedBy>
  <cp:revision>11</cp:revision>
  <dcterms:created xsi:type="dcterms:W3CDTF">2014-01-23T14:39:42Z</dcterms:created>
  <dcterms:modified xsi:type="dcterms:W3CDTF">2015-01-28T10:25:07Z</dcterms:modified>
</cp:coreProperties>
</file>