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2" autoAdjust="0"/>
    <p:restoredTop sz="94660"/>
  </p:normalViewPr>
  <p:slideViewPr>
    <p:cSldViewPr>
      <p:cViewPr varScale="1">
        <p:scale>
          <a:sx n="107" d="100"/>
          <a:sy n="107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4F79EB-C7BF-431B-9D06-D7462C6D3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261219-1FC9-4611-986D-97B6ED78422C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FAE88F-679C-4734-A666-8A645606F1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0E9E67-1553-4CBA-9F17-B45473D5D231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BC252F-F70D-4518-9735-765C26740E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0414C5-DDE0-4851-9BFF-6327D8AD90DA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B348B0-8287-4042-97E8-7223121D4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58D089-3FB9-44EB-851C-EDCA99272F00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7AC4F8-95F9-4000-8E7D-93F3656304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AB0216-1197-47B2-ACF0-EBC5570C209F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0D21B1-6FF0-432E-A71E-6D7D1C3187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583434-8B0D-452B-8A14-A987DD93593C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3736C3-0ABC-455C-9F59-9519887874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AE698B-8E03-4592-B8BD-D7BD4C2E152E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1E0D82-B0C9-4550-9349-D854F3CFA6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E2A9FB-3ED9-440D-83C3-27D5AC7DFC86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B2D521-8F3F-423E-A452-2376CB368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4D1A6D-9E21-4E34-851E-79B796A83EBF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D15331-C1BE-4F9C-B829-D2AA7BDCB9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DE0C48-401C-4603-B2C7-FF73FAB27935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82D944-F6F2-4DCC-A7B8-87FBFE215A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106DD4B8-3F2D-4832-802D-0C037C53E5D5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B96D97FC-8D5E-41DE-8F39-F152DE1FDF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6057210-52C8-461B-9335-63562A60CFD5}" type="datetime1">
              <a:rPr lang="en-US" smtClean="0"/>
              <a:pPr>
                <a:defRPr/>
              </a:pPr>
              <a:t>2/1/2015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17569C4-756C-418F-82CD-9D5C2163C3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642918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err="1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Презентац</a:t>
            </a:r>
            <a:r>
              <a:rPr lang="uk-UA" sz="4800" dirty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і</a:t>
            </a:r>
            <a:r>
              <a:rPr lang="ru-RU" sz="4800" dirty="0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я</a:t>
            </a:r>
          </a:p>
          <a:p>
            <a:pPr algn="ctr"/>
            <a:r>
              <a:rPr lang="uk-UA" sz="4800" dirty="0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З біології</a:t>
            </a:r>
          </a:p>
          <a:p>
            <a:pPr algn="ctr"/>
            <a:r>
              <a:rPr lang="uk-UA" sz="4800" dirty="0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На тему </a:t>
            </a:r>
            <a:r>
              <a:rPr lang="ru-RU" sz="4800" dirty="0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«</a:t>
            </a:r>
            <a:r>
              <a:rPr lang="ru-RU" sz="4800" dirty="0" err="1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Закони</a:t>
            </a:r>
            <a:r>
              <a:rPr lang="ru-RU" sz="4800" dirty="0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 </a:t>
            </a:r>
            <a:r>
              <a:rPr lang="ru-RU" sz="4800" dirty="0" err="1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Грегора</a:t>
            </a:r>
            <a:r>
              <a:rPr lang="ru-RU" sz="4800" dirty="0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 </a:t>
            </a:r>
            <a:r>
              <a:rPr lang="ru-RU" sz="4800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Менделя</a:t>
            </a:r>
            <a:r>
              <a:rPr lang="ru-RU" sz="4800" smtClean="0">
                <a:solidFill>
                  <a:srgbClr val="FFFF00"/>
                </a:solidFill>
                <a:latin typeface="Book Antiqua" pitchFamily="18" charset="0"/>
                <a:cs typeface="khalaad al-arabeh 2" pitchFamily="2" charset="-78"/>
              </a:rPr>
              <a:t>»</a:t>
            </a:r>
            <a:endParaRPr lang="ru-RU" sz="4800" dirty="0" smtClean="0">
              <a:solidFill>
                <a:srgbClr val="FFFF00"/>
              </a:solidFill>
              <a:latin typeface="Book Antiqua" pitchFamily="18" charset="0"/>
              <a:cs typeface="khalaad al-arabeh 2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15afec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3752313" cy="22145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1928794" y="142852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Перший закон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6182" y="928670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Для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ілюстрації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закону Менделя - закону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одноманітності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відтворимо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його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досліди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по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монтлгібрідному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схрещуванню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рослин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гороху.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Схрещування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організмів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називається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гібридизацією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, потомство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схрещування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особин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різною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спадковістю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називають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гібридним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окрему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особина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гібридом</a:t>
            </a:r>
            <a:r>
              <a:rPr lang="ru-RU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.</a:t>
            </a:r>
            <a:endParaRPr lang="ru-RU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143248"/>
            <a:ext cx="8929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err="1" smtClean="0">
                <a:solidFill>
                  <a:srgbClr val="FFFF00"/>
                </a:solidFill>
              </a:rPr>
              <a:t>Якщо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схрестити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рослини</a:t>
            </a:r>
            <a:r>
              <a:rPr lang="ru-RU" dirty="0" smtClean="0">
                <a:solidFill>
                  <a:srgbClr val="FFFF00"/>
                </a:solidFill>
              </a:rPr>
              <a:t> гороху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жовтими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зеленими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насінням</a:t>
            </a:r>
            <a:r>
              <a:rPr lang="ru-RU" dirty="0" smtClean="0">
                <a:solidFill>
                  <a:srgbClr val="FFFF00"/>
                </a:solidFill>
              </a:rPr>
              <a:t>, то у </a:t>
            </a:r>
            <a:r>
              <a:rPr lang="ru-RU" dirty="0" err="1" smtClean="0">
                <a:solidFill>
                  <a:srgbClr val="FFFF00"/>
                </a:solidFill>
              </a:rPr>
              <a:t>всіх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отриманих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результаті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цього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схрещування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насіння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будуть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жовтими</a:t>
            </a:r>
            <a:r>
              <a:rPr lang="ru-RU" dirty="0" smtClean="0">
                <a:solidFill>
                  <a:srgbClr val="FFFF00"/>
                </a:solidFill>
              </a:rPr>
              <a:t>. </a:t>
            </a:r>
            <a:r>
              <a:rPr lang="ru-RU" dirty="0" err="1" smtClean="0">
                <a:solidFill>
                  <a:srgbClr val="FFFF00"/>
                </a:solidFill>
              </a:rPr>
              <a:t>Така</a:t>
            </a:r>
            <a:r>
              <a:rPr lang="ru-RU" dirty="0" smtClean="0">
                <a:solidFill>
                  <a:srgbClr val="FFFF00"/>
                </a:solidFill>
              </a:rPr>
              <a:t> ж картина </a:t>
            </a:r>
            <a:r>
              <a:rPr lang="ru-RU" dirty="0" err="1" smtClean="0">
                <a:solidFill>
                  <a:srgbClr val="FFFF00"/>
                </a:solidFill>
              </a:rPr>
              <a:t>спостерігається</a:t>
            </a:r>
            <a:r>
              <a:rPr lang="ru-RU" dirty="0" smtClean="0">
                <a:solidFill>
                  <a:srgbClr val="FFFF00"/>
                </a:solidFill>
              </a:rPr>
              <a:t> при </a:t>
            </a:r>
            <a:r>
              <a:rPr lang="ru-RU" dirty="0" err="1" smtClean="0">
                <a:solidFill>
                  <a:srgbClr val="FFFF00"/>
                </a:solidFill>
              </a:rPr>
              <a:t>схрещуванні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рослин</a:t>
            </a:r>
            <a:r>
              <a:rPr lang="ru-RU" dirty="0" smtClean="0">
                <a:solidFill>
                  <a:srgbClr val="FFFF00"/>
                </a:solidFill>
              </a:rPr>
              <a:t>, </a:t>
            </a:r>
            <a:r>
              <a:rPr lang="ru-RU" dirty="0" err="1" smtClean="0">
                <a:solidFill>
                  <a:srgbClr val="FFFF00"/>
                </a:solidFill>
              </a:rPr>
              <a:t>які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мають</a:t>
            </a:r>
            <a:r>
              <a:rPr lang="ru-RU" dirty="0" smtClean="0">
                <a:solidFill>
                  <a:srgbClr val="FFFF00"/>
                </a:solidFill>
              </a:rPr>
              <a:t> гладкою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зморшкуватою</a:t>
            </a:r>
            <a:r>
              <a:rPr lang="ru-RU" dirty="0" smtClean="0">
                <a:solidFill>
                  <a:srgbClr val="FFFF00"/>
                </a:solidFill>
              </a:rPr>
              <a:t> формою </a:t>
            </a:r>
            <a:r>
              <a:rPr lang="ru-RU" dirty="0" err="1" smtClean="0">
                <a:solidFill>
                  <a:srgbClr val="FFFF00"/>
                </a:solidFill>
              </a:rPr>
              <a:t>насіння</a:t>
            </a:r>
            <a:r>
              <a:rPr lang="ru-RU" dirty="0" smtClean="0">
                <a:solidFill>
                  <a:srgbClr val="FFFF00"/>
                </a:solidFill>
              </a:rPr>
              <a:t>; все потомство </a:t>
            </a:r>
            <a:r>
              <a:rPr lang="ru-RU" dirty="0" err="1" smtClean="0">
                <a:solidFill>
                  <a:srgbClr val="FFFF00"/>
                </a:solidFill>
              </a:rPr>
              <a:t>першого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</a:rPr>
              <a:t> буде </a:t>
            </a:r>
            <a:r>
              <a:rPr lang="ru-RU" dirty="0" err="1" smtClean="0">
                <a:solidFill>
                  <a:srgbClr val="FFFF00"/>
                </a:solidFill>
              </a:rPr>
              <a:t>мати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гладку</a:t>
            </a:r>
            <a:r>
              <a:rPr lang="ru-RU" dirty="0" smtClean="0">
                <a:solidFill>
                  <a:srgbClr val="FFFF00"/>
                </a:solidFill>
              </a:rPr>
              <a:t> форму </a:t>
            </a:r>
            <a:r>
              <a:rPr lang="ru-RU" dirty="0" err="1" smtClean="0">
                <a:solidFill>
                  <a:srgbClr val="FFFF00"/>
                </a:solidFill>
              </a:rPr>
              <a:t>насіння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57356" y="142852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Другий закон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0013-013-K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857232"/>
            <a:ext cx="3429024" cy="25717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TextBox 7"/>
          <p:cNvSpPr txBox="1"/>
          <p:nvPr/>
        </p:nvSpPr>
        <p:spPr>
          <a:xfrm>
            <a:off x="3428992" y="857232"/>
            <a:ext cx="52864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розщеплення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Менделя,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гетерозиготних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собою, то в другому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спостерігатиметься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розщеплення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визначенні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числовому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співвідношенні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за генотипом 1:2:1, за фенотипом 3:1. Так,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75%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особин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домінантним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25%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рецесивною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неповному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домінуванні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кодомінуванні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50%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8715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фенотип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 25%.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другого закону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закономірне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поведінка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пари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гомологічних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хромосом (А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гамет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типів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особини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генотипів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співвідношенні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1АА:2Аа:1аа.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алелів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расшепленія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 фенотипу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другим законом Менделя.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використовувалися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Менделем для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отриманні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гібридного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6022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горошини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жовтого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кольору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2001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горошини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зеленого.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142852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Другий закон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0013-013-K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31"/>
            <a:ext cx="3428992" cy="25717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3428992" y="857232"/>
            <a:ext cx="50006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Гіпотеза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чистоти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гамет. Мендель припустив,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утворенні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змішуються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зберігаються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незмінному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присутні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домінантний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рецесивний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домінантний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фактор,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рецесивний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пригнічується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поколіннями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статевому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розмноженні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статеві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гамети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84296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допустити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гамета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один фактор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пари.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заплідненні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злиття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гамет,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рецесивний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фактор, буде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призводити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рецесивною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фенотипічною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Злиття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ж гамет,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домінантний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фактор,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гамет, одна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домінантний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рецесивний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фактор, буде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призводити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домінантним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Таким чином,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поява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другому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рецесивнимознаки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умов: </a:t>
            </a:r>
          </a:p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зберігаються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незмінному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статеві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фактор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аллельноі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пари.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794" y="142852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Третій закон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289938_html_m3510d1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4355"/>
            <a:ext cx="2928926" cy="3661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857488" y="714356"/>
            <a:ext cx="59293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незалежного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комбінування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Менделя,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звучить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так: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гомозиготних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особин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одного за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парам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передаються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потомству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комбінуються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поєднаннях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вихідних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форм,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розрізняються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у другому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особини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чотирма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фенотипами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співвідношенні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9:3:3:1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Цей закон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незалежному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поведінці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розщепленні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пар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гомологічних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хромосом.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дигибридному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призводить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286256"/>
            <a:ext cx="8786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типів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гамет (АВ,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зигот -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закономірного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розщеплення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генотипом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 фенотипу.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змінюється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диплоидов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зчеплення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закону Менделя).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7356" y="142852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Третій закон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289938_html_m3510d1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14356"/>
            <a:ext cx="2500298" cy="36433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0298" y="714356"/>
            <a:ext cx="6143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закон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справедливий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аутосомпих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повною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пенетрантністю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постійної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експресивністю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локалізації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статевих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хромосомах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ДНК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органоїдів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пластиди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мітохондрії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реціпроксних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схрещувань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мінятися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слідувати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закону.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розташованих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аутосомах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важливе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відбувалося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інтенсивне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генетики на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етапі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Вони послужили основою для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припущення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клітинах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(гаметах)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спадщин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контролюють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З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закону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постійні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перебувати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станах,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соматичних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клітинах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поодинокі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357694"/>
            <a:ext cx="8643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гаметах,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дискретні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вести себе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відношенню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один до одного. Все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послужило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часу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серйозним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аргументом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теорій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злитої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спадковості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підтверджено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експериментально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4480" y="214290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Решітка </a:t>
            </a:r>
            <a:r>
              <a:rPr lang="uk-UA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Пеннета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320984.png"/>
          <p:cNvPicPr>
            <a:picLocks noChangeAspect="1"/>
          </p:cNvPicPr>
          <p:nvPr/>
        </p:nvPicPr>
        <p:blipFill>
          <a:blip r:embed="rId2">
            <a:lum bright="-40000"/>
          </a:blip>
          <a:stretch>
            <a:fillRect/>
          </a:stretch>
        </p:blipFill>
        <p:spPr>
          <a:xfrm>
            <a:off x="0" y="1107265"/>
            <a:ext cx="3421504" cy="928693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8" name="TextBox 7"/>
          <p:cNvSpPr txBox="1"/>
          <p:nvPr/>
        </p:nvSpPr>
        <p:spPr>
          <a:xfrm>
            <a:off x="3428992" y="1142984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Решітка Пеннета — двомірна таблиця, що використовується для передбачення результатів певного схрещування. Названа на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честь 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143116"/>
            <a:ext cx="857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Реджинальда Пеннета, який уперше запропонував таку форму запису. Для побудови решітки Пеннета у клітинках по горизонталі відкладаються всі можливі типи гамет одного із батьківських організмів, а по вертикалі — іншого. На перетині записують відповідні комбінації цих гамет, що відображають потенційні типи зигот, які можуть виникнути із однаковою імовірністю. Таким методом можна оцінити співвідношення генотипових і фенотипових класів у потомстві, за умови, що генотипи батьківських особин у схрещуванні відомі.</a:t>
            </a:r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4546" y="214290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785794"/>
            <a:ext cx="80724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Проведені </a:t>
            </a:r>
            <a:r>
              <a:rPr lang="uk-UA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Грегором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Менделем експерименти довели, що ознаки, які визначають одним геном, нікуди не зникають, а можуть знову з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являються в ряді поколінь. Крім того, вчений довів, що різні ознаки успадковування незалежно одна від одної, тобто дискретну природу успадковування.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Генетика – наука про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спадковість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мінливість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керування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ними.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основу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покладені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спадковості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Г. Менделем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сортів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гороху. </a:t>
            </a:r>
          </a:p>
          <a:p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Менделя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розкрили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дискретну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корпускулярну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природу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спадковості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універсальний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характер для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диплоїдних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розмножуються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статевим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способом. Для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полиплоїдів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виявляють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принципово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успадкування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числові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фено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тіпічних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класів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диплоїдів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Генотип –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локалізованих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ядрі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(хромосомах)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реплікуючих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структурах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цитоплазми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(пластидах,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мітохондріях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плазмідах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Фенотип –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склалися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генотипу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214290"/>
            <a:ext cx="75009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МЕТА:</a:t>
            </a:r>
          </a:p>
          <a:p>
            <a:pPr algn="ctr"/>
            <a:r>
              <a:rPr lang="ru-RU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Розпо</a:t>
            </a:r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вісти про основоположника генетики </a:t>
            </a:r>
            <a:r>
              <a:rPr lang="uk-UA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Грегора</a:t>
            </a:r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Менделя і про його закони.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285992"/>
            <a:ext cx="3500457" cy="3889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28572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Грегор</a:t>
            </a: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Мендель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(1822-1884)</a:t>
            </a:r>
            <a:endParaRPr lang="uk-UA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Видатний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чешський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священик</a:t>
            </a:r>
            <a:r>
              <a:rPr lang="ru-RU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біолог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та 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ботанік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засновник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генетики.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Відкрив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закони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спадковості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названими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ім'ям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214290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Генетика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857233"/>
            <a:ext cx="6572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Генетика – відносно молода наука. Вона була відкрита чеським вченим у 1865 році. Це 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наука про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закономірність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спадковості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мінливості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. </a:t>
            </a:r>
          </a:p>
          <a:p>
            <a:r>
              <a:rPr lang="vi-VN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Спадковість — одна з основних властивостей живих організмів передавати з покоління в покоління спадкові ознаки, збереження й відтворення у нащадків основних ознак зовнішньої та внутрішньої будови, фізико-хімічних особливостей і життєвих функцій батьків.</a:t>
            </a:r>
          </a:p>
          <a:p>
            <a:r>
              <a:rPr lang="vi-VN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Забезпечується відтворення матеріальних одиниць спадковості —</a:t>
            </a:r>
            <a:r>
              <a:rPr lang="uk-UA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за допомогою</a:t>
            </a:r>
            <a:r>
              <a:rPr lang="vi-VN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 генів.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Спадкові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ознаки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передаються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одного покоління до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іншого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допомогою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 ДНК.</a:t>
            </a:r>
            <a:endParaRPr lang="vi-VN" dirty="0" smtClean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 </a:t>
            </a:r>
          </a:p>
        </p:txBody>
      </p:sp>
      <p:pic>
        <p:nvPicPr>
          <p:cNvPr id="8" name="Рисунок 7" descr="genet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2571736" cy="32147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TextBox 9"/>
          <p:cNvSpPr txBox="1"/>
          <p:nvPr/>
        </p:nvSpPr>
        <p:spPr>
          <a:xfrm>
            <a:off x="0" y="421481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Мінливість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різноманітність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ознак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серед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представників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даного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виду, а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також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властивість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нащадків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здобувати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відмінності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батьківських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форм. </a:t>
            </a:r>
          </a:p>
          <a:p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Мінливість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разом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зі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спадковістю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представляють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собою два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нерозривні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властивості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живих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організмів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предметом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науки генетики.</a:t>
            </a:r>
            <a:endParaRPr lang="ru-RU" dirty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3108" y="214290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Генетика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genet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4417"/>
            <a:ext cx="2571736" cy="32389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2714612" y="928670"/>
            <a:ext cx="64293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Через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універсальність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 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генетичного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коду генетика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лежить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основі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вивчення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всіх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форм 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життя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вірусів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 до 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людини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Генетична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інформація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 —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існування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клітинах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організмів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таких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сукупностей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генів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які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зберігають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відомості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про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послідовність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процесів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обміну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речовин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у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періоди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росту та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розмноження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, про склад,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будову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функції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білків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нуклеїнових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кислот.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Носієм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генетичної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інформації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є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нуклеїнові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кислоти</a:t>
            </a:r>
            <a:r>
              <a:rPr lang="ru-RU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: ДНК та РНК.</a:t>
            </a:r>
          </a:p>
          <a:p>
            <a:r>
              <a:rPr lang="uk-UA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ДНК (</a:t>
            </a:r>
            <a:r>
              <a:rPr lang="vi-VN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Дезоксирибонуклеїнова кислота</a:t>
            </a:r>
            <a:r>
              <a:rPr lang="uk-UA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) - один із двох типів природних нуклеїнових кислот, що забезпечує зберігання, передачу з покоління в покоління і реалізацію генетичної програми розвитку й функціонування живих організмів.</a:t>
            </a:r>
            <a:endParaRPr lang="ru-RU" dirty="0" smtClean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  <a:p>
            <a:endParaRPr lang="ru-RU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86256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  <a:p>
            <a:endParaRPr lang="uk-UA" dirty="0" smtClean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РНК (</a:t>
            </a:r>
            <a:r>
              <a:rPr lang="vi-VN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Рибонуклеиновая кислота</a:t>
            </a:r>
            <a:r>
              <a:rPr lang="uk-UA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) - нуклеїнові кислоти, лінійні полімери </a:t>
            </a:r>
            <a:r>
              <a:rPr lang="uk-UA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нуклеотидів</a:t>
            </a:r>
            <a:r>
              <a:rPr lang="uk-UA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, до складу яких входять залишок ортофосфорної кислоти, рибоза і азотисті основи - аденін, </a:t>
            </a:r>
            <a:r>
              <a:rPr lang="uk-UA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цитозин</a:t>
            </a:r>
            <a:r>
              <a:rPr lang="uk-UA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, гуанін і урацил.</a:t>
            </a:r>
            <a:endParaRPr lang="ru-RU" dirty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66" y="214290"/>
            <a:ext cx="5643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Генетика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genet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2571736" cy="323896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2643174" y="928670"/>
            <a:ext cx="635798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Основним методом дослідження генетики є </a:t>
            </a:r>
            <a:r>
              <a:rPr lang="uk-UA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гибридологичний</a:t>
            </a:r>
            <a:r>
              <a:rPr lang="uk-UA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метод. </a:t>
            </a:r>
            <a:r>
              <a:rPr lang="uk-UA" sz="2000" dirty="0" err="1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</a:t>
            </a:r>
            <a:r>
              <a:rPr lang="uk-UA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ибридологичний</a:t>
            </a:r>
            <a:r>
              <a:rPr lang="uk-UA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метод -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це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система </a:t>
            </a:r>
            <a:r>
              <a:rPr lang="ru-RU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спеціальних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схрещувань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одержання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гібридів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метою </a:t>
            </a:r>
            <a:r>
              <a:rPr lang="ru-RU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аналізу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характеру </a:t>
            </a:r>
            <a:r>
              <a:rPr lang="ru-RU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успадкування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ознак</a:t>
            </a:r>
            <a:r>
              <a:rPr lang="ru-RU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Також можна сказати, що цей метод не що інше, як метод вивчення спадковості. Його суть полягає в наступному: якщо відбувається схрещування двох видів, то їх нащадки будуть успадковувати сукупність ознак, за якими визначатиметься генотип. Такий спосіб відомий як </a:t>
            </a:r>
            <a:r>
              <a:rPr lang="uk-UA" sz="2000" dirty="0" err="1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гибридологичний</a:t>
            </a:r>
            <a:r>
              <a:rPr lang="uk-UA" sz="2000" dirty="0" smtClean="0">
                <a:solidFill>
                  <a:srgbClr val="FFFF00"/>
                </a:solidFill>
                <a:latin typeface="Verdana" pitchFamily="34" charset="0"/>
                <a:cs typeface="Times New Roman" pitchFamily="18" charset="0"/>
              </a:rPr>
              <a:t> метод Менделя. Він був першим, хто схрестив різні сорти гороху, які відрізнялися один від одного за деякими ознаками.</a:t>
            </a:r>
            <a:endParaRPr lang="ru-RU" sz="2000" dirty="0">
              <a:solidFill>
                <a:srgbClr val="FFFF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7356" y="142852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Генетична символіка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857232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 – </a:t>
            </a:r>
            <a:r>
              <a:rPr lang="uk-U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батьки (від лат. парента)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857356" y="1214422"/>
            <a:ext cx="1071570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357818" y="1214422"/>
            <a:ext cx="1000132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Блок-схема: узел 10"/>
          <p:cNvSpPr/>
          <p:nvPr/>
        </p:nvSpPr>
        <p:spPr>
          <a:xfrm>
            <a:off x="1785918" y="1500174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890944" y="1713390"/>
            <a:ext cx="0" cy="257453"/>
          </a:xfrm>
          <a:custGeom>
            <a:avLst/>
            <a:gdLst>
              <a:gd name="connsiteX0" fmla="*/ 0 w 0"/>
              <a:gd name="connsiteY0" fmla="*/ 0 h 257453"/>
              <a:gd name="connsiteX1" fmla="*/ 0 w 0"/>
              <a:gd name="connsiteY1" fmla="*/ 257453 h 25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57453">
                <a:moveTo>
                  <a:pt x="0" y="0"/>
                </a:moveTo>
                <a:lnTo>
                  <a:pt x="0" y="257453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1775534" y="1828800"/>
            <a:ext cx="221942" cy="0"/>
          </a:xfrm>
          <a:custGeom>
            <a:avLst/>
            <a:gdLst>
              <a:gd name="connsiteX0" fmla="*/ 0 w 221942"/>
              <a:gd name="connsiteY0" fmla="*/ 0 h 0"/>
              <a:gd name="connsiteX1" fmla="*/ 221942 w 22194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1942">
                <a:moveTo>
                  <a:pt x="0" y="0"/>
                </a:moveTo>
                <a:lnTo>
                  <a:pt x="221942" y="0"/>
                </a:lnTo>
              </a:path>
            </a:pathLst>
          </a:cu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6572264" y="1571612"/>
            <a:ext cx="214314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 flipH="1" flipV="1">
            <a:off x="6786578" y="1428736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00166" y="2000240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Ж</a:t>
            </a:r>
            <a:r>
              <a:rPr lang="ru-RU" dirty="0" err="1" smtClean="0"/>
              <a:t>іноча</a:t>
            </a:r>
            <a:r>
              <a:rPr lang="ru-RU" dirty="0" smtClean="0"/>
              <a:t> стать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286512" y="192880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Чоловіча стать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85786" y="2643182"/>
            <a:ext cx="76438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 – схрещування 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гібридне потомство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</a:t>
            </a:r>
            <a:r>
              <a:rPr lang="uk-UA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покоління.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</a:t>
            </a: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 другого покоління.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A, B – </a:t>
            </a:r>
            <a:r>
              <a:rPr lang="uk-UA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омінуючий признак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a, b – </a:t>
            </a:r>
            <a:r>
              <a:rPr lang="uk-UA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ецесивний признак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FF00"/>
              </a:solidFill>
            </a:endParaRPr>
          </a:p>
          <a:p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214290"/>
            <a:ext cx="650085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4400" dirty="0" smtClean="0">
              <a:solidFill>
                <a:srgbClr val="FFFF00"/>
              </a:solidFill>
              <a:latin typeface="Rosamunda Two" pitchFamily="66" charset="0"/>
            </a:endParaRPr>
          </a:p>
          <a:p>
            <a:pPr algn="ctr"/>
            <a:endParaRPr lang="uk-UA" sz="4400" dirty="0">
              <a:solidFill>
                <a:srgbClr val="FFFF00"/>
              </a:solidFill>
              <a:latin typeface="Rosamunda Two" pitchFamily="66" charset="0"/>
            </a:endParaRPr>
          </a:p>
          <a:p>
            <a:pPr algn="ctr"/>
            <a:r>
              <a:rPr lang="uk-UA" sz="7200" dirty="0" smtClean="0">
                <a:solidFill>
                  <a:srgbClr val="FFFF00"/>
                </a:solidFill>
                <a:latin typeface="Rosamunda Two" pitchFamily="66" charset="0"/>
              </a:rPr>
              <a:t>Закони Менделя</a:t>
            </a:r>
            <a:endParaRPr lang="ru-RU" sz="7200" dirty="0">
              <a:solidFill>
                <a:srgbClr val="FFFF00"/>
              </a:solidFill>
              <a:latin typeface="Rosamunda Two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214290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Перший закон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m15afec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1"/>
            <a:ext cx="3752314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3857620" y="928670"/>
            <a:ext cx="50720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одноманітності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перший закон Менделя,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стверджує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потомство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схрещування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стійких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форм,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розрізняються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ознаці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однаковий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фенотип за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цією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Сам закон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звучить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так: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чистих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гомозиготних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214686"/>
            <a:ext cx="89297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одного по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все перше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aseline="-25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окажеться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однаковим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буде нести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фенотип одного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повне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дом</a:t>
            </a:r>
            <a:r>
              <a:rPr lang="uk-UA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інування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мало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дослідах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Менделя,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виявлено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проміжний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фенотип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неповне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домінування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Надалі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з'ясувалося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гібриди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кодомінування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Цей закон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заснований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тому,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схрещуванні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гомозиготних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алеліями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форм (АА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нащадки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однакові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генотипом (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гетерозиготних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), а значить,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 фенотипом.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341</TotalTime>
  <Words>1391</Words>
  <Application>Microsoft Office PowerPoint</Application>
  <PresentationFormat>Экран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Popping Graphics: Fresh Spring Template</dc:title>
  <dc:creator/>
  <cp:keywords>бесплатные шаблоны</cp:keywords>
  <cp:lastModifiedBy>XTreme</cp:lastModifiedBy>
  <cp:revision>47</cp:revision>
  <dcterms:created xsi:type="dcterms:W3CDTF">2012-12-02T08:33:10Z</dcterms:created>
  <dcterms:modified xsi:type="dcterms:W3CDTF">2015-02-01T17:20:47Z</dcterms:modified>
</cp:coreProperties>
</file>