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69" r:id="rId5"/>
    <p:sldId id="258" r:id="rId6"/>
    <p:sldId id="275" r:id="rId7"/>
    <p:sldId id="270" r:id="rId8"/>
    <p:sldId id="259" r:id="rId9"/>
    <p:sldId id="260" r:id="rId10"/>
    <p:sldId id="261" r:id="rId11"/>
    <p:sldId id="276" r:id="rId12"/>
    <p:sldId id="262" r:id="rId13"/>
    <p:sldId id="263" r:id="rId14"/>
    <p:sldId id="277" r:id="rId15"/>
    <p:sldId id="278" r:id="rId16"/>
    <p:sldId id="272" r:id="rId17"/>
    <p:sldId id="264" r:id="rId18"/>
    <p:sldId id="268" r:id="rId19"/>
    <p:sldId id="279" r:id="rId20"/>
    <p:sldId id="265" r:id="rId21"/>
    <p:sldId id="266" r:id="rId22"/>
    <p:sldId id="267" r:id="rId23"/>
    <p:sldId id="27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1921" autoAdjust="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1192-7ED5-4BF5-8AD2-1579297CDA9C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A7356BF-BB7E-4D45-9DE6-0114C8FFB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71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1192-7ED5-4BF5-8AD2-1579297CDA9C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A7356BF-BB7E-4D45-9DE6-0114C8FFB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006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1192-7ED5-4BF5-8AD2-1579297CDA9C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A7356BF-BB7E-4D45-9DE6-0114C8FFB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453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1192-7ED5-4BF5-8AD2-1579297CDA9C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A7356BF-BB7E-4D45-9DE6-0114C8FFBFD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7016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1192-7ED5-4BF5-8AD2-1579297CDA9C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A7356BF-BB7E-4D45-9DE6-0114C8FFB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00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1192-7ED5-4BF5-8AD2-1579297CDA9C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56BF-BB7E-4D45-9DE6-0114C8FFB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713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1192-7ED5-4BF5-8AD2-1579297CDA9C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56BF-BB7E-4D45-9DE6-0114C8FFB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346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1192-7ED5-4BF5-8AD2-1579297CDA9C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56BF-BB7E-4D45-9DE6-0114C8FFB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259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E1D1192-7ED5-4BF5-8AD2-1579297CDA9C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A7356BF-BB7E-4D45-9DE6-0114C8FFB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54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1192-7ED5-4BF5-8AD2-1579297CDA9C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56BF-BB7E-4D45-9DE6-0114C8FFB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652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1192-7ED5-4BF5-8AD2-1579297CDA9C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A7356BF-BB7E-4D45-9DE6-0114C8FFB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484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1192-7ED5-4BF5-8AD2-1579297CDA9C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56BF-BB7E-4D45-9DE6-0114C8FFB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046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1192-7ED5-4BF5-8AD2-1579297CDA9C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56BF-BB7E-4D45-9DE6-0114C8FFB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49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1192-7ED5-4BF5-8AD2-1579297CDA9C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56BF-BB7E-4D45-9DE6-0114C8FFB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23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1192-7ED5-4BF5-8AD2-1579297CDA9C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56BF-BB7E-4D45-9DE6-0114C8FFB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45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1192-7ED5-4BF5-8AD2-1579297CDA9C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56BF-BB7E-4D45-9DE6-0114C8FFB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584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1192-7ED5-4BF5-8AD2-1579297CDA9C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56BF-BB7E-4D45-9DE6-0114C8FFB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53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D1192-7ED5-4BF5-8AD2-1579297CDA9C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356BF-BB7E-4D45-9DE6-0114C8FFB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650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g"/><Relationship Id="rId4" Type="http://schemas.openxmlformats.org/officeDocument/2006/relationships/image" Target="../media/image14.jpeg"/><Relationship Id="rId9" Type="http://schemas.openxmlformats.org/officeDocument/2006/relationships/image" Target="../media/image19.jpg"/><Relationship Id="rId1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015" y="2733708"/>
            <a:ext cx="8144134" cy="1373070"/>
          </a:xfrm>
        </p:spPr>
        <p:txBody>
          <a:bodyPr/>
          <a:lstStyle/>
          <a:p>
            <a:pPr algn="ctr"/>
            <a:r>
              <a:rPr lang="uk-UA" dirty="0" smtClean="0"/>
              <a:t>Історичний розвиток</a:t>
            </a:r>
            <a:br>
              <a:rPr lang="uk-UA" dirty="0" smtClean="0"/>
            </a:br>
            <a:r>
              <a:rPr lang="uk-UA" dirty="0" smtClean="0"/>
              <a:t>органічного світу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30603" y="3045915"/>
            <a:ext cx="2410008" cy="748657"/>
          </a:xfrm>
        </p:spPr>
        <p:txBody>
          <a:bodyPr>
            <a:normAutofit/>
          </a:bodyPr>
          <a:lstStyle/>
          <a:p>
            <a:r>
              <a:rPr lang="uk-UA" sz="4400" dirty="0" smtClean="0"/>
              <a:t>Розділ </a:t>
            </a:r>
            <a:r>
              <a:rPr lang="en-US" sz="4400" dirty="0" smtClean="0"/>
              <a:t>V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15" y="4585648"/>
            <a:ext cx="2449238" cy="2081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561" y="4600319"/>
            <a:ext cx="2583976" cy="2067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185" y="4600319"/>
            <a:ext cx="2831754" cy="2067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15" y="313899"/>
            <a:ext cx="2707546" cy="1802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230" y="313899"/>
            <a:ext cx="2432202" cy="1824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102" y="313899"/>
            <a:ext cx="2432203" cy="1824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842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Луї Пастер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6594" y="3073853"/>
            <a:ext cx="3359417" cy="2330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smtClean="0"/>
              <a:t>Довів неможливість </a:t>
            </a:r>
          </a:p>
          <a:p>
            <a:pPr marL="0" indent="0">
              <a:buNone/>
            </a:pPr>
            <a:r>
              <a:rPr lang="uk-UA" sz="3200" dirty="0" smtClean="0"/>
              <a:t>самозародження життя.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131962"/>
            <a:ext cx="3262099" cy="4469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364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e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7212" y="2194352"/>
            <a:ext cx="2046898" cy="2481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2299" y="4940720"/>
            <a:ext cx="3745574" cy="1729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7" descr="Pas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233" y="2194352"/>
            <a:ext cx="1813448" cy="2401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0276" y="4955754"/>
            <a:ext cx="6191978" cy="1714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0376" y="756949"/>
            <a:ext cx="9567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Досліди</a:t>
            </a:r>
            <a:r>
              <a:rPr lang="ru-RU" sz="32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, </a:t>
            </a:r>
            <a:r>
              <a:rPr lang="ru-RU" sz="3200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що</a:t>
            </a:r>
            <a:r>
              <a:rPr lang="ru-RU" sz="32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доводять</a:t>
            </a:r>
            <a:r>
              <a:rPr lang="ru-RU" sz="32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неможливість</a:t>
            </a:r>
            <a:r>
              <a:rPr lang="ru-RU" sz="32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самозародження</a:t>
            </a:r>
            <a:r>
              <a:rPr lang="ru-RU" sz="32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життя</a:t>
            </a:r>
            <a:endParaRPr lang="ru-RU" sz="32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94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2.Гіпотези абіогенезу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5" y="2352256"/>
            <a:ext cx="3045517" cy="3722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52775" y="6090595"/>
            <a:ext cx="3070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Жан Батист </a:t>
            </a:r>
            <a:r>
              <a:rPr lang="uk-UA" sz="2400" dirty="0" err="1" smtClean="0"/>
              <a:t>Ламарк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882" y="2352255"/>
            <a:ext cx="2977839" cy="3722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155724" y="6074554"/>
            <a:ext cx="2749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Ернст </a:t>
            </a:r>
            <a:r>
              <a:rPr lang="uk-UA" sz="2800" dirty="0" err="1" smtClean="0"/>
              <a:t>Геккель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311" y="2352256"/>
            <a:ext cx="3194582" cy="3738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556877" y="6074554"/>
            <a:ext cx="2951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Климент Тимірязєв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4430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2.Біохімічна гіпотеза виникнення життя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9" y="2099843"/>
            <a:ext cx="2655650" cy="3959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31366" y="6059606"/>
            <a:ext cx="2079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Д. </a:t>
            </a:r>
            <a:r>
              <a:rPr lang="uk-UA" sz="2800" dirty="0" err="1" smtClean="0"/>
              <a:t>Холдейн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081" y="2175044"/>
            <a:ext cx="2860201" cy="3924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399545" y="6066142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Опарін О.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28" y="2311062"/>
            <a:ext cx="5038323" cy="3537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316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8418" y="2415654"/>
            <a:ext cx="5605022" cy="3848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00310" y="859809"/>
            <a:ext cx="93362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 smtClean="0"/>
              <a:t>Життя виникало в результаті багатоетапних процесів, </a:t>
            </a:r>
          </a:p>
          <a:p>
            <a:pPr algn="ctr"/>
            <a:r>
              <a:rPr lang="uk-UA" sz="2800" dirty="0" smtClean="0"/>
              <a:t>що підпорядковуються природним законам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91320" y="2251880"/>
            <a:ext cx="305709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  </a:t>
            </a:r>
            <a:r>
              <a:rPr lang="uk-UA" sz="2000" dirty="0" smtClean="0"/>
              <a:t>Такі </a:t>
            </a:r>
            <a:r>
              <a:rPr lang="uk-UA" sz="2000" dirty="0"/>
              <a:t>умови вчені неодноразово відтворювали в лабораторіях. </a:t>
            </a:r>
            <a:endParaRPr lang="uk-UA" sz="2000" dirty="0" smtClean="0"/>
          </a:p>
          <a:p>
            <a:r>
              <a:rPr lang="uk-UA" sz="2000" dirty="0"/>
              <a:t> </a:t>
            </a:r>
            <a:r>
              <a:rPr lang="uk-UA" sz="2000" dirty="0" smtClean="0"/>
              <a:t>  У </a:t>
            </a:r>
            <a:r>
              <a:rPr lang="uk-UA" sz="2000" dirty="0"/>
              <a:t>результаті цих дослідів , у водному розчині солей , близьких за складом до морської води , в умовах опромінення  та пропускання через них електричних зарядів , утворились деякі органічні речовини.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9594376" y="2415654"/>
            <a:ext cx="19701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   Утворились нуклеотиди, </a:t>
            </a:r>
            <a:r>
              <a:rPr lang="uk-UA" sz="2000" dirty="0"/>
              <a:t>амінокислоти та невеликі ланцюжки з амінокислот , моносахариди </a:t>
            </a:r>
            <a:r>
              <a:rPr lang="uk-UA" sz="2000" dirty="0" err="1"/>
              <a:t>моносахариди</a:t>
            </a:r>
            <a:r>
              <a:rPr lang="uk-UA" sz="2000" dirty="0"/>
              <a:t> та ін.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8968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i="1" dirty="0" err="1" smtClean="0"/>
              <a:t>Коацерватні</a:t>
            </a:r>
            <a:r>
              <a:rPr lang="uk-UA" sz="4000" b="1" i="1" dirty="0" smtClean="0"/>
              <a:t> </a:t>
            </a:r>
            <a:r>
              <a:rPr lang="uk-UA" sz="4000" b="1" i="1" dirty="0"/>
              <a:t>краплини</a:t>
            </a:r>
            <a:endParaRPr lang="ru-RU" sz="4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380394" y="2070416"/>
            <a:ext cx="3672065" cy="4497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605517" y="2538484"/>
            <a:ext cx="51832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Вони утворили скупчення, відокремлені від води поверхнею розділу – </a:t>
            </a:r>
            <a:r>
              <a:rPr lang="uk-UA" sz="2800" b="1" i="1" dirty="0" err="1">
                <a:solidFill>
                  <a:srgbClr val="00B0F0"/>
                </a:solidFill>
              </a:rPr>
              <a:t>коацерватні</a:t>
            </a:r>
            <a:r>
              <a:rPr lang="uk-UA" sz="2800" b="1" i="1" dirty="0">
                <a:solidFill>
                  <a:srgbClr val="00B0F0"/>
                </a:solidFill>
              </a:rPr>
              <a:t> </a:t>
            </a:r>
            <a:r>
              <a:rPr lang="uk-UA" sz="2800" b="1" i="1" dirty="0" smtClean="0">
                <a:solidFill>
                  <a:srgbClr val="00B0F0"/>
                </a:solidFill>
              </a:rPr>
              <a:t>краплини</a:t>
            </a:r>
            <a:r>
              <a:rPr lang="uk-UA" sz="2800" dirty="0" smtClean="0"/>
              <a:t>, </a:t>
            </a:r>
            <a:r>
              <a:rPr lang="uk-UA" sz="2800" dirty="0"/>
              <a:t>які існували досить тривалий час.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0972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III</a:t>
            </a:r>
            <a:r>
              <a:rPr lang="uk-UA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. Біогенні гіпотези.</a:t>
            </a:r>
            <a:br>
              <a:rPr lang="uk-UA" dirty="0" smtClean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en-US" dirty="0" smtClean="0"/>
              <a:t>1.</a:t>
            </a:r>
            <a:r>
              <a:rPr lang="uk-UA" dirty="0" smtClean="0"/>
              <a:t>Гіпотеза панспермії.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1" y="2150114"/>
            <a:ext cx="2199468" cy="2932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09544" y="5116632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Л.С. Берг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262" y="2154451"/>
            <a:ext cx="2193473" cy="2928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71046" y="5082738"/>
            <a:ext cx="2125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 smtClean="0"/>
              <a:t>Арреніус</a:t>
            </a:r>
            <a:r>
              <a:rPr lang="uk-UA" sz="2400" dirty="0" smtClean="0"/>
              <a:t> С.А.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631" y="2169606"/>
            <a:ext cx="2455855" cy="2947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559732" y="5115354"/>
            <a:ext cx="1874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Шмідт О.Ю.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713" y="2142986"/>
            <a:ext cx="2235824" cy="2973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8015587" y="5115354"/>
            <a:ext cx="2778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 smtClean="0"/>
              <a:t>Вернандський</a:t>
            </a:r>
            <a:r>
              <a:rPr lang="uk-UA" sz="2400" dirty="0" smtClean="0"/>
              <a:t> В.І.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55832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Гіпотеза біогенезу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Гіпотеза панспермії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0321" y="2056686"/>
            <a:ext cx="39631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Панспермія </a:t>
            </a:r>
            <a:r>
              <a:rPr lang="uk-UA" dirty="0"/>
              <a:t>– гіпотеза про повсюдність поширення в Всесвіті зародків живих істот. </a:t>
            </a:r>
            <a:endParaRPr lang="uk-UA" dirty="0" smtClean="0"/>
          </a:p>
          <a:p>
            <a:r>
              <a:rPr lang="uk-UA" dirty="0"/>
              <a:t> </a:t>
            </a:r>
            <a:r>
              <a:rPr lang="uk-UA" dirty="0" smtClean="0"/>
              <a:t>  Згідно </a:t>
            </a:r>
            <a:r>
              <a:rPr lang="uk-UA" dirty="0"/>
              <a:t>панспермії</a:t>
            </a:r>
            <a:r>
              <a:rPr lang="uk-UA" dirty="0">
                <a:sym typeface="Symbol"/>
              </a:rPr>
              <a:t></a:t>
            </a:r>
            <a:r>
              <a:rPr lang="uk-UA" dirty="0"/>
              <a:t> в світовому просторі розсіяні зародки життя (наприклад</a:t>
            </a:r>
            <a:r>
              <a:rPr lang="uk-UA" dirty="0">
                <a:sym typeface="Symbol"/>
              </a:rPr>
              <a:t></a:t>
            </a:r>
            <a:r>
              <a:rPr lang="uk-UA" dirty="0"/>
              <a:t> </a:t>
            </a:r>
            <a:r>
              <a:rPr lang="uk-UA" dirty="0" smtClean="0"/>
              <a:t>спори мікро-організмів</a:t>
            </a:r>
            <a:r>
              <a:rPr lang="uk-UA" dirty="0"/>
              <a:t>)</a:t>
            </a:r>
            <a:r>
              <a:rPr lang="uk-UA" dirty="0">
                <a:sym typeface="Symbol"/>
              </a:rPr>
              <a:t></a:t>
            </a:r>
            <a:r>
              <a:rPr lang="uk-UA" dirty="0"/>
              <a:t> які рухаються під тиском світових променів</a:t>
            </a:r>
            <a:r>
              <a:rPr lang="uk-UA" dirty="0">
                <a:sym typeface="Symbol"/>
              </a:rPr>
              <a:t></a:t>
            </a:r>
            <a:r>
              <a:rPr lang="uk-UA" dirty="0"/>
              <a:t> а потрапивши в сферу притягання планети</a:t>
            </a:r>
            <a:r>
              <a:rPr lang="uk-UA" dirty="0">
                <a:sym typeface="Symbol"/>
              </a:rPr>
              <a:t></a:t>
            </a:r>
            <a:r>
              <a:rPr lang="uk-UA" dirty="0"/>
              <a:t> осідають на її поверхні і закладають на цій планеті початок живого. Ця гіпотеза була </a:t>
            </a:r>
            <a:r>
              <a:rPr lang="uk-UA" dirty="0" smtClean="0"/>
              <a:t>висунута </a:t>
            </a:r>
            <a:r>
              <a:rPr lang="uk-UA" dirty="0"/>
              <a:t>шведським вченим </a:t>
            </a:r>
            <a:r>
              <a:rPr lang="uk-UA" dirty="0" err="1"/>
              <a:t>Ареніусом</a:t>
            </a:r>
            <a:r>
              <a:rPr lang="uk-UA" dirty="0"/>
              <a:t> в 1907 р.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 descr="Arrheniu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29806" y="2643289"/>
            <a:ext cx="2728751" cy="3351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age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8182" y="2440382"/>
            <a:ext cx="2471659" cy="18784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age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8081" y="4670395"/>
            <a:ext cx="2580627" cy="1716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042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Гіпотеза техногенної панспермії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/>
              <a:t>На основі гіпотези панспермії зародилося поняття </a:t>
            </a:r>
            <a:r>
              <a:rPr lang="uk-UA" dirty="0" smtClean="0">
                <a:solidFill>
                  <a:srgbClr val="00B0F0"/>
                </a:solidFill>
              </a:rPr>
              <a:t>«техногенна панспермія»</a:t>
            </a:r>
            <a:r>
              <a:rPr lang="uk-UA" dirty="0" smtClean="0"/>
              <a:t>.</a:t>
            </a:r>
            <a:r>
              <a:rPr lang="en-US" dirty="0" smtClean="0"/>
              <a:t> </a:t>
            </a:r>
            <a:r>
              <a:rPr lang="uk-UA" dirty="0" smtClean="0"/>
              <a:t>Вчені занепокоєні, що з космічними апаратами, які</a:t>
            </a:r>
          </a:p>
          <a:p>
            <a:pPr marL="0" indent="0">
              <a:buNone/>
            </a:pPr>
            <a:r>
              <a:rPr lang="ru-RU" dirty="0" smtClean="0"/>
              <a:t>в</a:t>
            </a:r>
            <a:r>
              <a:rPr lang="uk-UA" dirty="0" err="1" smtClean="0"/>
              <a:t>ідправляються</a:t>
            </a:r>
            <a:r>
              <a:rPr lang="uk-UA" dirty="0" smtClean="0"/>
              <a:t> в космос, до інших космічних об</a:t>
            </a:r>
            <a:r>
              <a:rPr lang="en-US" dirty="0" smtClean="0"/>
              <a:t>’</a:t>
            </a:r>
            <a:r>
              <a:rPr lang="uk-UA" dirty="0" err="1" smtClean="0"/>
              <a:t>єктів</a:t>
            </a:r>
            <a:r>
              <a:rPr lang="uk-UA" dirty="0" smtClean="0"/>
              <a:t> ми можемо занести туди земні мікроорганізми, які в результаті мутації під дією космічної </a:t>
            </a:r>
            <a:r>
              <a:rPr lang="uk-UA" dirty="0"/>
              <a:t>радіації можуть набути </a:t>
            </a:r>
            <a:r>
              <a:rPr lang="uk-UA" dirty="0" err="1"/>
              <a:t>непердбачуваних</a:t>
            </a:r>
            <a:r>
              <a:rPr lang="uk-UA" dirty="0"/>
              <a:t> змін. Або навпаки, </a:t>
            </a:r>
            <a:r>
              <a:rPr lang="uk-UA" dirty="0" smtClean="0"/>
              <a:t>поставляючи </a:t>
            </a:r>
            <a:r>
              <a:rPr lang="uk-UA" dirty="0"/>
              <a:t>з інших космічних об</a:t>
            </a:r>
            <a:r>
              <a:rPr lang="pl-PL" dirty="0" smtClean="0"/>
              <a:t>’</a:t>
            </a:r>
            <a:r>
              <a:rPr lang="uk-UA" dirty="0" err="1" smtClean="0"/>
              <a:t>єктів</a:t>
            </a:r>
            <a:r>
              <a:rPr lang="uk-UA" dirty="0" smtClean="0"/>
              <a:t> </a:t>
            </a:r>
            <a:r>
              <a:rPr lang="uk-UA" dirty="0"/>
              <a:t>на Землю часточки </a:t>
            </a:r>
            <a:r>
              <a:rPr lang="uk-UA" dirty="0" err="1"/>
              <a:t>грунту</a:t>
            </a:r>
            <a:r>
              <a:rPr lang="uk-UA" dirty="0"/>
              <a:t> ми можемо занести на Землю небезпечні для земних жителів мікроорганізми.</a:t>
            </a:r>
          </a:p>
          <a:p>
            <a:pPr marL="0" indent="0">
              <a:buNone/>
            </a:pPr>
            <a:r>
              <a:rPr lang="uk-UA" dirty="0"/>
              <a:t>В 2006 р. за результатами </a:t>
            </a:r>
            <a:r>
              <a:rPr lang="en-US" dirty="0"/>
              <a:t>Deep Impact </a:t>
            </a:r>
            <a:r>
              <a:rPr lang="uk-UA" dirty="0"/>
              <a:t>(космічний апарат НАСА) по дослідженню кометної </a:t>
            </a:r>
            <a:r>
              <a:rPr lang="uk-UA" dirty="0" err="1" smtClean="0"/>
              <a:t>речовини</a:t>
            </a:r>
            <a:r>
              <a:rPr lang="uk-UA" dirty="0" err="1" smtClean="0">
                <a:solidFill>
                  <a:schemeClr val="tx1">
                    <a:lumMod val="95000"/>
                  </a:schemeClr>
                </a:solidFill>
              </a:rPr>
              <a:t>т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uk-UA" dirty="0" smtClean="0"/>
              <a:t>доведено </a:t>
            </a:r>
            <a:r>
              <a:rPr lang="uk-UA" dirty="0"/>
              <a:t>наявність в кометах води і найпростіших органічних </a:t>
            </a:r>
            <a:r>
              <a:rPr lang="uk-UA" dirty="0" err="1"/>
              <a:t>сполук</a:t>
            </a:r>
            <a:r>
              <a:rPr lang="uk-UA" dirty="0"/>
              <a:t>. Це вказує на комети як на один із можливих переносників життя у Всесвіті.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28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uk-UA" dirty="0" smtClean="0"/>
              <a:t>Гіпотеза </a:t>
            </a:r>
            <a:r>
              <a:rPr lang="uk-UA" dirty="0" err="1" smtClean="0"/>
              <a:t>стацінарного</a:t>
            </a:r>
            <a:r>
              <a:rPr lang="uk-UA" dirty="0" smtClean="0"/>
              <a:t> стану</a:t>
            </a:r>
            <a:endParaRPr lang="ru-RU" dirty="0"/>
          </a:p>
        </p:txBody>
      </p:sp>
      <p:pic>
        <p:nvPicPr>
          <p:cNvPr id="4" name="Объект 3" descr="Земл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6113" y="2548107"/>
            <a:ext cx="4122574" cy="30919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kosmos_001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388" y="2553918"/>
            <a:ext cx="4114827" cy="3086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40989" y="2610591"/>
            <a:ext cx="30253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/>
              <a:t>Життя</a:t>
            </a:r>
            <a:r>
              <a:rPr lang="ru-RU" sz="2000" dirty="0"/>
              <a:t> </a:t>
            </a:r>
            <a:r>
              <a:rPr lang="ru-RU" sz="2000" dirty="0" err="1"/>
              <a:t>існувало</a:t>
            </a:r>
            <a:r>
              <a:rPr lang="ru-RU" sz="2000" dirty="0"/>
              <a:t> </a:t>
            </a:r>
            <a:r>
              <a:rPr lang="ru-RU" sz="2000" dirty="0" err="1" smtClean="0"/>
              <a:t>завжди</a:t>
            </a:r>
            <a:r>
              <a:rPr lang="ru-RU" sz="2000" dirty="0" smtClean="0"/>
              <a:t>. </a:t>
            </a:r>
            <a:r>
              <a:rPr lang="ru-RU" sz="2000" dirty="0" err="1" smtClean="0"/>
              <a:t>Згідно</a:t>
            </a:r>
            <a:r>
              <a:rPr lang="ru-RU" sz="2000" dirty="0" smtClean="0"/>
              <a:t> </a:t>
            </a:r>
            <a:r>
              <a:rPr lang="ru-RU" sz="2000" dirty="0"/>
              <a:t>з </a:t>
            </a:r>
            <a:r>
              <a:rPr lang="ru-RU" sz="2000" dirty="0" err="1"/>
              <a:t>цією</a:t>
            </a:r>
            <a:r>
              <a:rPr lang="ru-RU" sz="2000" dirty="0"/>
              <a:t> </a:t>
            </a:r>
            <a:r>
              <a:rPr lang="ru-RU" sz="2000" dirty="0" err="1" smtClean="0"/>
              <a:t>гіпотезою</a:t>
            </a:r>
            <a:r>
              <a:rPr lang="ru-RU" sz="2000" dirty="0" smtClean="0"/>
              <a:t>, </a:t>
            </a:r>
            <a:r>
              <a:rPr lang="ru-RU" sz="2000" dirty="0"/>
              <a:t>Земля </a:t>
            </a:r>
            <a:r>
              <a:rPr lang="ru-RU" sz="2000" dirty="0" err="1"/>
              <a:t>ніколи</a:t>
            </a:r>
            <a:r>
              <a:rPr lang="ru-RU" sz="2000" dirty="0"/>
              <a:t> не </a:t>
            </a:r>
            <a:r>
              <a:rPr lang="ru-RU" sz="2000" dirty="0" err="1"/>
              <a:t>виникала</a:t>
            </a:r>
            <a:r>
              <a:rPr lang="ru-RU" sz="2000" dirty="0"/>
              <a:t>, а </a:t>
            </a:r>
            <a:r>
              <a:rPr lang="ru-RU" sz="2000" dirty="0" err="1"/>
              <a:t>існувала</a:t>
            </a:r>
            <a:r>
              <a:rPr lang="ru-RU" sz="2000" dirty="0"/>
              <a:t> </a:t>
            </a:r>
            <a:r>
              <a:rPr lang="ru-RU" sz="2000" dirty="0" err="1"/>
              <a:t>вічно</a:t>
            </a:r>
            <a:r>
              <a:rPr lang="ru-RU" sz="2000" dirty="0"/>
              <a:t>, вона </a:t>
            </a:r>
            <a:r>
              <a:rPr lang="ru-RU" sz="2000" dirty="0" err="1"/>
              <a:t>завжди</a:t>
            </a:r>
            <a:r>
              <a:rPr lang="ru-RU" sz="2000" dirty="0"/>
              <a:t> </a:t>
            </a:r>
            <a:r>
              <a:rPr lang="ru-RU" sz="2000" dirty="0" err="1"/>
              <a:t>здатна</a:t>
            </a:r>
            <a:r>
              <a:rPr lang="ru-RU" sz="2000" dirty="0"/>
              <a:t> </a:t>
            </a:r>
            <a:r>
              <a:rPr lang="ru-RU" sz="2000" dirty="0" err="1"/>
              <a:t>підтримувати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, а </a:t>
            </a:r>
            <a:r>
              <a:rPr lang="ru-RU" sz="2000" dirty="0" err="1"/>
              <a:t>якщо</a:t>
            </a:r>
            <a:r>
              <a:rPr lang="ru-RU" sz="2000" dirty="0"/>
              <a:t> і </a:t>
            </a:r>
            <a:r>
              <a:rPr lang="ru-RU" sz="2000" dirty="0" err="1"/>
              <a:t>змінювалася</a:t>
            </a:r>
            <a:r>
              <a:rPr lang="ru-RU" sz="2000" dirty="0"/>
              <a:t>, то </a:t>
            </a:r>
            <a:r>
              <a:rPr lang="ru-RU" sz="2000" dirty="0" err="1"/>
              <a:t>дуже</a:t>
            </a:r>
            <a:r>
              <a:rPr lang="ru-RU" sz="2000" dirty="0"/>
              <a:t> мало. </a:t>
            </a:r>
          </a:p>
          <a:p>
            <a:pPr algn="ctr"/>
            <a:endParaRPr lang="ru-RU" dirty="0"/>
          </a:p>
          <a:p>
            <a:pPr algn="ctr"/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810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Знати і вміти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у</a:t>
            </a:r>
            <a:r>
              <a:rPr lang="uk-UA" dirty="0" smtClean="0"/>
              <a:t>чень (учениця)</a:t>
            </a:r>
          </a:p>
          <a:p>
            <a:pPr marL="0" indent="0">
              <a:buNone/>
            </a:pPr>
            <a:r>
              <a:rPr lang="uk-UA" dirty="0"/>
              <a:t>н</a:t>
            </a:r>
            <a:r>
              <a:rPr lang="uk-UA" dirty="0" smtClean="0"/>
              <a:t>азиває</a:t>
            </a:r>
            <a:r>
              <a:rPr lang="en-US" dirty="0" smtClean="0"/>
              <a:t>:</a:t>
            </a:r>
            <a:r>
              <a:rPr lang="uk-UA" dirty="0" smtClean="0"/>
              <a:t> таксономічні одиниці</a:t>
            </a:r>
            <a:r>
              <a:rPr lang="en-US" dirty="0" smtClean="0"/>
              <a:t>;</a:t>
            </a:r>
            <a:r>
              <a:rPr lang="uk-UA" dirty="0" smtClean="0"/>
              <a:t> ери, періоди розвитку Землі</a:t>
            </a:r>
            <a:r>
              <a:rPr lang="en-US" dirty="0" smtClean="0"/>
              <a:t>;</a:t>
            </a:r>
            <a:endParaRPr lang="ru-RU" dirty="0" smtClean="0"/>
          </a:p>
          <a:p>
            <a:pPr marL="0" indent="0">
              <a:buNone/>
            </a:pPr>
            <a:r>
              <a:rPr lang="uk-UA" dirty="0"/>
              <a:t>х</a:t>
            </a:r>
            <a:r>
              <a:rPr lang="uk-UA" dirty="0" smtClean="0"/>
              <a:t>арактеризує</a:t>
            </a:r>
            <a:r>
              <a:rPr lang="en-US" dirty="0" smtClean="0"/>
              <a:t>:</a:t>
            </a:r>
            <a:r>
              <a:rPr lang="uk-UA" dirty="0" smtClean="0"/>
              <a:t> різні погляди на виникнення життя на Землі</a:t>
            </a:r>
            <a:r>
              <a:rPr lang="en-US" dirty="0" smtClean="0"/>
              <a:t>;</a:t>
            </a:r>
            <a:endParaRPr lang="ru-RU" dirty="0" smtClean="0"/>
          </a:p>
          <a:p>
            <a:pPr marL="0" indent="0">
              <a:buNone/>
            </a:pPr>
            <a:r>
              <a:rPr lang="uk-UA" dirty="0"/>
              <a:t>г</a:t>
            </a:r>
            <a:r>
              <a:rPr lang="uk-UA" dirty="0" smtClean="0"/>
              <a:t>іпотези походження еукаріотів</a:t>
            </a:r>
            <a:r>
              <a:rPr lang="en-US" dirty="0" smtClean="0"/>
              <a:t>;</a:t>
            </a:r>
            <a:r>
              <a:rPr lang="uk-UA" dirty="0" smtClean="0"/>
              <a:t> еволюційні події в протерозойську, палеозойську, мезозойську та кайнозойську ери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uk-UA" dirty="0"/>
              <a:t>п</a:t>
            </a:r>
            <a:r>
              <a:rPr lang="uk-UA" dirty="0" smtClean="0"/>
              <a:t>ояснює принципи класифікації організмів</a:t>
            </a:r>
            <a:r>
              <a:rPr lang="en-US" dirty="0" smtClean="0"/>
              <a:t>;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р</a:t>
            </a:r>
            <a:r>
              <a:rPr lang="uk-UA" dirty="0" smtClean="0"/>
              <a:t>обить висновок: про ускладнення тваринного і рослинного світу</a:t>
            </a:r>
          </a:p>
          <a:p>
            <a:pPr marL="0" indent="0">
              <a:buNone/>
            </a:pPr>
            <a:r>
              <a:rPr lang="uk-UA" dirty="0"/>
              <a:t>в</a:t>
            </a:r>
            <a:r>
              <a:rPr lang="uk-UA" dirty="0" smtClean="0"/>
              <a:t> процесі еволюції; про єдність органічного світу.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858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err="1" smtClean="0"/>
              <a:t>Геохронолігічна</a:t>
            </a:r>
            <a:r>
              <a:rPr lang="uk-UA" sz="4000" dirty="0" smtClean="0"/>
              <a:t> таблиця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25" y="2110398"/>
            <a:ext cx="5533663" cy="4593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76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Життя в архейську еру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187800"/>
            <a:ext cx="4953000" cy="3514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991368" y="2246549"/>
            <a:ext cx="56046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Архе́йський</a:t>
            </a:r>
            <a:r>
              <a:rPr lang="ru-RU" b="1" dirty="0"/>
              <a:t> </a:t>
            </a:r>
            <a:r>
              <a:rPr lang="ru-RU" b="1" dirty="0" err="1"/>
              <a:t>ео́н</a:t>
            </a:r>
            <a:r>
              <a:rPr lang="ru-RU" dirty="0"/>
              <a:t> — </a:t>
            </a:r>
            <a:r>
              <a:rPr lang="ru-RU" dirty="0" err="1"/>
              <a:t>найдавніша</a:t>
            </a:r>
            <a:r>
              <a:rPr lang="ru-RU" dirty="0"/>
              <a:t> ера в геологічній </a:t>
            </a:r>
            <a:r>
              <a:rPr lang="ru-RU" dirty="0" err="1"/>
              <a:t>історії</a:t>
            </a:r>
            <a:r>
              <a:rPr lang="ru-RU" dirty="0"/>
              <a:t> </a:t>
            </a:r>
            <a:r>
              <a:rPr lang="ru-RU" dirty="0" err="1"/>
              <a:t>Землі</a:t>
            </a:r>
            <a:r>
              <a:rPr lang="ru-RU" dirty="0"/>
              <a:t>; </a:t>
            </a:r>
            <a:r>
              <a:rPr lang="ru-RU" dirty="0" err="1"/>
              <a:t>нижній</a:t>
            </a:r>
            <a:r>
              <a:rPr lang="ru-RU" dirty="0"/>
              <a:t> </a:t>
            </a:r>
            <a:r>
              <a:rPr lang="ru-RU" dirty="0" err="1"/>
              <a:t>підрозділ</a:t>
            </a:r>
            <a:r>
              <a:rPr lang="ru-RU" dirty="0"/>
              <a:t> </a:t>
            </a:r>
            <a:r>
              <a:rPr lang="ru-RU" dirty="0" err="1"/>
              <a:t>докембрію</a:t>
            </a:r>
            <a:r>
              <a:rPr lang="ru-RU" dirty="0"/>
              <a:t>.</a:t>
            </a:r>
          </a:p>
          <a:p>
            <a:r>
              <a:rPr lang="ru-RU" dirty="0" err="1"/>
              <a:t>Радіометричні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</a:t>
            </a:r>
            <a:r>
              <a:rPr lang="ru-RU" dirty="0" err="1"/>
              <a:t>порід</a:t>
            </a:r>
            <a:r>
              <a:rPr lang="ru-RU" dirty="0"/>
              <a:t> </a:t>
            </a:r>
            <a:r>
              <a:rPr lang="ru-RU" dirty="0" err="1"/>
              <a:t>найдавнішого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відповідають</a:t>
            </a:r>
            <a:r>
              <a:rPr lang="ru-RU" dirty="0"/>
              <a:t> 3500-4000 млн </a:t>
            </a:r>
            <a:r>
              <a:rPr lang="ru-RU" dirty="0" err="1"/>
              <a:t>років</a:t>
            </a:r>
            <a:r>
              <a:rPr lang="ru-RU" dirty="0"/>
              <a:t> тому. </a:t>
            </a:r>
            <a:r>
              <a:rPr lang="ru-RU" dirty="0" err="1"/>
              <a:t>Верхня</a:t>
            </a:r>
            <a:r>
              <a:rPr lang="ru-RU" dirty="0"/>
              <a:t> </a:t>
            </a:r>
            <a:r>
              <a:rPr lang="ru-RU" dirty="0" err="1"/>
              <a:t>вікова</a:t>
            </a:r>
            <a:r>
              <a:rPr lang="ru-RU" dirty="0"/>
              <a:t> межа </a:t>
            </a:r>
            <a:r>
              <a:rPr lang="ru-RU" dirty="0" err="1"/>
              <a:t>датується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2600–2800 млн </a:t>
            </a:r>
            <a:r>
              <a:rPr lang="ru-RU" dirty="0" err="1"/>
              <a:t>років</a:t>
            </a:r>
            <a:r>
              <a:rPr lang="ru-RU" dirty="0"/>
              <a:t> тому. Породи </a:t>
            </a:r>
            <a:r>
              <a:rPr lang="ru-RU" dirty="0" err="1"/>
              <a:t>архейської</a:t>
            </a:r>
            <a:r>
              <a:rPr lang="ru-RU" dirty="0"/>
              <a:t> </a:t>
            </a:r>
            <a:r>
              <a:rPr lang="ru-RU" dirty="0" err="1"/>
              <a:t>ери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 фундамент </a:t>
            </a:r>
            <a:r>
              <a:rPr lang="ru-RU" dirty="0" err="1"/>
              <a:t>давніх</a:t>
            </a:r>
            <a:r>
              <a:rPr lang="ru-RU" dirty="0"/>
              <a:t> платформ і </a:t>
            </a:r>
            <a:r>
              <a:rPr lang="ru-RU" dirty="0" err="1"/>
              <a:t>виходять</a:t>
            </a:r>
            <a:r>
              <a:rPr lang="ru-RU" dirty="0"/>
              <a:t> на </a:t>
            </a:r>
            <a:r>
              <a:rPr lang="ru-RU" dirty="0" err="1"/>
              <a:t>поверхню</a:t>
            </a:r>
            <a:r>
              <a:rPr lang="ru-RU" dirty="0"/>
              <a:t> на </a:t>
            </a:r>
            <a:r>
              <a:rPr lang="ru-RU" dirty="0" err="1"/>
              <a:t>ділянках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щитів</a:t>
            </a:r>
            <a:r>
              <a:rPr lang="ru-RU" dirty="0"/>
              <a:t>, в </a:t>
            </a:r>
            <a:r>
              <a:rPr lang="ru-RU" dirty="0" err="1"/>
              <a:t>Україні</a:t>
            </a:r>
            <a:r>
              <a:rPr lang="ru-RU" dirty="0"/>
              <a:t> — на </a:t>
            </a:r>
            <a:r>
              <a:rPr lang="ru-RU" dirty="0" err="1" smtClean="0"/>
              <a:t>ділянці</a:t>
            </a:r>
            <a:r>
              <a:rPr lang="ru-RU" dirty="0" smtClean="0"/>
              <a:t> Українського </a:t>
            </a:r>
            <a:r>
              <a:rPr lang="ru-RU" dirty="0"/>
              <a:t>щита. </a:t>
            </a:r>
            <a:r>
              <a:rPr lang="ru-RU" dirty="0" err="1"/>
              <a:t>Відклади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утворилися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архейської</a:t>
            </a:r>
            <a:r>
              <a:rPr lang="ru-RU" dirty="0"/>
              <a:t> </a:t>
            </a:r>
            <a:r>
              <a:rPr lang="ru-RU" dirty="0" err="1"/>
              <a:t>ери</a:t>
            </a:r>
            <a:r>
              <a:rPr lang="ru-RU" dirty="0"/>
              <a:t>, </a:t>
            </a:r>
            <a:r>
              <a:rPr lang="ru-RU" dirty="0" err="1"/>
              <a:t>становлять</a:t>
            </a:r>
            <a:r>
              <a:rPr lang="ru-RU" dirty="0"/>
              <a:t> </a:t>
            </a:r>
            <a:r>
              <a:rPr lang="ru-RU" dirty="0" err="1"/>
              <a:t>архейську</a:t>
            </a:r>
            <a:r>
              <a:rPr lang="ru-RU" dirty="0"/>
              <a:t> </a:t>
            </a:r>
            <a:r>
              <a:rPr lang="ru-RU" dirty="0" err="1"/>
              <a:t>групу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484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події протерозойської ери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532832"/>
            <a:ext cx="4212194" cy="2934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127847" y="2292146"/>
            <a:ext cx="50597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Протерозойський еон</a:t>
            </a:r>
            <a:r>
              <a:rPr lang="ru-RU" dirty="0"/>
              <a:t> — геологічний еон, </a:t>
            </a:r>
            <a:r>
              <a:rPr lang="ru-RU" dirty="0" err="1"/>
              <a:t>підрозділ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 стратиграфічної </a:t>
            </a:r>
            <a:r>
              <a:rPr lang="ru-RU" dirty="0" err="1"/>
              <a:t>шкали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охоплює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2500–2700 млн </a:t>
            </a:r>
            <a:r>
              <a:rPr lang="ru-RU" dirty="0" err="1"/>
              <a:t>років</a:t>
            </a:r>
            <a:r>
              <a:rPr lang="ru-RU" dirty="0"/>
              <a:t> до 542 млн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 smtClean="0"/>
              <a:t>томуПід</a:t>
            </a:r>
            <a:r>
              <a:rPr lang="ru-RU" dirty="0" smtClean="0"/>
              <a:t> </a:t>
            </a:r>
            <a:r>
              <a:rPr lang="ru-RU" dirty="0"/>
              <a:t>час протерозою </a:t>
            </a:r>
            <a:r>
              <a:rPr lang="ru-RU" dirty="0" err="1"/>
              <a:t>відбулися</a:t>
            </a:r>
            <a:r>
              <a:rPr lang="ru-RU" dirty="0"/>
              <a:t> значні </a:t>
            </a:r>
            <a:r>
              <a:rPr lang="ru-RU" dirty="0" err="1"/>
              <a:t>деформації</a:t>
            </a:r>
            <a:r>
              <a:rPr lang="ru-RU" dirty="0"/>
              <a:t> земної кори (</a:t>
            </a:r>
            <a:r>
              <a:rPr lang="ru-RU" dirty="0" err="1"/>
              <a:t>докембрійські</a:t>
            </a:r>
            <a:r>
              <a:rPr lang="ru-RU" dirty="0"/>
              <a:t> </a:t>
            </a:r>
            <a:r>
              <a:rPr lang="ru-RU" dirty="0" err="1"/>
              <a:t>епохи</a:t>
            </a:r>
            <a:r>
              <a:rPr lang="ru-RU" dirty="0"/>
              <a:t> складчастості), з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пов'язані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 </a:t>
            </a:r>
            <a:r>
              <a:rPr lang="ru-RU" dirty="0" err="1"/>
              <a:t>магматизму</a:t>
            </a:r>
            <a:r>
              <a:rPr lang="ru-RU" dirty="0"/>
              <a:t> </a:t>
            </a:r>
            <a:r>
              <a:rPr lang="ru-RU" dirty="0" smtClean="0"/>
              <a:t>й метаморфізму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Органічний</a:t>
            </a:r>
            <a:r>
              <a:rPr lang="ru-RU" dirty="0" smtClean="0"/>
              <a:t> </a:t>
            </a:r>
            <a:r>
              <a:rPr lang="ru-RU" dirty="0" err="1"/>
              <a:t>світ</a:t>
            </a:r>
            <a:r>
              <a:rPr lang="ru-RU" dirty="0"/>
              <a:t> протерозою </a:t>
            </a:r>
            <a:r>
              <a:rPr lang="ru-RU" dirty="0" err="1"/>
              <a:t>бідний</a:t>
            </a:r>
            <a:r>
              <a:rPr lang="ru-RU" dirty="0"/>
              <a:t>, </a:t>
            </a:r>
            <a:r>
              <a:rPr lang="ru-RU" dirty="0" err="1"/>
              <a:t>виявлено</a:t>
            </a:r>
            <a:r>
              <a:rPr lang="ru-RU" dirty="0"/>
              <a:t> </a:t>
            </a:r>
            <a:r>
              <a:rPr lang="ru-RU" dirty="0" err="1"/>
              <a:t>рештки</a:t>
            </a:r>
            <a:r>
              <a:rPr lang="ru-RU" dirty="0"/>
              <a:t> залізобактерій і </a:t>
            </a:r>
            <a:r>
              <a:rPr lang="ru-RU" dirty="0" err="1"/>
              <a:t>синьо-зелених</a:t>
            </a:r>
            <a:r>
              <a:rPr lang="ru-RU" dirty="0"/>
              <a:t> </a:t>
            </a:r>
            <a:r>
              <a:rPr lang="ru-RU" dirty="0" err="1"/>
              <a:t>водоростей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30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Опрацювати </a:t>
            </a:r>
            <a:r>
              <a:rPr lang="en-US" dirty="0" smtClean="0"/>
              <a:t>$</a:t>
            </a:r>
            <a:r>
              <a:rPr lang="uk-UA" dirty="0" smtClean="0"/>
              <a:t>41, ст.246 – 250, </a:t>
            </a:r>
          </a:p>
          <a:p>
            <a:pPr marL="0" indent="0">
              <a:buNone/>
            </a:pPr>
            <a:r>
              <a:rPr lang="uk-UA" dirty="0"/>
              <a:t>п</a:t>
            </a:r>
            <a:r>
              <a:rPr lang="uk-UA" dirty="0" smtClean="0"/>
              <a:t>родовжити роботу над презентаціями щодо розвитку життя </a:t>
            </a:r>
          </a:p>
          <a:p>
            <a:pPr marL="0" indent="0">
              <a:buNone/>
            </a:pPr>
            <a:r>
              <a:rPr lang="uk-UA" dirty="0"/>
              <a:t>в</a:t>
            </a:r>
            <a:r>
              <a:rPr lang="uk-UA" dirty="0" smtClean="0"/>
              <a:t> різні ери та періоди.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Скласти ЕСЕ про власне бачення утворення живих організмів</a:t>
            </a:r>
          </a:p>
          <a:p>
            <a:pPr marL="0" indent="0">
              <a:buNone/>
            </a:pPr>
            <a:r>
              <a:rPr lang="uk-UA" dirty="0"/>
              <a:t>н</a:t>
            </a:r>
            <a:r>
              <a:rPr lang="uk-UA" dirty="0" smtClean="0"/>
              <a:t>а Землі.</a:t>
            </a:r>
          </a:p>
        </p:txBody>
      </p:sp>
    </p:spTree>
    <p:extLst>
      <p:ext uri="{BB962C8B-B14F-4D97-AF65-F5344CB8AC3E}">
        <p14:creationId xmlns:p14="http://schemas.microsoft.com/office/powerpoint/2010/main" val="2078777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5724" y="982639"/>
            <a:ext cx="1885458" cy="592220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Тема </a:t>
            </a:r>
            <a:br>
              <a:rPr lang="uk-UA" sz="4000" dirty="0" smtClean="0"/>
            </a:br>
            <a:r>
              <a:rPr lang="uk-UA" sz="4000" dirty="0" smtClean="0"/>
              <a:t>2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08" y="2213970"/>
            <a:ext cx="4431862" cy="4431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883391" y="740140"/>
            <a:ext cx="65469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dirty="0" smtClean="0"/>
              <a:t>Історичний розвиток </a:t>
            </a:r>
            <a:r>
              <a:rPr lang="en-US" sz="3200" dirty="0"/>
              <a:t>&amp;</a:t>
            </a:r>
            <a:r>
              <a:rPr lang="uk-UA" sz="3200" dirty="0" smtClean="0"/>
              <a:t> </a:t>
            </a:r>
            <a:endParaRPr lang="en-US" sz="3200" dirty="0" smtClean="0"/>
          </a:p>
          <a:p>
            <a:pPr algn="ctr"/>
            <a:r>
              <a:rPr lang="uk-UA" sz="3200" dirty="0" smtClean="0"/>
              <a:t>різноманітність органічного світу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18615" y="3152628"/>
            <a:ext cx="4780476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Тема уроку</a:t>
            </a:r>
            <a:r>
              <a:rPr lang="en-US" sz="3200" dirty="0" smtClean="0"/>
              <a:t>:</a:t>
            </a:r>
            <a:r>
              <a:rPr lang="uk-UA" sz="3200" dirty="0" smtClean="0"/>
              <a:t> </a:t>
            </a:r>
            <a:r>
              <a:rPr lang="uk-UA" sz="4000" dirty="0" smtClean="0">
                <a:solidFill>
                  <a:srgbClr val="00B0F0"/>
                </a:solidFill>
              </a:rPr>
              <a:t>Гіпотези </a:t>
            </a:r>
          </a:p>
          <a:p>
            <a:r>
              <a:rPr lang="uk-UA" sz="4000" dirty="0" smtClean="0">
                <a:solidFill>
                  <a:srgbClr val="00B0F0"/>
                </a:solidFill>
              </a:rPr>
              <a:t>виникнення життя </a:t>
            </a:r>
          </a:p>
          <a:p>
            <a:r>
              <a:rPr lang="uk-UA" sz="4000" dirty="0" smtClean="0">
                <a:solidFill>
                  <a:srgbClr val="00B0F0"/>
                </a:solidFill>
              </a:rPr>
              <a:t>на Землі.</a:t>
            </a:r>
          </a:p>
          <a:p>
            <a:r>
              <a:rPr lang="uk-UA" sz="3200" dirty="0" smtClean="0"/>
              <a:t> 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9763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 уроку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sz="3200" dirty="0"/>
              <a:t>о</a:t>
            </a:r>
            <a:r>
              <a:rPr lang="uk-UA" sz="3200" dirty="0" smtClean="0"/>
              <a:t>характеризувати різноманітність органічного світу,</a:t>
            </a:r>
          </a:p>
          <a:p>
            <a:pPr marL="0" indent="0">
              <a:buNone/>
            </a:pPr>
            <a:r>
              <a:rPr lang="uk-UA" sz="3200" dirty="0" smtClean="0"/>
              <a:t>ознайомитися з основними гіпотезами виникнення життя на Землі</a:t>
            </a:r>
            <a:r>
              <a:rPr lang="en-US" sz="3200" dirty="0" smtClean="0"/>
              <a:t>;</a:t>
            </a:r>
          </a:p>
          <a:p>
            <a:pPr marL="0" indent="0">
              <a:buNone/>
            </a:pPr>
            <a:r>
              <a:rPr lang="uk-UA" sz="3200" dirty="0"/>
              <a:t>р</a:t>
            </a:r>
            <a:r>
              <a:rPr lang="uk-UA" sz="3200" dirty="0" smtClean="0"/>
              <a:t>озвивати вміння </a:t>
            </a:r>
            <a:r>
              <a:rPr lang="uk-UA" sz="3200" dirty="0" err="1" smtClean="0"/>
              <a:t>логічно</a:t>
            </a:r>
            <a:r>
              <a:rPr lang="uk-UA" sz="3200" dirty="0" smtClean="0"/>
              <a:t> і послідовно викладати </a:t>
            </a:r>
          </a:p>
          <a:p>
            <a:pPr marL="0" indent="0">
              <a:buNone/>
            </a:pPr>
            <a:r>
              <a:rPr lang="uk-UA" sz="3200" dirty="0"/>
              <a:t>с</a:t>
            </a:r>
            <a:r>
              <a:rPr lang="uk-UA" sz="3200" dirty="0" smtClean="0"/>
              <a:t>вої думки, аргументовано відстоювати свої</a:t>
            </a:r>
          </a:p>
          <a:p>
            <a:pPr marL="0" indent="0">
              <a:buNone/>
            </a:pPr>
            <a:r>
              <a:rPr lang="uk-UA" sz="3200" dirty="0"/>
              <a:t>п</a:t>
            </a:r>
            <a:r>
              <a:rPr lang="uk-UA" sz="3200" dirty="0" smtClean="0"/>
              <a:t>огляди й переконання</a:t>
            </a:r>
            <a:r>
              <a:rPr lang="en-US" sz="3200" dirty="0" smtClean="0"/>
              <a:t>;</a:t>
            </a:r>
            <a:endParaRPr lang="ru-RU" sz="3200" dirty="0" smtClean="0"/>
          </a:p>
          <a:p>
            <a:pPr marL="0" indent="0">
              <a:buNone/>
            </a:pPr>
            <a:r>
              <a:rPr lang="uk-UA" sz="3200" dirty="0" smtClean="0"/>
              <a:t>засвоїти нові терміни та поняття;</a:t>
            </a:r>
          </a:p>
          <a:p>
            <a:pPr marL="0" indent="0">
              <a:buNone/>
            </a:pPr>
            <a:r>
              <a:rPr lang="uk-UA" sz="3200" dirty="0"/>
              <a:t>с</a:t>
            </a:r>
            <a:r>
              <a:rPr lang="uk-UA" sz="3200" dirty="0" smtClean="0"/>
              <a:t>прияти естетичному вихованню учнів в плані формування</a:t>
            </a:r>
          </a:p>
          <a:p>
            <a:pPr marL="0" indent="0">
              <a:buNone/>
            </a:pPr>
            <a:r>
              <a:rPr lang="uk-UA" sz="3200" dirty="0" smtClean="0"/>
              <a:t>цілісного погляду на навколишню дійсність.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34369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67" y="805986"/>
            <a:ext cx="3441303" cy="878823"/>
          </a:xfrm>
        </p:spPr>
        <p:txBody>
          <a:bodyPr>
            <a:normAutofit/>
          </a:bodyPr>
          <a:lstStyle/>
          <a:p>
            <a:r>
              <a:rPr lang="uk-UA" sz="4400" dirty="0" smtClean="0"/>
              <a:t>Карл </a:t>
            </a:r>
            <a:r>
              <a:rPr lang="uk-UA" sz="4400" dirty="0" err="1" smtClean="0"/>
              <a:t>Лінней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67" y="2132084"/>
            <a:ext cx="6048025" cy="4176917"/>
          </a:xfrm>
        </p:spPr>
      </p:pic>
      <p:sp>
        <p:nvSpPr>
          <p:cNvPr id="3" name="TextBox 2"/>
          <p:cNvSpPr txBox="1"/>
          <p:nvPr/>
        </p:nvSpPr>
        <p:spPr>
          <a:xfrm>
            <a:off x="6360492" y="2132084"/>
            <a:ext cx="57485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/>
              <a:t>Ш</a:t>
            </a:r>
            <a:r>
              <a:rPr lang="ru-RU" sz="2400" dirty="0" err="1" smtClean="0"/>
              <a:t>ведський</a:t>
            </a:r>
            <a:r>
              <a:rPr lang="ru-RU" sz="2400" dirty="0"/>
              <a:t> </a:t>
            </a:r>
            <a:r>
              <a:rPr lang="ru-RU" sz="2400" dirty="0" smtClean="0"/>
              <a:t>природознавець:ботанік</a:t>
            </a:r>
            <a:r>
              <a:rPr lang="ru-RU" sz="2400" dirty="0"/>
              <a:t>, </a:t>
            </a:r>
            <a:endParaRPr lang="ru-RU" sz="2400" dirty="0" smtClean="0"/>
          </a:p>
          <a:p>
            <a:r>
              <a:rPr lang="ru-RU" sz="2400" dirty="0" smtClean="0"/>
              <a:t>зоолог</a:t>
            </a:r>
            <a:r>
              <a:rPr lang="ru-RU" sz="2400" dirty="0"/>
              <a:t> і </a:t>
            </a:r>
            <a:r>
              <a:rPr lang="ru-RU" sz="2400" dirty="0" err="1"/>
              <a:t>лікар</a:t>
            </a:r>
            <a:r>
              <a:rPr lang="ru-RU" sz="2400" dirty="0"/>
              <a:t> — </a:t>
            </a:r>
            <a:r>
              <a:rPr lang="ru-RU" sz="2400" dirty="0" err="1"/>
              <a:t>видатний</a:t>
            </a:r>
            <a:r>
              <a:rPr lang="ru-RU" sz="2400" dirty="0"/>
              <a:t> учений XVIII </a:t>
            </a:r>
            <a:r>
              <a:rPr lang="ru-RU" sz="2400" dirty="0" err="1"/>
              <a:t>століття</a:t>
            </a:r>
            <a:r>
              <a:rPr lang="ru-RU" sz="2400" dirty="0"/>
              <a:t>, </a:t>
            </a:r>
            <a:r>
              <a:rPr lang="ru-RU" sz="2400" dirty="0" err="1" smtClean="0"/>
              <a:t>першийт</a:t>
            </a:r>
            <a:r>
              <a:rPr lang="ru-RU" sz="2400" dirty="0" smtClean="0"/>
              <a:t> президент</a:t>
            </a:r>
            <a:r>
              <a:rPr lang="ru-RU" sz="2400" dirty="0"/>
              <a:t> </a:t>
            </a:r>
            <a:endParaRPr lang="ru-RU" sz="2400" dirty="0" smtClean="0"/>
          </a:p>
          <a:p>
            <a:r>
              <a:rPr lang="ru-RU" sz="2400" dirty="0" smtClean="0"/>
              <a:t>Шведської </a:t>
            </a:r>
            <a:r>
              <a:rPr lang="ru-RU" sz="2400" dirty="0" err="1"/>
              <a:t>Академії</a:t>
            </a:r>
            <a:r>
              <a:rPr lang="ru-RU" sz="2400" dirty="0"/>
              <a:t> </a:t>
            </a:r>
            <a:r>
              <a:rPr lang="ru-RU" sz="2400" dirty="0" smtClean="0"/>
              <a:t>Наук, доктор </a:t>
            </a:r>
            <a:r>
              <a:rPr lang="ru-RU" sz="2400" dirty="0" err="1" smtClean="0"/>
              <a:t>медицини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r>
              <a:rPr lang="ru-RU" sz="2400" dirty="0" err="1" smtClean="0"/>
              <a:t>запро­понував</a:t>
            </a:r>
            <a:r>
              <a:rPr lang="ru-RU" sz="2400" dirty="0" smtClean="0"/>
              <a:t> </a:t>
            </a:r>
            <a:r>
              <a:rPr lang="ru-RU" sz="2400" dirty="0" err="1" smtClean="0"/>
              <a:t>наукову</a:t>
            </a:r>
            <a:endParaRPr lang="ru-RU" sz="2400" dirty="0" smtClean="0"/>
          </a:p>
          <a:p>
            <a:r>
              <a:rPr lang="ru-RU" sz="2400" dirty="0" smtClean="0"/>
              <a:t>класифікацію</a:t>
            </a:r>
            <a:r>
              <a:rPr lang="ru-RU" sz="2400" dirty="0"/>
              <a:t> </a:t>
            </a:r>
            <a:r>
              <a:rPr lang="ru-RU" sz="2400" dirty="0" err="1" smtClean="0"/>
              <a:t>відомих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 err="1" smtClean="0"/>
              <a:t>свій</a:t>
            </a:r>
            <a:r>
              <a:rPr lang="ru-RU" sz="2400" dirty="0" smtClean="0"/>
              <a:t> час</a:t>
            </a:r>
            <a:r>
              <a:rPr lang="ru-RU" sz="2400" dirty="0"/>
              <a:t> рослин і </a:t>
            </a:r>
            <a:r>
              <a:rPr lang="ru-RU" sz="2400" dirty="0" smtClean="0"/>
              <a:t>тварин</a:t>
            </a:r>
            <a:r>
              <a:rPr lang="uk-UA" sz="2400" dirty="0"/>
              <a:t>.</a:t>
            </a:r>
            <a:endParaRPr lang="en-US" sz="2400" dirty="0" smtClean="0"/>
          </a:p>
          <a:p>
            <a:r>
              <a:rPr lang="ru-RU" sz="2400" dirty="0" err="1"/>
              <a:t>О</a:t>
            </a:r>
            <a:r>
              <a:rPr lang="ru-RU" sz="2400" dirty="0" err="1" smtClean="0"/>
              <a:t>сновна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праця</a:t>
            </a:r>
            <a:r>
              <a:rPr lang="ru-RU" sz="2400" dirty="0" smtClean="0"/>
              <a:t> - </a:t>
            </a:r>
            <a:endParaRPr lang="en-US" sz="2400" dirty="0" smtClean="0"/>
          </a:p>
          <a:p>
            <a:r>
              <a:rPr lang="ru-RU" sz="2400" dirty="0" smtClean="0"/>
              <a:t>«</a:t>
            </a:r>
            <a:r>
              <a:rPr lang="ru-RU" sz="2400" dirty="0"/>
              <a:t>Система </a:t>
            </a:r>
            <a:r>
              <a:rPr lang="ru-RU" sz="2400" dirty="0" err="1"/>
              <a:t>природи</a:t>
            </a:r>
            <a:r>
              <a:rPr lang="ru-RU" sz="2400" dirty="0" smtClean="0"/>
              <a:t>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0896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</a:t>
            </a:r>
            <a:r>
              <a:rPr lang="uk-UA" dirty="0" smtClean="0"/>
              <a:t>Різноманітність органічного світу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67" y="2023819"/>
            <a:ext cx="2571162" cy="1379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829" y="3401745"/>
            <a:ext cx="1904552" cy="1668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00" y="4815230"/>
            <a:ext cx="1546404" cy="1662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100" y="3461444"/>
            <a:ext cx="2326840" cy="1683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978" y="3704286"/>
            <a:ext cx="1464371" cy="1378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19" y="5054137"/>
            <a:ext cx="2470019" cy="1389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939787" y="2468615"/>
            <a:ext cx="36551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У сучасній біосфері налічують</a:t>
            </a:r>
          </a:p>
          <a:p>
            <a:r>
              <a:rPr lang="uk-UA" dirty="0"/>
              <a:t>б</a:t>
            </a:r>
            <a:r>
              <a:rPr lang="uk-UA" dirty="0" smtClean="0"/>
              <a:t>лизько 3 млн. видів живих </a:t>
            </a:r>
          </a:p>
          <a:p>
            <a:r>
              <a:rPr lang="uk-UA" dirty="0"/>
              <a:t>о</a:t>
            </a:r>
            <a:r>
              <a:rPr lang="uk-UA" dirty="0" smtClean="0"/>
              <a:t>рганізмів: з них тварин – понад</a:t>
            </a:r>
          </a:p>
          <a:p>
            <a:r>
              <a:rPr lang="uk-UA" dirty="0" smtClean="0"/>
              <a:t>2 млн., рослин – 600 тис.,</a:t>
            </a:r>
          </a:p>
          <a:p>
            <a:r>
              <a:rPr lang="uk-UA" dirty="0"/>
              <a:t>р</a:t>
            </a:r>
            <a:r>
              <a:rPr lang="uk-UA" dirty="0" smtClean="0"/>
              <a:t>ешта – гриби, прокаріоти, </a:t>
            </a:r>
          </a:p>
          <a:p>
            <a:r>
              <a:rPr lang="uk-UA" dirty="0"/>
              <a:t>в</a:t>
            </a:r>
            <a:r>
              <a:rPr lang="uk-UA" dirty="0" smtClean="0"/>
              <a:t>іруси.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01" y="3756754"/>
            <a:ext cx="1784460" cy="118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10" y="2259559"/>
            <a:ext cx="1559010" cy="1559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82" y="4832387"/>
            <a:ext cx="2526732" cy="1895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8" y="2559915"/>
            <a:ext cx="1960993" cy="1470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781" y="2255236"/>
            <a:ext cx="2207597" cy="1379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184" y="3969660"/>
            <a:ext cx="2030640" cy="1389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23" y="4459189"/>
            <a:ext cx="1965416" cy="1585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365" y="4941332"/>
            <a:ext cx="2436439" cy="1522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7898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</a:t>
            </a:r>
            <a:r>
              <a:rPr lang="uk-UA" dirty="0" smtClean="0"/>
              <a:t>Гіпотези походження життя на Землі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3"/>
            <a:ext cx="10674616" cy="4350530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dirty="0" smtClean="0"/>
              <a:t>***</a:t>
            </a:r>
          </a:p>
          <a:p>
            <a:pPr marL="0" indent="0">
              <a:buNone/>
            </a:pPr>
            <a:r>
              <a:rPr lang="uk-UA" dirty="0" smtClean="0"/>
              <a:t>Проблемне питання:</a:t>
            </a:r>
          </a:p>
          <a:p>
            <a:pPr marL="0" indent="0">
              <a:buNone/>
            </a:pPr>
            <a:r>
              <a:rPr lang="uk-UA" sz="3200" dirty="0">
                <a:solidFill>
                  <a:srgbClr val="00B0F0"/>
                </a:solidFill>
              </a:rPr>
              <a:t>у</a:t>
            </a:r>
            <a:r>
              <a:rPr lang="uk-UA" sz="3200" dirty="0" smtClean="0">
                <a:solidFill>
                  <a:srgbClr val="00B0F0"/>
                </a:solidFill>
              </a:rPr>
              <a:t> чому полягає причина такої різноманітності поглядів на походження </a:t>
            </a:r>
            <a:r>
              <a:rPr lang="ru-RU" sz="3200" dirty="0" err="1" smtClean="0">
                <a:solidFill>
                  <a:srgbClr val="00B0F0"/>
                </a:solidFill>
              </a:rPr>
              <a:t>життя</a:t>
            </a:r>
            <a:r>
              <a:rPr lang="ru-RU" sz="3200" dirty="0" smtClean="0">
                <a:solidFill>
                  <a:srgbClr val="00B0F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uk-UA" dirty="0" smtClean="0"/>
              <a:t>***</a:t>
            </a:r>
          </a:p>
          <a:p>
            <a:pPr marL="0" indent="0">
              <a:buNone/>
            </a:pPr>
            <a:r>
              <a:rPr lang="uk-UA" dirty="0" smtClean="0"/>
              <a:t>Схема:</a:t>
            </a:r>
          </a:p>
          <a:p>
            <a:pPr marL="0" indent="0">
              <a:buNone/>
            </a:pPr>
            <a:r>
              <a:rPr lang="uk-UA" sz="3200" dirty="0">
                <a:solidFill>
                  <a:srgbClr val="00B0F0"/>
                </a:solidFill>
              </a:rPr>
              <a:t>г</a:t>
            </a:r>
            <a:r>
              <a:rPr lang="uk-UA" sz="3200" dirty="0" smtClean="0">
                <a:solidFill>
                  <a:srgbClr val="00B0F0"/>
                </a:solidFill>
              </a:rPr>
              <a:t>іпотези походження життя на Землі.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0321" y="2339979"/>
            <a:ext cx="539442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/>
              <a:t>Епіграф:</a:t>
            </a:r>
          </a:p>
          <a:p>
            <a:r>
              <a:rPr lang="uk-UA" sz="2400" dirty="0" smtClean="0">
                <a:solidFill>
                  <a:srgbClr val="00B0F0"/>
                </a:solidFill>
              </a:rPr>
              <a:t>«Початок більше половини цілого…»</a:t>
            </a:r>
            <a:endParaRPr lang="uk-UA" dirty="0" smtClean="0">
              <a:solidFill>
                <a:srgbClr val="00B0F0"/>
              </a:solidFill>
            </a:endParaRPr>
          </a:p>
          <a:p>
            <a:pPr algn="r"/>
            <a:r>
              <a:rPr lang="uk-UA" dirty="0" err="1" smtClean="0"/>
              <a:t>Арістотель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641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06" y="2183638"/>
            <a:ext cx="3171990" cy="4305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093" y="3199874"/>
            <a:ext cx="3827065" cy="2803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89" y="3146584"/>
            <a:ext cx="3957920" cy="2909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36728" y="818865"/>
            <a:ext cx="97417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1. </a:t>
            </a:r>
            <a:r>
              <a:rPr lang="uk-UA" sz="3200" b="1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Креаціоністська</a:t>
            </a:r>
            <a:r>
              <a:rPr lang="uk-UA" sz="32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гіпотеза</a:t>
            </a:r>
            <a:r>
              <a:rPr lang="uk-UA" sz="2800" b="1" dirty="0">
                <a:solidFill>
                  <a:srgbClr val="00B0F0"/>
                </a:solidFill>
                <a:latin typeface="Arial Black" panose="020B0A04020102020204" pitchFamily="34" charset="0"/>
              </a:rPr>
              <a:t>:</a:t>
            </a:r>
            <a:r>
              <a:rPr lang="uk-UA" sz="2800" b="1" dirty="0" smtClean="0">
                <a:latin typeface="Arial Black" panose="020B0A04020102020204" pitchFamily="34" charset="0"/>
              </a:rPr>
              <a:t> </a:t>
            </a:r>
          </a:p>
          <a:p>
            <a:r>
              <a:rPr lang="uk-UA" sz="2800" dirty="0"/>
              <a:t>ж</a:t>
            </a:r>
            <a:r>
              <a:rPr lang="uk-UA" sz="2800" dirty="0" smtClean="0"/>
              <a:t>иття було створене надприродною силою у певний час.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3912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2. </a:t>
            </a:r>
            <a:r>
              <a:rPr lang="uk-UA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Абіогенні гіпотези</a:t>
            </a:r>
            <a: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.</a:t>
            </a:r>
            <a:r>
              <a:rPr lang="ru-RU" dirty="0" smtClean="0">
                <a:latin typeface="Arial Black" panose="020B0A04020102020204" pitchFamily="34" charset="0"/>
              </a:rPr>
              <a:t/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dirty="0" smtClean="0"/>
              <a:t>1.Гіпотеза спонтанного </a:t>
            </a:r>
            <a:r>
              <a:rPr lang="ru-RU" dirty="0" err="1" smtClean="0"/>
              <a:t>зародження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280" y="2288055"/>
            <a:ext cx="1784891" cy="3191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81114" y="5536253"/>
            <a:ext cx="176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/>
              <a:t>Арістотель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36" y="2319438"/>
            <a:ext cx="2652977" cy="3191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987072" y="5536253"/>
            <a:ext cx="2429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/>
              <a:t>Френсіс</a:t>
            </a:r>
            <a:r>
              <a:rPr lang="uk-UA" sz="2400" dirty="0" smtClean="0"/>
              <a:t> Бекон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445" y="2319438"/>
            <a:ext cx="2533149" cy="31884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828445" y="5531487"/>
            <a:ext cx="2718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Ян ван </a:t>
            </a:r>
            <a:r>
              <a:rPr lang="uk-UA" sz="2400" dirty="0" err="1" smtClean="0"/>
              <a:t>Гельмонт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03" y="2319438"/>
            <a:ext cx="2340583" cy="3159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810431" y="5531487"/>
            <a:ext cx="1718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/>
              <a:t>Парацельс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4198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TC104033917[[fn=Берлин]]</Template>
  <TotalTime>392</TotalTime>
  <Words>663</Words>
  <Application>Microsoft Office PowerPoint</Application>
  <PresentationFormat>Широкоэкранный</PresentationFormat>
  <Paragraphs>108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Symbol</vt:lpstr>
      <vt:lpstr>Trebuchet MS</vt:lpstr>
      <vt:lpstr>Берлин</vt:lpstr>
      <vt:lpstr>Історичний розвиток органічного світу</vt:lpstr>
      <vt:lpstr>Знати і вміти</vt:lpstr>
      <vt:lpstr>Тема  2</vt:lpstr>
      <vt:lpstr>Мета уроку:</vt:lpstr>
      <vt:lpstr>Карл Лінней</vt:lpstr>
      <vt:lpstr>I. Різноманітність органічного світу</vt:lpstr>
      <vt:lpstr>II. Гіпотези походження життя на Землі</vt:lpstr>
      <vt:lpstr>Презентация PowerPoint</vt:lpstr>
      <vt:lpstr>2. Абіогенні гіпотези. 1.Гіпотеза спонтанного зародження. </vt:lpstr>
      <vt:lpstr>Луї Пастер</vt:lpstr>
      <vt:lpstr>Презентация PowerPoint</vt:lpstr>
      <vt:lpstr>2.Гіпотези абіогенезу</vt:lpstr>
      <vt:lpstr>2.Біохімічна гіпотеза виникнення життя</vt:lpstr>
      <vt:lpstr>Презентация PowerPoint</vt:lpstr>
      <vt:lpstr>Коацерватні краплини</vt:lpstr>
      <vt:lpstr>III. Біогенні гіпотези. 1.Гіпотеза панспермії.</vt:lpstr>
      <vt:lpstr>Гіпотеза біогенезу Гіпотеза панспермії</vt:lpstr>
      <vt:lpstr>Гіпотеза техногенної панспермії</vt:lpstr>
      <vt:lpstr>2. Гіпотеза стацінарного стану</vt:lpstr>
      <vt:lpstr>Геохронолігічна таблиця</vt:lpstr>
      <vt:lpstr>Життя в архейську еру</vt:lpstr>
      <vt:lpstr>Основні події протерозойської ери</vt:lpstr>
      <vt:lpstr>Домашнє завдання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Баграт Савчук</dc:creator>
  <cp:lastModifiedBy>Баграт Савчук</cp:lastModifiedBy>
  <cp:revision>36</cp:revision>
  <dcterms:created xsi:type="dcterms:W3CDTF">2014-02-10T18:43:56Z</dcterms:created>
  <dcterms:modified xsi:type="dcterms:W3CDTF">2014-02-19T08:52:03Z</dcterms:modified>
</cp:coreProperties>
</file>