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70" r:id="rId10"/>
    <p:sldId id="271" r:id="rId11"/>
    <p:sldId id="272" r:id="rId12"/>
    <p:sldId id="263" r:id="rId13"/>
    <p:sldId id="264" r:id="rId14"/>
    <p:sldId id="265" r:id="rId15"/>
    <p:sldId id="269" r:id="rId16"/>
    <p:sldId id="266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1D47-30D3-40BC-9D50-46B34F23072F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72F69-63F5-43B1-B336-6BBEBBACB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2F69-63F5-43B1-B336-6BBEBBACB8B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DFF8-7FC1-4453-9A6B-1B96B229344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E565-88A3-4791-9C74-D286011CC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003366"/>
                </a:solidFill>
              </a:rPr>
              <a:t>Нуклеїнові</a:t>
            </a:r>
            <a:r>
              <a:rPr lang="ru-RU" sz="6000" b="1" i="1" dirty="0" smtClean="0">
                <a:solidFill>
                  <a:srgbClr val="003366"/>
                </a:solidFill>
              </a:rPr>
              <a:t> </a:t>
            </a:r>
            <a:r>
              <a:rPr lang="ru-RU" sz="6000" b="1" i="1" dirty="0" err="1" smtClean="0">
                <a:solidFill>
                  <a:srgbClr val="003366"/>
                </a:solidFill>
              </a:rPr>
              <a:t>кислоти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3043230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000000"/>
                </a:solidFill>
              </a:rPr>
              <a:t>РНК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20" y="1285860"/>
            <a:ext cx="7858180" cy="135732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0000"/>
                </a:solidFill>
              </a:rPr>
              <a:t>Молекула РНК складається із одного </a:t>
            </a:r>
            <a:r>
              <a:rPr lang="uk-UA" dirty="0" err="1" smtClean="0">
                <a:solidFill>
                  <a:srgbClr val="000000"/>
                </a:solidFill>
              </a:rPr>
              <a:t>полінуклеотидного</a:t>
            </a:r>
            <a:r>
              <a:rPr lang="uk-UA" dirty="0" smtClean="0">
                <a:solidFill>
                  <a:srgbClr val="000000"/>
                </a:solidFill>
              </a:rPr>
              <a:t> ланцюга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" name="Picture 7" descr="Картинка 11 из 4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143272" cy="33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51 из 4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4865716" cy="23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rmAutofit/>
          </a:bodyPr>
          <a:lstStyle/>
          <a:p>
            <a:r>
              <a:rPr lang="ru-RU" dirty="0" err="1"/>
              <a:t>Порівняння</a:t>
            </a:r>
            <a:r>
              <a:rPr lang="ru-RU" dirty="0"/>
              <a:t> </a:t>
            </a:r>
            <a:r>
              <a:rPr lang="ru-RU" b="1" dirty="0"/>
              <a:t>РНК</a:t>
            </a:r>
            <a:r>
              <a:rPr lang="ru-RU" dirty="0"/>
              <a:t> </a:t>
            </a:r>
            <a:r>
              <a:rPr lang="ru-RU" dirty="0" err="1" smtClean="0"/>
              <a:t>з</a:t>
            </a:r>
            <a:r>
              <a:rPr lang="ru-RU" dirty="0"/>
              <a:t> </a:t>
            </a:r>
            <a:r>
              <a:rPr lang="ru-RU" b="1" dirty="0"/>
              <a:t>ДНК </a:t>
            </a:r>
          </a:p>
        </p:txBody>
      </p:sp>
      <p:pic>
        <p:nvPicPr>
          <p:cNvPr id="30722" name="Picture 2" descr="http://upload.wikimedia.org/wikipedia/commons/c/cb/RNA-comparedto-DNA_thymineAndUracilCorrec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71546"/>
            <a:ext cx="5429288" cy="551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Номенклатура </a:t>
            </a:r>
            <a:r>
              <a:rPr lang="uk-UA" b="1" dirty="0" err="1" smtClean="0"/>
              <a:t>нуклеотидів</a:t>
            </a:r>
            <a:endParaRPr lang="ru-RU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857224" y="1071546"/>
          <a:ext cx="7500990" cy="5572162"/>
        </p:xfrm>
        <a:graphic>
          <a:graphicData uri="http://schemas.openxmlformats.org/drawingml/2006/table">
            <a:tbl>
              <a:tblPr/>
              <a:tblGrid>
                <a:gridCol w="4343403"/>
                <a:gridCol w="3157587"/>
              </a:tblGrid>
              <a:tr h="80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нуклеотидів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монофосфатів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нуклеотидів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Аденозин-5'-монофосфат (АМФ)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5'-аденілова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Гуанозин-5'-монофосфат (ГМФ)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5'-гуанілова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Цитидин-5'-монофосфат (ЦМФ)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5'-цитидилова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Уридин-5'-монофосфат (УМФ)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5'-уридилова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Дезоксіаденозин-5'-монофосфат (ДАМФ)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дезоксіадепілова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Дезоксигуанозин-5'-мо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(ДГМФ)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дезоксигуанілова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Дезоксицитидип-5'-мо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(ДЦМФ)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дезоксицитидилова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Тимідин-5'-монофосфат (ДТМФ)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тимідилова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cs typeface="Times New Roman" pitchFamily="18" charset="0"/>
              </a:rPr>
              <a:t>Утворення </a:t>
            </a:r>
            <a:r>
              <a:rPr lang="uk-UA" b="1" dirty="0" err="1" smtClean="0">
                <a:cs typeface="Times New Roman" pitchFamily="18" charset="0"/>
              </a:rPr>
              <a:t>нуклеотидів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000108"/>
            <a:ext cx="853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Нуклеотиди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утворюються при взаємодії пентози з азотистою основою (утворюючи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N-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глікозидний зв'язок при взаємодії з глікозидним гідроксилом пентози та нітрогеном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N-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1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піримідинових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та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N-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9 пуринових основ)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і залишком фосфорної кислоти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42910" y="3286124"/>
          <a:ext cx="8316912" cy="3154363"/>
        </p:xfrm>
        <a:graphic>
          <a:graphicData uri="http://schemas.openxmlformats.org/presentationml/2006/ole">
            <p:oleObj spid="_x0000_s2050" r:id="rId3" imgW="9809524" imgH="369621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00"/>
                </a:solidFill>
              </a:rPr>
              <a:t>Роль і функції нуклеїнових кислот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0000"/>
                </a:solidFill>
              </a:rPr>
              <a:t>	Роль </a:t>
            </a:r>
            <a:r>
              <a:rPr lang="uk-UA" b="1" dirty="0" smtClean="0">
                <a:solidFill>
                  <a:srgbClr val="000000"/>
                </a:solidFill>
              </a:rPr>
              <a:t>ДНК </a:t>
            </a:r>
            <a:r>
              <a:rPr lang="uk-UA" dirty="0" smtClean="0">
                <a:solidFill>
                  <a:srgbClr val="000000"/>
                </a:solidFill>
              </a:rPr>
              <a:t>в організмі полягає у </a:t>
            </a:r>
            <a:r>
              <a:rPr lang="uk-UA" u="sng" dirty="0" smtClean="0">
                <a:solidFill>
                  <a:srgbClr val="000000"/>
                </a:solidFill>
              </a:rPr>
              <a:t>збереженні генетичної інформації</a:t>
            </a:r>
            <a:r>
              <a:rPr lang="uk-UA" dirty="0" smtClean="0">
                <a:solidFill>
                  <a:srgbClr val="000000"/>
                </a:solidFill>
              </a:rPr>
              <a:t>, притаманної даному біологічному виду. Ця інформація «зашифрована» в молекулі ДНК чіткою послідовністю залишків </a:t>
            </a:r>
            <a:r>
              <a:rPr lang="uk-UA" dirty="0" err="1" smtClean="0">
                <a:solidFill>
                  <a:srgbClr val="000000"/>
                </a:solidFill>
              </a:rPr>
              <a:t>нітрогеновмісних</a:t>
            </a:r>
            <a:r>
              <a:rPr lang="uk-UA" dirty="0" smtClean="0">
                <a:solidFill>
                  <a:srgbClr val="000000"/>
                </a:solidFill>
              </a:rPr>
              <a:t> сполук і використовується для </a:t>
            </a:r>
            <a:r>
              <a:rPr lang="uk-UA" u="sng" dirty="0" smtClean="0">
                <a:solidFill>
                  <a:srgbClr val="000000"/>
                </a:solidFill>
              </a:rPr>
              <a:t>синтезу білків і рибонуклеїнових кислот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0000"/>
                </a:solidFill>
              </a:rPr>
              <a:t>	Залежно від функцій,які виконують рибонуклеїнові кислоти, розрізняють три типи цих сполук – </a:t>
            </a:r>
            <a:r>
              <a:rPr lang="uk-UA" i="1" dirty="0" smtClean="0">
                <a:solidFill>
                  <a:srgbClr val="000000"/>
                </a:solidFill>
              </a:rPr>
              <a:t>інформаційні (матричні), транспортні й </a:t>
            </a:r>
            <a:r>
              <a:rPr lang="uk-UA" i="1" dirty="0" err="1" smtClean="0">
                <a:solidFill>
                  <a:srgbClr val="000000"/>
                </a:solidFill>
              </a:rPr>
              <a:t>рибосомні</a:t>
            </a:r>
            <a:r>
              <a:rPr lang="uk-UA" i="1" dirty="0" smtClean="0">
                <a:solidFill>
                  <a:srgbClr val="000000"/>
                </a:solidFill>
              </a:rPr>
              <a:t> РНК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err="1" smtClean="0"/>
              <a:t>Мононуклеотиди</a:t>
            </a:r>
            <a:r>
              <a:rPr lang="uk-UA" dirty="0" smtClean="0"/>
              <a:t>, їх похідні та </a:t>
            </a:r>
            <a:r>
              <a:rPr lang="uk-UA" dirty="0" err="1" smtClean="0"/>
              <a:t>динуклеотиди</a:t>
            </a:r>
            <a:r>
              <a:rPr lang="uk-UA" dirty="0" smtClean="0"/>
              <a:t> присутні в клітинах також у вільному вигляді та виконують важливу роль в </a:t>
            </a:r>
            <a:r>
              <a:rPr lang="uk-UA" u="sng" dirty="0" smtClean="0"/>
              <a:t>обміні речовин</a:t>
            </a:r>
            <a:r>
              <a:rPr lang="uk-UA" dirty="0" smtClean="0"/>
              <a:t>. В усіх тканинах організму, поряд з </a:t>
            </a:r>
            <a:r>
              <a:rPr lang="uk-UA" dirty="0" err="1" smtClean="0"/>
              <a:t>нуклеозидмонофосфатами</a:t>
            </a:r>
            <a:r>
              <a:rPr lang="uk-UA" dirty="0" smtClean="0"/>
              <a:t>, містяться </a:t>
            </a:r>
            <a:r>
              <a:rPr lang="uk-UA" dirty="0" err="1" smtClean="0"/>
              <a:t>ди-</a:t>
            </a:r>
            <a:r>
              <a:rPr lang="uk-UA" dirty="0" smtClean="0"/>
              <a:t> та </a:t>
            </a:r>
            <a:r>
              <a:rPr lang="uk-UA" dirty="0" err="1" smtClean="0"/>
              <a:t>трифосфати</a:t>
            </a:r>
            <a:r>
              <a:rPr lang="uk-UA" dirty="0" smtClean="0"/>
              <a:t> </a:t>
            </a:r>
            <a:r>
              <a:rPr lang="uk-UA" dirty="0" err="1" smtClean="0"/>
              <a:t>нуклеозидів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Учениці 11-В класу </a:t>
            </a:r>
          </a:p>
          <a:p>
            <a:r>
              <a:rPr lang="uk-UA" dirty="0" smtClean="0"/>
              <a:t>ТБЛ</a:t>
            </a:r>
          </a:p>
          <a:p>
            <a:r>
              <a:rPr lang="uk-UA" dirty="0" err="1" smtClean="0"/>
              <a:t>Синюк</a:t>
            </a:r>
            <a:r>
              <a:rPr lang="uk-UA" dirty="0" smtClean="0"/>
              <a:t> Анастасія і</a:t>
            </a:r>
          </a:p>
          <a:p>
            <a:r>
              <a:rPr lang="uk-UA" dirty="0" smtClean="0"/>
              <a:t>Третяк Вікторія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/>
          <a:lstStyle/>
          <a:p>
            <a:r>
              <a:rPr lang="uk-UA" b="1" i="1" dirty="0" smtClean="0"/>
              <a:t>Дякуємо за увагу!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</a:rPr>
              <a:t>Нуклеїнові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кислоти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високомолекулярні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природні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органічні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сполуки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які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зберігають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відтворюють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організмах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спадкову</a:t>
            </a:r>
            <a:r>
              <a:rPr lang="ru-RU" dirty="0" smtClean="0">
                <a:solidFill>
                  <a:srgbClr val="000000"/>
                </a:solidFill>
              </a:rPr>
              <a:t>(</a:t>
            </a:r>
            <a:r>
              <a:rPr lang="ru-RU" dirty="0" err="1" smtClean="0">
                <a:solidFill>
                  <a:srgbClr val="000000"/>
                </a:solidFill>
              </a:rPr>
              <a:t>генетичну</a:t>
            </a:r>
            <a:r>
              <a:rPr lang="ru-RU" dirty="0" smtClean="0">
                <a:solidFill>
                  <a:srgbClr val="000000"/>
                </a:solidFill>
              </a:rPr>
              <a:t>) </a:t>
            </a:r>
            <a:r>
              <a:rPr lang="ru-RU" dirty="0" err="1" smtClean="0">
                <a:solidFill>
                  <a:srgbClr val="000000"/>
                </a:solidFill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</a:rPr>
              <a:t>, а </a:t>
            </a:r>
            <a:r>
              <a:rPr lang="ru-RU" dirty="0" err="1" smtClean="0">
                <a:solidFill>
                  <a:srgbClr val="000000"/>
                </a:solidFill>
              </a:rPr>
              <a:t>також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беруть</a:t>
            </a:r>
            <a:r>
              <a:rPr lang="ru-RU" dirty="0" smtClean="0">
                <a:solidFill>
                  <a:srgbClr val="000000"/>
                </a:solidFill>
              </a:rPr>
              <a:t> участь у </a:t>
            </a:r>
            <a:r>
              <a:rPr lang="ru-RU" dirty="0" err="1" smtClean="0">
                <a:solidFill>
                  <a:srgbClr val="000000"/>
                </a:solidFill>
              </a:rPr>
              <a:t>синтезі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білків</a:t>
            </a:r>
            <a:r>
              <a:rPr lang="ru-RU" dirty="0" smtClean="0">
                <a:solidFill>
                  <a:srgbClr val="000000"/>
                </a:solidFill>
              </a:rPr>
              <a:t>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Вони входять до структури складних білків нуклеопротеїдів, які містяться в усіх клітинах організму людини, тварин, рослин, бактерій та вірусів. Кількість нуклеїнових кислот у різних нуклеопротеїдах, крім вірусних, коливається в межах від 40 до </a:t>
            </a:r>
            <a:r>
              <a:rPr lang="uk-UA" i="1" dirty="0" smtClean="0"/>
              <a:t>65%</a:t>
            </a:r>
            <a:r>
              <a:rPr lang="uk-UA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885828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Нуклеїнові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кислоти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є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err="1">
                <a:solidFill>
                  <a:srgbClr val="000000"/>
                </a:solidFill>
              </a:rPr>
              <a:t>біополімерами</a:t>
            </a:r>
            <a:r>
              <a:rPr lang="ru-RU" dirty="0">
                <a:solidFill>
                  <a:srgbClr val="000000"/>
                </a:solidFill>
              </a:rPr>
              <a:t>, мономерами </a:t>
            </a:r>
            <a:r>
              <a:rPr lang="ru-RU" dirty="0" err="1">
                <a:solidFill>
                  <a:srgbClr val="000000"/>
                </a:solidFill>
              </a:rPr>
              <a:t>яких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</a:rPr>
              <a:t>нуклеотиди</a:t>
            </a:r>
            <a:r>
              <a:rPr lang="ru-RU" u="sng" dirty="0" smtClean="0">
                <a:solidFill>
                  <a:srgbClr val="000000"/>
                </a:solidFill>
              </a:rPr>
              <a:t>.</a:t>
            </a:r>
            <a:endParaRPr lang="ru-RU" u="sng" dirty="0">
              <a:solidFill>
                <a:srgbClr val="000000"/>
              </a:solidFill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000000"/>
                </a:solidFill>
              </a:rPr>
              <a:t>Кожний </a:t>
            </a:r>
            <a:r>
              <a:rPr lang="uk-UA" dirty="0" err="1">
                <a:solidFill>
                  <a:srgbClr val="000000"/>
                </a:solidFill>
              </a:rPr>
              <a:t>нуклеотид</a:t>
            </a:r>
            <a:r>
              <a:rPr lang="uk-UA" dirty="0">
                <a:solidFill>
                  <a:srgbClr val="000000"/>
                </a:solidFill>
              </a:rPr>
              <a:t> об</a:t>
            </a:r>
            <a:r>
              <a:rPr lang="en-US" dirty="0">
                <a:solidFill>
                  <a:srgbClr val="000000"/>
                </a:solidFill>
              </a:rPr>
              <a:t>’</a:t>
            </a:r>
            <a:r>
              <a:rPr lang="uk-UA" dirty="0" err="1">
                <a:solidFill>
                  <a:srgbClr val="000000"/>
                </a:solidFill>
              </a:rPr>
              <a:t>єднує</a:t>
            </a:r>
            <a:r>
              <a:rPr lang="uk-UA" dirty="0">
                <a:solidFill>
                  <a:srgbClr val="000000"/>
                </a:solidFill>
              </a:rPr>
              <a:t> залишки трьох молекул  - </a:t>
            </a:r>
            <a:r>
              <a:rPr lang="uk-UA" dirty="0" err="1">
                <a:solidFill>
                  <a:srgbClr val="000000"/>
                </a:solidFill>
              </a:rPr>
              <a:t>ортофосфатної</a:t>
            </a:r>
            <a:r>
              <a:rPr lang="uk-UA" dirty="0">
                <a:solidFill>
                  <a:srgbClr val="000000"/>
                </a:solidFill>
              </a:rPr>
              <a:t> кислоти , </a:t>
            </a:r>
            <a:r>
              <a:rPr lang="uk-UA" dirty="0" err="1">
                <a:solidFill>
                  <a:srgbClr val="000000"/>
                </a:solidFill>
              </a:rPr>
              <a:t>моносахариду</a:t>
            </a:r>
            <a:r>
              <a:rPr lang="uk-UA" dirty="0">
                <a:solidFill>
                  <a:srgbClr val="000000"/>
                </a:solidFill>
              </a:rPr>
              <a:t> і </a:t>
            </a:r>
            <a:r>
              <a:rPr lang="uk-UA" dirty="0" err="1">
                <a:solidFill>
                  <a:srgbClr val="000000"/>
                </a:solidFill>
              </a:rPr>
              <a:t>нітрогеновмісної</a:t>
            </a:r>
            <a:r>
              <a:rPr lang="uk-UA" dirty="0">
                <a:solidFill>
                  <a:srgbClr val="000000"/>
                </a:solidFill>
              </a:rPr>
              <a:t> сполуки .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http://www.apteka.ua/images/archives/283/images/p_283_12_260301_18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52"/>
            <a:ext cx="362902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Будова нуклеїнових кислот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900750" cy="49720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/>
              <a:t>У залежності від природи вуглеводу, що входить до складу </a:t>
            </a:r>
            <a:r>
              <a:rPr lang="uk-UA" dirty="0" err="1" smtClean="0"/>
              <a:t>нуклеотидів</a:t>
            </a:r>
            <a:r>
              <a:rPr lang="uk-UA" dirty="0" smtClean="0"/>
              <a:t>, нуклеїнові кислоти розподіляють на два види </a:t>
            </a:r>
            <a:r>
              <a:rPr lang="uk-UA" b="1" dirty="0" err="1" smtClean="0"/>
              <a:t>дезоксирибонуклеїнові</a:t>
            </a:r>
            <a:r>
              <a:rPr lang="uk-UA" b="1" dirty="0" smtClean="0"/>
              <a:t> кислоти (ДНК), </a:t>
            </a:r>
            <a:r>
              <a:rPr lang="uk-UA" dirty="0" smtClean="0"/>
              <a:t>які містять вуглевод 2-дезокси-</a:t>
            </a:r>
            <a:r>
              <a:rPr lang="en-US" dirty="0" smtClean="0"/>
              <a:t>D</a:t>
            </a:r>
            <a:r>
              <a:rPr lang="uk-UA" dirty="0" err="1" smtClean="0"/>
              <a:t>-рибозу</a:t>
            </a:r>
            <a:r>
              <a:rPr lang="uk-UA" dirty="0" smtClean="0"/>
              <a:t>, та </a:t>
            </a:r>
            <a:r>
              <a:rPr lang="uk-UA" b="1" dirty="0" smtClean="0"/>
              <a:t>рибонуклеїнові кислоти (РНК), </a:t>
            </a:r>
            <a:r>
              <a:rPr lang="uk-UA" dirty="0" smtClean="0"/>
              <a:t>які вміщують вуглевод </a:t>
            </a:r>
            <a:r>
              <a:rPr lang="en-US" dirty="0" smtClean="0"/>
              <a:t>D</a:t>
            </a:r>
            <a:r>
              <a:rPr lang="uk-UA" dirty="0" smtClean="0"/>
              <a:t>-рибозу</a:t>
            </a:r>
            <a:r>
              <a:rPr lang="uk-UA" dirty="0"/>
              <a:t>.</a:t>
            </a:r>
            <a:endParaRPr lang="en-US" dirty="0" smtClean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5715008" y="3929066"/>
          <a:ext cx="3128963" cy="2101850"/>
        </p:xfrm>
        <a:graphic>
          <a:graphicData uri="http://schemas.openxmlformats.org/presentationml/2006/ole">
            <p:oleObj spid="_x0000_s1026" name="CS ChemDraw Drawing" r:id="rId3" imgW="1932840" imgH="1236960" progId="ChemDraw.Document.6.0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86446" y="3214686"/>
            <a:ext cx="3005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ahoma" charset="0"/>
              </a:rPr>
              <a:t>2</a:t>
            </a:r>
            <a:r>
              <a:rPr lang="uk-UA" sz="1800" dirty="0" err="1">
                <a:latin typeface="Tahoma" charset="0"/>
              </a:rPr>
              <a:t>-дезокси-</a:t>
            </a:r>
            <a:r>
              <a:rPr lang="uk-UA" sz="1800" dirty="0">
                <a:latin typeface="Tahoma" charset="0"/>
              </a:rPr>
              <a:t> </a:t>
            </a:r>
            <a:r>
              <a:rPr lang="en-US" sz="1800" dirty="0">
                <a:latin typeface="Tahoma" charset="0"/>
              </a:rPr>
              <a:t>D</a:t>
            </a:r>
            <a:r>
              <a:rPr lang="ru-RU" sz="1800" dirty="0">
                <a:latin typeface="Tahoma" charset="0"/>
              </a:rPr>
              <a:t>-</a:t>
            </a:r>
            <a:r>
              <a:rPr lang="uk-UA" sz="1800" dirty="0">
                <a:latin typeface="Tahoma" charset="0"/>
              </a:rPr>
              <a:t>рибоза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429388" y="607220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ahoma" charset="0"/>
              </a:rPr>
              <a:t>D</a:t>
            </a:r>
            <a:r>
              <a:rPr lang="ru-RU" sz="1800" dirty="0">
                <a:latin typeface="Tahoma" charset="0"/>
              </a:rPr>
              <a:t>-</a:t>
            </a:r>
            <a:r>
              <a:rPr lang="uk-UA" sz="1800" dirty="0">
                <a:latin typeface="Tahoma" charset="0"/>
              </a:rPr>
              <a:t>рибоза</a:t>
            </a:r>
          </a:p>
        </p:txBody>
      </p:sp>
      <p:graphicFrame>
        <p:nvGraphicFramePr>
          <p:cNvPr id="7" name="Object 15"/>
          <p:cNvGraphicFramePr>
            <a:graphicFrameLocks noGrp="1" noChangeAspect="1"/>
          </p:cNvGraphicFramePr>
          <p:nvPr/>
        </p:nvGraphicFramePr>
        <p:xfrm>
          <a:off x="5786446" y="1285860"/>
          <a:ext cx="2904115" cy="1857388"/>
        </p:xfrm>
        <a:graphic>
          <a:graphicData uri="http://schemas.openxmlformats.org/presentationml/2006/ole">
            <p:oleObj spid="_x0000_s1027" name="CS ChemDraw Drawing" r:id="rId4" imgW="1932840" imgH="1236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260350"/>
            <a:ext cx="777240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Азотисті основи</a:t>
            </a:r>
          </a:p>
        </p:txBody>
      </p:sp>
      <p:pic>
        <p:nvPicPr>
          <p:cNvPr id="5" name="Picture 3" descr="pi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765175"/>
            <a:ext cx="6230938" cy="2617788"/>
          </a:xfrm>
          <a:prstGeom prst="rect">
            <a:avLst/>
          </a:prstGeom>
          <a:noFill/>
          <a:ln/>
        </p:spPr>
      </p:pic>
      <p:pic>
        <p:nvPicPr>
          <p:cNvPr id="6" name="Picture 4" descr="py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3644900"/>
            <a:ext cx="6769100" cy="28876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00"/>
                </a:solidFill>
              </a:rPr>
              <a:t>Властивості нуклеїнових кислот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</a:rPr>
              <a:t>ДНК і РНК – тверді речовини, які розчиняються у воді з утворенням колоїдних розчинів.      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uk-UA" dirty="0" smtClean="0">
                <a:solidFill>
                  <a:srgbClr val="000000"/>
                </a:solidFill>
              </a:rPr>
              <a:t>        Під час нагрівання цих розчинів нуклеїнові кислоти осаджуються; відбувається їх денатурація і втрата біологічної активності.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78634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</a:rPr>
              <a:t> Завдяки наявності в молекулах ДНК і РНК залишків </a:t>
            </a:r>
            <a:r>
              <a:rPr lang="uk-UA" dirty="0" err="1" smtClean="0">
                <a:solidFill>
                  <a:srgbClr val="000000"/>
                </a:solidFill>
              </a:rPr>
              <a:t>ортофосфатної</a:t>
            </a:r>
            <a:r>
              <a:rPr lang="uk-UA" dirty="0" smtClean="0">
                <a:solidFill>
                  <a:srgbClr val="000000"/>
                </a:solidFill>
              </a:rPr>
              <a:t> кислоти ці сполуки реагують із лугами з утворенням солей.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uk-UA" dirty="0" smtClean="0">
                <a:solidFill>
                  <a:srgbClr val="000000"/>
                </a:solidFill>
              </a:rPr>
              <a:t>        Нуклеїнові кислоти за участю ферментів, а також у лужному середовищах зазнають гідролізу. При цьому зв’язки між </a:t>
            </a:r>
            <a:r>
              <a:rPr lang="uk-UA" dirty="0" err="1" smtClean="0">
                <a:solidFill>
                  <a:srgbClr val="000000"/>
                </a:solidFill>
              </a:rPr>
              <a:t>нуклеотидами</a:t>
            </a:r>
            <a:r>
              <a:rPr lang="uk-UA" dirty="0" smtClean="0">
                <a:solidFill>
                  <a:srgbClr val="000000"/>
                </a:solidFill>
              </a:rPr>
              <a:t> руйнуються й утворюються відповідні </a:t>
            </a:r>
            <a:r>
              <a:rPr lang="uk-UA" dirty="0" err="1" smtClean="0">
                <a:solidFill>
                  <a:srgbClr val="000000"/>
                </a:solidFill>
              </a:rPr>
              <a:t>нітрогеновмісні</a:t>
            </a:r>
            <a:r>
              <a:rPr lang="uk-UA" dirty="0" smtClean="0">
                <a:solidFill>
                  <a:srgbClr val="000000"/>
                </a:solidFill>
              </a:rPr>
              <a:t> сполуки, вуглеводи й </a:t>
            </a:r>
            <a:r>
              <a:rPr lang="uk-UA" dirty="0" err="1" smtClean="0">
                <a:solidFill>
                  <a:srgbClr val="000000"/>
                </a:solidFill>
              </a:rPr>
              <a:t>ортофосфатна</a:t>
            </a:r>
            <a:r>
              <a:rPr lang="uk-UA" dirty="0" smtClean="0">
                <a:solidFill>
                  <a:srgbClr val="000000"/>
                </a:solidFill>
              </a:rPr>
              <a:t> кислота.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614866" cy="1154098"/>
          </a:xfrm>
        </p:spPr>
        <p:txBody>
          <a:bodyPr/>
          <a:lstStyle/>
          <a:p>
            <a:r>
              <a:rPr lang="uk-UA" b="1" dirty="0" smtClean="0">
                <a:solidFill>
                  <a:srgbClr val="000000"/>
                </a:solidFill>
              </a:rPr>
              <a:t>ДНК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0000"/>
                </a:solidFill>
              </a:rPr>
              <a:t>Молекула ДНК складається із двох спіральних </a:t>
            </a:r>
            <a:r>
              <a:rPr lang="uk-UA" dirty="0" err="1" smtClean="0">
                <a:solidFill>
                  <a:srgbClr val="000000"/>
                </a:solidFill>
              </a:rPr>
              <a:t>полінуклеотидних</a:t>
            </a:r>
            <a:r>
              <a:rPr lang="uk-UA" dirty="0" smtClean="0">
                <a:solidFill>
                  <a:srgbClr val="000000"/>
                </a:solidFill>
              </a:rPr>
              <a:t> ланцюгів, закручених навколо спіральної осі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Картинка 244 из 14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3047737" cy="38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upload.wikimedia.org/wikipedia/commons/1/16/DNA_orbit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45388"/>
            <a:ext cx="2500330" cy="411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358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CS ChemDraw Drawing</vt:lpstr>
      <vt:lpstr>Точечный рисунок</vt:lpstr>
      <vt:lpstr>Нуклеїнові кислоти</vt:lpstr>
      <vt:lpstr>Слайд 2</vt:lpstr>
      <vt:lpstr>Слайд 3</vt:lpstr>
      <vt:lpstr>Слайд 4</vt:lpstr>
      <vt:lpstr>Будова нуклеїнових кислот</vt:lpstr>
      <vt:lpstr>Слайд 6</vt:lpstr>
      <vt:lpstr>Властивості нуклеїнових кислот </vt:lpstr>
      <vt:lpstr>Слайд 8</vt:lpstr>
      <vt:lpstr>ДНК</vt:lpstr>
      <vt:lpstr>РНК</vt:lpstr>
      <vt:lpstr>Порівняння РНК з ДНК </vt:lpstr>
      <vt:lpstr>Номенклатура нуклеотидів</vt:lpstr>
      <vt:lpstr>Утворення нуклеотидів </vt:lpstr>
      <vt:lpstr>Роль і функції нуклеїнових кислот </vt:lpstr>
      <vt:lpstr>Слайд 15</vt:lpstr>
      <vt:lpstr>Слайд 16</vt:lpstr>
      <vt:lpstr>Виконали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Нуклеїнові кислоти</dc:title>
  <dc:creator>Admin</dc:creator>
  <cp:lastModifiedBy>Admin</cp:lastModifiedBy>
  <cp:revision>15</cp:revision>
  <dcterms:created xsi:type="dcterms:W3CDTF">2014-04-06T17:10:38Z</dcterms:created>
  <dcterms:modified xsi:type="dcterms:W3CDTF">2014-04-06T17:46:40Z</dcterms:modified>
</cp:coreProperties>
</file>