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7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70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0B34418-A859-4ABC-8DD4-30E078A3F8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39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9BFD491C-A937-4F46-8206-9CB357DB5B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0A136A0D-38B8-4B82-90FF-C996FC10E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997D2-3483-4C49-A059-4BBD6D2657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B4D23-1794-4EA6-9E96-F733625A2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A3D52-FE3D-4268-A7F2-04BA123111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D2676-5FB0-45B8-BE7C-EF7AF508DE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225D6-E2F7-45B1-83D1-A1EDE38FB1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2ABCB-D772-4015-BF59-BBDDE735A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05B85-662A-4F9E-8705-6465C3FD5B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889F2-7C9A-4131-B1D8-C89A296AB5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458FC-3996-4F8F-9AB3-BD98A8D786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1A02B-679D-49F0-A445-64C1270163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CC935EF5-4B93-401D-898A-00E21AD8B6C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cover dir="l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596" y="928670"/>
            <a:ext cx="7924800" cy="1752600"/>
          </a:xfrm>
        </p:spPr>
        <p:txBody>
          <a:bodyPr/>
          <a:lstStyle/>
          <a:p>
            <a:r>
              <a:rPr lang="uk-UA" sz="3500" dirty="0" smtClean="0"/>
              <a:t>Вологість повітря та її вплив на здоров</a:t>
            </a:r>
            <a:r>
              <a:rPr lang="en-US" sz="3500" dirty="0" smtClean="0"/>
              <a:t>’</a:t>
            </a:r>
            <a:r>
              <a:rPr lang="uk-UA" sz="3500" dirty="0" smtClean="0"/>
              <a:t>я людини</a:t>
            </a:r>
            <a:br>
              <a:rPr lang="uk-UA" sz="3500" dirty="0" smtClean="0"/>
            </a:br>
            <a:endParaRPr lang="ru-RU" sz="35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85918" y="4143380"/>
            <a:ext cx="6477000" cy="1981200"/>
          </a:xfrm>
        </p:spPr>
        <p:txBody>
          <a:bodyPr/>
          <a:lstStyle/>
          <a:p>
            <a:r>
              <a:rPr lang="uk-UA" sz="2800" dirty="0" smtClean="0"/>
              <a:t>Підготували:</a:t>
            </a:r>
          </a:p>
          <a:p>
            <a:r>
              <a:rPr lang="uk-UA" sz="2800" dirty="0" smtClean="0"/>
              <a:t>Мальцева Наталія і </a:t>
            </a:r>
          </a:p>
          <a:p>
            <a:r>
              <a:rPr lang="uk-UA" sz="2800" dirty="0" err="1" smtClean="0"/>
              <a:t>Покачайло</a:t>
            </a:r>
            <a:r>
              <a:rPr lang="uk-UA" sz="2800" dirty="0" smtClean="0"/>
              <a:t> Анастасія</a:t>
            </a:r>
          </a:p>
          <a:p>
            <a:r>
              <a:rPr lang="uk-UA" sz="2800" dirty="0" smtClean="0"/>
              <a:t>6(10)-А</a:t>
            </a:r>
            <a:endParaRPr lang="ru-RU" sz="28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298575"/>
          </a:xfrm>
        </p:spPr>
        <p:txBody>
          <a:bodyPr/>
          <a:lstStyle/>
          <a:p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Вологість 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повітря</a:t>
            </a:r>
            <a:endParaRPr lang="ru-RU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783683"/>
            <a:ext cx="9144000" cy="3657600"/>
          </a:xfrm>
        </p:spPr>
        <p:txBody>
          <a:bodyPr/>
          <a:lstStyle/>
          <a:p>
            <a:pPr algn="l">
              <a:buNone/>
            </a:pPr>
            <a:r>
              <a:rPr lang="ru-RU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ru-RU" sz="2000" b="1" i="1" u="sng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Вологість</a:t>
            </a:r>
            <a:r>
              <a:rPr lang="ru-RU" sz="2000" b="1" i="1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i="1" u="sng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повітря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вміст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водяної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пари в 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повітрі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характеризується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пружністю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водяної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пари, 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відносною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вологістю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дефіцитом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вологи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 точкою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роси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 —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одним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найважливіших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параметрів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атмосфери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визначає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погоду, а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те,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наскільки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комфортно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почуває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себе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людина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цей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момент часу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Є два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способи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кількісної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оцінки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вологості</a:t>
            </a:r>
            <a:r>
              <a:rPr lang="ru-RU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</a:t>
            </a:r>
            <a:endParaRPr lang="ru-RU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Абсолютна </a:t>
            </a:r>
            <a:r>
              <a:rPr lang="ru-RU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вологість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маса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водяної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пари,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утримується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одиницях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об'єму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повітря</a:t>
            </a:r>
            <a:r>
              <a:rPr lang="ru-RU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 smtClean="0"/>
          </a:p>
          <a:p>
            <a:pPr algn="l"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Відносна</a:t>
            </a:r>
            <a:r>
              <a:rPr lang="ru-RU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вологість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відношення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абсолютної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вологості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максимального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значення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при </a:t>
            </a:r>
            <a:r>
              <a:rPr lang="ru-RU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даній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температурі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" y="4956424"/>
            <a:ext cx="3430803" cy="839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" y="6030584"/>
            <a:ext cx="1152128" cy="338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0705" y="5989512"/>
            <a:ext cx="286445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парціальний тиск парів води в суміші</a:t>
            </a:r>
            <a:endParaRPr lang="uk-UA" sz="1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292080" y="4932262"/>
            <a:ext cx="3672408" cy="70482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all" normalizeH="0" baseline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Times New Roman" pitchFamily="18" charset="0"/>
              </a:rPr>
              <a:t>Оптимальна</a:t>
            </a:r>
            <a:r>
              <a:rPr kumimoji="0" lang="uk-UA" sz="1800" b="1" i="0" u="none" strike="noStrike" cap="all" normalizeH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Times New Roman" pitchFamily="18" charset="0"/>
              </a:rPr>
              <a:t> для людини вологість 40-60%</a:t>
            </a:r>
            <a:endParaRPr kumimoji="0" lang="uk-UA" sz="1800" b="1" i="0" u="none" strike="noStrike" cap="all" normalizeH="0" baseline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30" y="5928925"/>
            <a:ext cx="1152128" cy="5421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0192" y="5835623"/>
            <a:ext cx="240538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Рівноважний тиск насиченої пари.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428736"/>
            <a:ext cx="7143800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991600" cy="400052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0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Наочний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приклад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рідкого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і твердого стану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вологи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атмосфері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— хмари,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складаються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дрібних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крапельок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води,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кристаликів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льоду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їхньої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суміші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Необхідна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умова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утворення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хмар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насичення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водяної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пари до стану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конденсації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перетворення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пари у воду)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сублімації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перетворення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пари в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крижані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кристали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минаючи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рідку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фазу) і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зниження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температури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повітря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критичної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Крім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того, у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повітрі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повинні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знаходитися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так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звані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ядра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конденсації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сублімації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Звичайно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такими ядрами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кристалики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солі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зриваються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вітром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із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гребенів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морських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хвиль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мікроскопічний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пил,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піднятий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поверхні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землі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частки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гару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над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виробничими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об'єктами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Так як над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сучасними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містами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пилу і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гару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завжди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більш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ніж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досить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погода в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містах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завжди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гірша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ніж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містом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Особливо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виявляється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приморських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містах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4286256"/>
            <a:ext cx="6572296" cy="190821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При 100%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відносній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вологості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в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повітрі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може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відбутися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конденсація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 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водяних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пар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з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утворенням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 туману,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випаданням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води. Температура, при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якій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це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трапляється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називається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 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точкою </a:t>
            </a:r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роси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8458200" cy="990600"/>
          </a:xfrm>
        </p:spPr>
        <p:txBody>
          <a:bodyPr/>
          <a:lstStyle/>
          <a:p>
            <a:r>
              <a:rPr lang="ru-RU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Найвологіше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місце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34" y="1785926"/>
            <a:ext cx="8358246" cy="4700598"/>
          </a:xfrm>
        </p:spPr>
        <p:txBody>
          <a:bodyPr/>
          <a:lstStyle/>
          <a:p>
            <a:pPr algn="l">
              <a:buNone/>
            </a:pP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рівнем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опадів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випадають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рік,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найвологішим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місцем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світі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Тутунендо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в 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Колумбії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— 11770 мм у рік,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майже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12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метрів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Найвологіше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місце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Росії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зареєстровано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острові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Ушакова, 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архіпелаг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Північна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Земля, де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відносна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середньорічна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вологість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повітря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становить 91%.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врахувати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холод як і спеку при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підвищеній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вологості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переноситься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значно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важче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місце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можна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визнати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найвогкішим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Землі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Справа в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тім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наявність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вологи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повітрі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різко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змінює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його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теплопровідність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і </a:t>
            </a:r>
            <a:r>
              <a:rPr lang="ru-RU" sz="20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теплоємність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endParaRPr lang="ru-RU" sz="2000" dirty="0"/>
          </a:p>
        </p:txBody>
      </p:sp>
      <p:pic>
        <p:nvPicPr>
          <p:cNvPr id="6" name="Рисунок 5" descr="154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402862" cy="6000792"/>
          </a:xfrm>
          <a:prstGeom prst="rect">
            <a:avLst/>
          </a:prstGeom>
        </p:spPr>
      </p:pic>
      <p:pic>
        <p:nvPicPr>
          <p:cNvPr id="8" name="Рисунок 7" descr="6207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66"/>
            <a:ext cx="8269686" cy="6215106"/>
          </a:xfrm>
          <a:prstGeom prst="rect">
            <a:avLst/>
          </a:prstGeom>
        </p:spPr>
      </p:pic>
      <p:pic>
        <p:nvPicPr>
          <p:cNvPr id="9" name="Рисунок 8" descr="4811627602_788d337a90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39" y="642918"/>
            <a:ext cx="8465403" cy="5643602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914400"/>
          </a:xfrm>
        </p:spPr>
        <p:txBody>
          <a:bodyPr/>
          <a:lstStyle/>
          <a:p>
            <a:r>
              <a:rPr lang="uk-UA" smtClean="0"/>
              <a:t>Вплив вологості на живі організми</a:t>
            </a: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621358"/>
            <a:ext cx="8280920" cy="3352800"/>
          </a:xfrm>
        </p:spPr>
        <p:txBody>
          <a:bodyPr/>
          <a:lstStyle/>
          <a:p>
            <a:pPr marL="68263" indent="-3175">
              <a:buNone/>
            </a:pPr>
            <a:r>
              <a:rPr lang="ru-RU"/>
              <a:t>Волога настільки важлива для живих організмів, що в переважній більшості екосистем нашої планети влітку після кожного дощу вся природа "оживає". Дощ є механізмом, що забезпечує початок весняного проростання насіння ряду рослин. Таке насіння містить інгібітори, що гальмують їх проростання в несприятливий час. Весняні дощі вимивають ці інгібітори з насіння, і тоді воно </a:t>
            </a:r>
            <a:r>
              <a:rPr lang="ru-RU"/>
              <a:t>починає </a:t>
            </a:r>
            <a:r>
              <a:rPr lang="ru-RU" smtClean="0"/>
              <a:t>проростати. Опади </a:t>
            </a:r>
            <a:r>
              <a:rPr lang="ru-RU"/>
              <a:t>у вигляді злив погано утримуються ґрунтом і мало використовуються рослинами. Незначним буває ефект від опадів на легких піщаних ґрунтах. Водний режим екосистем визначається не тільки кількістю опадів як таких, а й співвідношенням його до режиму випаровування води. Оцінюючи цей параметр, слід враховувати температуру, оскільки вона в першу чергу впливає на інтенсивність випаровування. Сумарним показником режиму зволоженості в екосистемі може бути гігрометричний індекс: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157192"/>
            <a:ext cx="5544616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591047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mtClean="0">
                <a:solidFill>
                  <a:schemeClr val="tx2"/>
                </a:solidFill>
              </a:rPr>
              <a:t>Зокрема важдивий вплив вологість має на людину. </a:t>
            </a:r>
            <a:r>
              <a:rPr lang="uk-UA">
                <a:solidFill>
                  <a:schemeClr val="tx2"/>
                </a:solidFill>
              </a:rPr>
              <a:t>При </a:t>
            </a:r>
            <a:r>
              <a:rPr lang="uk-UA">
                <a:solidFill>
                  <a:schemeClr val="tx2"/>
                </a:solidFill>
              </a:rPr>
              <a:t>занадто </a:t>
            </a:r>
            <a:r>
              <a:rPr lang="uk-UA" smtClean="0">
                <a:solidFill>
                  <a:schemeClr val="tx2"/>
                </a:solidFill>
              </a:rPr>
              <a:t>низькій </a:t>
            </a:r>
            <a:r>
              <a:rPr lang="uk-UA">
                <a:solidFill>
                  <a:schemeClr val="tx2"/>
                </a:solidFill>
              </a:rPr>
              <a:t>або </a:t>
            </a:r>
            <a:r>
              <a:rPr lang="uk-UA">
                <a:solidFill>
                  <a:schemeClr val="tx2"/>
                </a:solidFill>
              </a:rPr>
              <a:t>занадто </a:t>
            </a:r>
            <a:r>
              <a:rPr lang="uk-UA" smtClean="0">
                <a:solidFill>
                  <a:schemeClr val="tx2"/>
                </a:solidFill>
              </a:rPr>
              <a:t>високой </a:t>
            </a:r>
            <a:r>
              <a:rPr lang="uk-UA">
                <a:solidFill>
                  <a:schemeClr val="tx2"/>
                </a:solidFill>
              </a:rPr>
              <a:t>вологості спостерігається швидка стомлюваність людини, погіршення сприйняття і пам'яті. Висихають слизові оболонки людини, рухомі поверхні тріскаються, утворюючи мікротріщини, куди безпосередньо проникають віруси, бактерії, мікроби. Низька відносна вологість (до 5-7%) в приміщеннях квартири, офісу відзначена в регіонах з тривалим стоянням низьких негативних температур зовнішнього повітря. Зазвичай тривалість до 1-2 тижнів при температурах нижче мінус 20 о С, призводить до висушування приміщень. </a:t>
            </a:r>
            <a:r>
              <a:rPr lang="uk-UA">
                <a:solidFill>
                  <a:schemeClr val="tx2"/>
                </a:solidFill>
              </a:rPr>
              <a:t>Значним </a:t>
            </a:r>
            <a:r>
              <a:rPr lang="uk-UA" smtClean="0">
                <a:solidFill>
                  <a:schemeClr val="tx2"/>
                </a:solidFill>
              </a:rPr>
              <a:t>погіршуючим </a:t>
            </a:r>
            <a:r>
              <a:rPr lang="uk-UA">
                <a:solidFill>
                  <a:schemeClr val="tx2"/>
                </a:solidFill>
              </a:rPr>
              <a:t>фактором у підтримці відносної вологості є повітрообмін при низьких негативних температурах. </a:t>
            </a:r>
            <a:r>
              <a:rPr lang="uk-UA">
                <a:solidFill>
                  <a:schemeClr val="tx2"/>
                </a:solidFill>
              </a:rPr>
              <a:t>Чим </a:t>
            </a:r>
            <a:r>
              <a:rPr lang="uk-UA" smtClean="0">
                <a:solidFill>
                  <a:schemeClr val="tx2"/>
                </a:solidFill>
              </a:rPr>
              <a:t>більший </a:t>
            </a:r>
            <a:r>
              <a:rPr lang="uk-UA">
                <a:solidFill>
                  <a:schemeClr val="tx2"/>
                </a:solidFill>
              </a:rPr>
              <a:t>повітрообмін в приміщеннях, тим швидше в цих приміщеннях створюється низька (5-7%) відносна вологість</a:t>
            </a:r>
            <a:r>
              <a:rPr lang="uk-UA">
                <a:solidFill>
                  <a:schemeClr val="tx2"/>
                </a:solidFill>
              </a:rPr>
              <a:t>. </a:t>
            </a:r>
            <a:endParaRPr lang="uk-UA"/>
          </a:p>
          <a:p>
            <a:pPr algn="ctr"/>
            <a:r>
              <a:rPr lang="uk-UA">
                <a:solidFill>
                  <a:schemeClr val="tx2"/>
                </a:solidFill>
              </a:rPr>
              <a:t> Помічено, що при тривалих морозах рідко виникають захворювання на грип та ГРЗ, але коли морози спадають - люди, які пережили </a:t>
            </a:r>
            <a:r>
              <a:rPr lang="uk-UA">
                <a:solidFill>
                  <a:schemeClr val="tx2"/>
                </a:solidFill>
              </a:rPr>
              <a:t>ці </a:t>
            </a:r>
            <a:r>
              <a:rPr lang="uk-UA" smtClean="0">
                <a:solidFill>
                  <a:schemeClr val="tx2"/>
                </a:solidFill>
              </a:rPr>
              <a:t>холоди </a:t>
            </a:r>
            <a:r>
              <a:rPr lang="uk-UA">
                <a:solidFill>
                  <a:schemeClr val="tx2"/>
                </a:solidFill>
              </a:rPr>
              <a:t>хворіють, причому в першу тривалу (до тижня</a:t>
            </a:r>
            <a:r>
              <a:rPr lang="uk-UA">
                <a:solidFill>
                  <a:schemeClr val="tx2"/>
                </a:solidFill>
              </a:rPr>
              <a:t>) </a:t>
            </a:r>
            <a:r>
              <a:rPr lang="uk-UA" smtClean="0">
                <a:solidFill>
                  <a:schemeClr val="tx2"/>
                </a:solidFill>
              </a:rPr>
              <a:t>відлигу.</a:t>
            </a:r>
            <a:endParaRPr lang="uk-UA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170012"/>
          </a:xfrm>
        </p:spPr>
        <p:txBody>
          <a:bodyPr/>
          <a:lstStyle/>
          <a:p>
            <a:r>
              <a:rPr lang="ru-RU"/>
              <a:t>Засоби та </a:t>
            </a:r>
            <a:r>
              <a:rPr lang="ru-RU"/>
              <a:t>методи </a:t>
            </a:r>
            <a:r>
              <a:rPr lang="ru-RU" smtClean="0"/>
              <a:t>контролю вологості</a:t>
            </a:r>
            <a:endParaRPr lang="ru-R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064896" cy="3888432"/>
          </a:xfrm>
        </p:spPr>
        <p:txBody>
          <a:bodyPr/>
          <a:lstStyle/>
          <a:p>
            <a:pPr marL="0" indent="0" algn="l">
              <a:buNone/>
            </a:pPr>
            <a:r>
              <a:rPr lang="ru-RU"/>
              <a:t>Для визначення вологості повітря використовуються прилади, які називаються </a:t>
            </a:r>
            <a:r>
              <a:rPr lang="ru-RU" b="1" u="sng"/>
              <a:t>психрометрами і </a:t>
            </a:r>
            <a:r>
              <a:rPr lang="ru-RU" b="1" u="sng"/>
              <a:t>гігрометрами</a:t>
            </a:r>
            <a:r>
              <a:rPr lang="ru-RU" smtClean="0"/>
              <a:t>. Психрометр у </a:t>
            </a:r>
            <a:r>
              <a:rPr lang="ru-RU"/>
              <a:t>найпростішому випадку складається з сухого і змоченого термометрів (резервуар обгорнутий змоченим батистом). За різницею показів цих термометрів і за допомогою таблиць, номограм визначають абсолютну і відносну вологість повітря. Крім того, за показаннями термометрів знаходять точку роси, макс. парціальний тиск парів у повітрі, </a:t>
            </a:r>
            <a:r>
              <a:rPr lang="ru-RU"/>
              <a:t>дефіцит </a:t>
            </a:r>
            <a:r>
              <a:rPr lang="ru-RU" smtClean="0"/>
              <a:t>вологості. Розрізняють </a:t>
            </a:r>
            <a:r>
              <a:rPr lang="ru-RU"/>
              <a:t>стаціонарні, аспіраційні та </a:t>
            </a:r>
            <a:r>
              <a:rPr lang="ru-RU"/>
              <a:t>дистанційні </a:t>
            </a:r>
            <a:r>
              <a:rPr lang="ru-RU" smtClean="0"/>
              <a:t>психрометри</a:t>
            </a:r>
            <a:r>
              <a:rPr lang="ru-RU"/>
              <a:t>.</a:t>
            </a:r>
          </a:p>
          <a:p>
            <a:pPr marL="0" indent="0" algn="l">
              <a:buNone/>
            </a:pPr>
            <a:r>
              <a:rPr lang="ru-RU"/>
              <a:t>При температурах нижче —5° для визначення вологості повітря користуються гігрометром.. Інтенсивність випаровування залежить від відносної вологості повітря</a:t>
            </a:r>
            <a:r>
              <a:rPr lang="ru-RU"/>
              <a:t>. </a:t>
            </a:r>
            <a:r>
              <a:rPr lang="ru-RU" smtClean="0"/>
              <a:t>Для </a:t>
            </a:r>
            <a:r>
              <a:rPr lang="ru-RU"/>
              <a:t>повірки приладів для вимірювання влажностей застосовують спеціальні установки - гігростати.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464496" cy="6381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572000" cy="44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4572000" y="188640"/>
            <a:ext cx="4572000" cy="201622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all" normalizeH="0" baseline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←</a:t>
            </a:r>
            <a:r>
              <a:rPr kumimoji="0" lang="uk-UA" sz="4000" b="1" i="0" u="none" strike="noStrike" cap="all" normalizeH="0" baseline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Психрометр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↓Гігрометр</a:t>
            </a:r>
            <a:endParaRPr kumimoji="0" lang="uk-UA" sz="4400" b="1" i="0" u="none" strike="noStrike" cap="all" normalizeH="0" baseline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resentation for science fair project">
  <a:themeElements>
    <a:clrScheme name="ms_edscifair_tp01018373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ms_edscifair_tp01018373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ms_edscifair_tp01018373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science fair project</Template>
  <TotalTime>87</TotalTime>
  <Words>496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Presentation for science fair project</vt:lpstr>
      <vt:lpstr>Вологість повітря та її вплив на здоров’я людини </vt:lpstr>
      <vt:lpstr>Вологість повітря</vt:lpstr>
      <vt:lpstr>Презентация PowerPoint</vt:lpstr>
      <vt:lpstr>Найвологіше місце </vt:lpstr>
      <vt:lpstr>Вплив вологості на живі організми</vt:lpstr>
      <vt:lpstr>Засоби та методи контролю вологості</vt:lpstr>
    </vt:vector>
  </TitlesOfParts>
  <Manager/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научн88к8088080ой выставки</dc:title>
  <dc:subject/>
  <dc:creator>Admin</dc:creator>
  <cp:keywords/>
  <dc:description/>
  <cp:lastModifiedBy>office</cp:lastModifiedBy>
  <cp:revision>11</cp:revision>
  <dcterms:created xsi:type="dcterms:W3CDTF">2013-03-11T18:47:12Z</dcterms:created>
  <dcterms:modified xsi:type="dcterms:W3CDTF">2013-03-11T20:19:36Z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TC010183731049</vt:lpwstr>
  </property>
</Properties>
</file>