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9" r:id="rId14"/>
    <p:sldId id="271" r:id="rId15"/>
    <p:sldId id="270" r:id="rId16"/>
    <p:sldId id="273" r:id="rId17"/>
    <p:sldId id="274" r:id="rId18"/>
    <p:sldId id="275" r:id="rId19"/>
    <p:sldId id="272" r:id="rId20"/>
    <p:sldId id="276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" initials="П" lastIdx="1" clrIdx="0">
    <p:extLst>
      <p:ext uri="{19B8F6BF-5375-455C-9EA6-DF929625EA0E}">
        <p15:presenceInfo xmlns:p15="http://schemas.microsoft.com/office/powerpoint/2012/main" userId="Пользователь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5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1-09T10:26:16.942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F251F-9ED1-48E7-81B2-D35CAA3137D9}" type="datetimeFigureOut">
              <a:rPr lang="ru-RU" smtClean="0"/>
              <a:t>09.01.2015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A447-4B06-4A13-94B8-8D383F47C586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3951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F251F-9ED1-48E7-81B2-D35CAA3137D9}" type="datetimeFigureOut">
              <a:rPr lang="ru-RU" smtClean="0"/>
              <a:t>09.01.2015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A447-4B06-4A13-94B8-8D383F47C5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106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F251F-9ED1-48E7-81B2-D35CAA3137D9}" type="datetimeFigureOut">
              <a:rPr lang="ru-RU" smtClean="0"/>
              <a:t>09.01.2015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A447-4B06-4A13-94B8-8D383F47C5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671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F251F-9ED1-48E7-81B2-D35CAA3137D9}" type="datetimeFigureOut">
              <a:rPr lang="ru-RU" smtClean="0"/>
              <a:t>09.01.2015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A447-4B06-4A13-94B8-8D383F47C5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478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F251F-9ED1-48E7-81B2-D35CAA3137D9}" type="datetimeFigureOut">
              <a:rPr lang="ru-RU" smtClean="0"/>
              <a:t>09.01.2015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A447-4B06-4A13-94B8-8D383F47C586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9962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F251F-9ED1-48E7-81B2-D35CAA3137D9}" type="datetimeFigureOut">
              <a:rPr lang="ru-RU" smtClean="0"/>
              <a:t>09.01.2015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A447-4B06-4A13-94B8-8D383F47C5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995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F251F-9ED1-48E7-81B2-D35CAA3137D9}" type="datetimeFigureOut">
              <a:rPr lang="ru-RU" smtClean="0"/>
              <a:t>09.01.2015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A447-4B06-4A13-94B8-8D383F47C5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134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F251F-9ED1-48E7-81B2-D35CAA3137D9}" type="datetimeFigureOut">
              <a:rPr lang="ru-RU" smtClean="0"/>
              <a:t>09.01.2015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A447-4B06-4A13-94B8-8D383F47C5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861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F251F-9ED1-48E7-81B2-D35CAA3137D9}" type="datetimeFigureOut">
              <a:rPr lang="ru-RU" smtClean="0"/>
              <a:t>09.01.2015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A447-4B06-4A13-94B8-8D383F47C5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437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E6F251F-9ED1-48E7-81B2-D35CAA3137D9}" type="datetimeFigureOut">
              <a:rPr lang="ru-RU" smtClean="0"/>
              <a:t>09.01.2015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AC4A447-4B06-4A13-94B8-8D383F47C5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621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F251F-9ED1-48E7-81B2-D35CAA3137D9}" type="datetimeFigureOut">
              <a:rPr lang="ru-RU" smtClean="0"/>
              <a:t>09.01.2015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A447-4B06-4A13-94B8-8D383F47C5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158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E6F251F-9ED1-48E7-81B2-D35CAA3137D9}" type="datetimeFigureOut">
              <a:rPr lang="ru-RU" smtClean="0"/>
              <a:t>09.01.2015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AC4A447-4B06-4A13-94B8-8D383F47C586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296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20140" y="2468880"/>
            <a:ext cx="10504170" cy="182194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Ендокринна регуляція функцій організму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269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9050" y="411480"/>
            <a:ext cx="46205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/>
              <a:t>Передня частина гіпофізу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42010" y="1345615"/>
            <a:ext cx="1097661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При </a:t>
            </a:r>
            <a:r>
              <a:rPr lang="ru-RU" sz="3200" dirty="0" err="1" smtClean="0"/>
              <a:t>недостатній</a:t>
            </a:r>
            <a:r>
              <a:rPr lang="ru-RU" sz="3200" dirty="0" smtClean="0"/>
              <a:t> </a:t>
            </a:r>
            <a:r>
              <a:rPr lang="ru-RU" sz="3200" dirty="0" err="1" smtClean="0"/>
              <a:t>кількості</a:t>
            </a:r>
            <a:r>
              <a:rPr lang="ru-RU" sz="3200" dirty="0" smtClean="0"/>
              <a:t> гормону росту у </a:t>
            </a:r>
            <a:r>
              <a:rPr lang="ru-RU" sz="3200" dirty="0" err="1" smtClean="0"/>
              <a:t>дітей</a:t>
            </a:r>
            <a:r>
              <a:rPr lang="ru-RU" sz="3200" dirty="0" smtClean="0"/>
              <a:t> </a:t>
            </a:r>
            <a:r>
              <a:rPr lang="ru-RU" sz="3200" dirty="0" err="1" smtClean="0"/>
              <a:t>розвивається</a:t>
            </a:r>
            <a:r>
              <a:rPr lang="ru-RU" sz="3200" dirty="0" smtClean="0"/>
              <a:t> </a:t>
            </a:r>
            <a:r>
              <a:rPr lang="ru-RU" sz="3200" i="1" dirty="0" err="1" smtClean="0"/>
              <a:t>карликовість</a:t>
            </a:r>
            <a:r>
              <a:rPr lang="ru-RU" sz="3200" dirty="0" smtClean="0"/>
              <a:t>. У них </a:t>
            </a:r>
            <a:r>
              <a:rPr lang="ru-RU" sz="3200" dirty="0" err="1" smtClean="0"/>
              <a:t>зберігаються</a:t>
            </a:r>
            <a:r>
              <a:rPr lang="ru-RU" sz="3200" dirty="0" smtClean="0"/>
              <a:t> </a:t>
            </a:r>
            <a:r>
              <a:rPr lang="ru-RU" sz="3200" dirty="0" err="1"/>
              <a:t>зберігаються</a:t>
            </a:r>
            <a:r>
              <a:rPr lang="ru-RU" sz="3200" dirty="0"/>
              <a:t> </a:t>
            </a:r>
            <a:r>
              <a:rPr lang="ru-RU" sz="3200" dirty="0" err="1" smtClean="0"/>
              <a:t>пропорції</a:t>
            </a:r>
            <a:r>
              <a:rPr lang="ru-RU" sz="3200" dirty="0" smtClean="0"/>
              <a:t> </a:t>
            </a:r>
            <a:r>
              <a:rPr lang="ru-RU" sz="3200" dirty="0" err="1" smtClean="0"/>
              <a:t>тіла</a:t>
            </a:r>
            <a:r>
              <a:rPr lang="ru-RU" sz="3200" dirty="0"/>
              <a:t> і </a:t>
            </a:r>
            <a:r>
              <a:rPr lang="ru-RU" sz="3200" dirty="0" err="1"/>
              <a:t>психічний</a:t>
            </a:r>
            <a:r>
              <a:rPr lang="ru-RU" sz="3200" dirty="0"/>
              <a:t> </a:t>
            </a:r>
            <a:r>
              <a:rPr lang="ru-RU" sz="3200" dirty="0" err="1"/>
              <a:t>розвиток</a:t>
            </a:r>
            <a:r>
              <a:rPr lang="ru-RU" sz="3200" dirty="0" smtClean="0"/>
              <a:t>.</a:t>
            </a:r>
          </a:p>
          <a:p>
            <a:r>
              <a:rPr lang="ru-RU" sz="3200" dirty="0" err="1" smtClean="0"/>
              <a:t>Якщо</a:t>
            </a:r>
            <a:r>
              <a:rPr lang="ru-RU" sz="3200" dirty="0" smtClean="0"/>
              <a:t> </a:t>
            </a:r>
            <a:r>
              <a:rPr lang="ru-RU" sz="3200" dirty="0" err="1" smtClean="0"/>
              <a:t>захворювання</a:t>
            </a:r>
            <a:r>
              <a:rPr lang="ru-RU" sz="3200" dirty="0" smtClean="0"/>
              <a:t> </a:t>
            </a:r>
            <a:r>
              <a:rPr lang="ru-RU" sz="3200" dirty="0" err="1" smtClean="0"/>
              <a:t>виникає</a:t>
            </a:r>
            <a:r>
              <a:rPr lang="ru-RU" sz="3200" dirty="0" smtClean="0"/>
              <a:t> у </a:t>
            </a:r>
            <a:r>
              <a:rPr lang="ru-RU" sz="3200" dirty="0" err="1" smtClean="0"/>
              <a:t>дорослих</a:t>
            </a:r>
            <a:r>
              <a:rPr lang="ru-RU" sz="3200" dirty="0" smtClean="0"/>
              <a:t>, то </a:t>
            </a:r>
            <a:r>
              <a:rPr lang="ru-RU" sz="3200" dirty="0" err="1" smtClean="0"/>
              <a:t>змінюється</a:t>
            </a:r>
            <a:r>
              <a:rPr lang="ru-RU" sz="3200" dirty="0" smtClean="0"/>
              <a:t> </a:t>
            </a:r>
            <a:r>
              <a:rPr lang="ru-RU" sz="3200" dirty="0" err="1" smtClean="0"/>
              <a:t>обмін</a:t>
            </a:r>
            <a:r>
              <a:rPr lang="ru-RU" sz="3200" dirty="0" smtClean="0"/>
              <a:t> </a:t>
            </a:r>
            <a:r>
              <a:rPr lang="ru-RU" sz="3200" dirty="0" err="1" smtClean="0"/>
              <a:t>речовин</a:t>
            </a:r>
            <a:r>
              <a:rPr lang="ru-RU" sz="3200" dirty="0" smtClean="0"/>
              <a:t>, </a:t>
            </a:r>
            <a:r>
              <a:rPr lang="ru-RU" sz="3200" dirty="0" err="1" smtClean="0"/>
              <a:t>який</a:t>
            </a:r>
            <a:r>
              <a:rPr lang="ru-RU" sz="3200" dirty="0" smtClean="0"/>
              <a:t> </a:t>
            </a:r>
            <a:r>
              <a:rPr lang="ru-RU" sz="3200" dirty="0" err="1" smtClean="0"/>
              <a:t>супроводжується</a:t>
            </a:r>
            <a:r>
              <a:rPr lang="ru-RU" sz="3200" dirty="0" smtClean="0"/>
              <a:t> </a:t>
            </a:r>
            <a:r>
              <a:rPr lang="ru-RU" sz="3200" i="1" dirty="0" smtClean="0"/>
              <a:t>тяжким </a:t>
            </a:r>
            <a:r>
              <a:rPr lang="ru-RU" sz="3200" i="1" dirty="0" err="1" smtClean="0"/>
              <a:t>ожирінням</a:t>
            </a:r>
            <a:r>
              <a:rPr lang="ru-RU" sz="3200" i="1" dirty="0" smtClean="0"/>
              <a:t> </a:t>
            </a:r>
            <a:r>
              <a:rPr lang="ru-RU" sz="3200" dirty="0" err="1" smtClean="0"/>
              <a:t>або</a:t>
            </a:r>
            <a:r>
              <a:rPr lang="ru-RU" sz="3200" dirty="0" smtClean="0"/>
              <a:t>, </a:t>
            </a:r>
            <a:r>
              <a:rPr lang="ru-RU" sz="3200" dirty="0" err="1" smtClean="0"/>
              <a:t>навпаки</a:t>
            </a:r>
            <a:r>
              <a:rPr lang="ru-RU" sz="3200" dirty="0" smtClean="0"/>
              <a:t>, </a:t>
            </a:r>
            <a:r>
              <a:rPr lang="ru-RU" sz="3200" i="1" dirty="0" err="1" smtClean="0"/>
              <a:t>схудненням</a:t>
            </a:r>
            <a:r>
              <a:rPr lang="ru-RU" sz="3200" dirty="0" smtClean="0"/>
              <a:t> (</a:t>
            </a:r>
            <a:r>
              <a:rPr lang="ru-RU" sz="3200" dirty="0" err="1" smtClean="0"/>
              <a:t>виснаженням</a:t>
            </a:r>
            <a:r>
              <a:rPr lang="ru-RU" sz="3200" dirty="0" smtClean="0"/>
              <a:t>).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50428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99984" y="452673"/>
            <a:ext cx="23633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i="1" dirty="0" smtClean="0"/>
              <a:t>Акромегалія</a:t>
            </a:r>
            <a:endParaRPr lang="ru-RU" sz="3200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23" y="1636413"/>
            <a:ext cx="4754880" cy="36576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632" y="1502639"/>
            <a:ext cx="3095625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9025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31" y="1421535"/>
            <a:ext cx="3878137" cy="25545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47730" y="4399984"/>
            <a:ext cx="1464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Карликовість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268" y="1421535"/>
            <a:ext cx="2705100" cy="2667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50598" y="4390930"/>
            <a:ext cx="1755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Тяжке ожиріння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697" y="1309146"/>
            <a:ext cx="2203534" cy="289177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415604" y="4409037"/>
            <a:ext cx="1225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Схуднення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88432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57188" y="389300"/>
            <a:ext cx="38827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/>
              <a:t>Задня частка гіпофізу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6404" y="1316908"/>
            <a:ext cx="1045977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 smtClean="0"/>
              <a:t>Знижена</a:t>
            </a:r>
            <a:r>
              <a:rPr lang="ru-RU" sz="3200" dirty="0" smtClean="0"/>
              <a:t> </a:t>
            </a:r>
            <a:r>
              <a:rPr lang="ru-RU" sz="3200" dirty="0" err="1" smtClean="0"/>
              <a:t>функція</a:t>
            </a:r>
            <a:r>
              <a:rPr lang="ru-RU" sz="3200" dirty="0" smtClean="0"/>
              <a:t> </a:t>
            </a:r>
            <a:r>
              <a:rPr lang="ru-RU" sz="3200" dirty="0" err="1" smtClean="0"/>
              <a:t>задньої</a:t>
            </a:r>
            <a:r>
              <a:rPr lang="ru-RU" sz="3200" dirty="0" smtClean="0"/>
              <a:t> </a:t>
            </a:r>
            <a:r>
              <a:rPr lang="ru-RU" sz="3200" dirty="0" err="1" smtClean="0"/>
              <a:t>частки</a:t>
            </a:r>
            <a:r>
              <a:rPr lang="ru-RU" sz="3200" dirty="0" smtClean="0"/>
              <a:t> </a:t>
            </a:r>
            <a:r>
              <a:rPr lang="ru-RU" sz="3200" dirty="0" err="1" smtClean="0"/>
              <a:t>призводить</a:t>
            </a:r>
            <a:r>
              <a:rPr lang="ru-RU" sz="3200" dirty="0" smtClean="0"/>
              <a:t> до </a:t>
            </a:r>
            <a:r>
              <a:rPr lang="ru-RU" sz="3200" dirty="0" err="1" smtClean="0"/>
              <a:t>нецукрового</a:t>
            </a:r>
            <a:r>
              <a:rPr lang="ru-RU" sz="3200" dirty="0" smtClean="0"/>
              <a:t> </a:t>
            </a:r>
            <a:r>
              <a:rPr lang="ru-RU" sz="3200" dirty="0" err="1" smtClean="0"/>
              <a:t>діабету</a:t>
            </a:r>
            <a:r>
              <a:rPr lang="ru-RU" sz="3200" dirty="0" smtClean="0"/>
              <a:t>. </a:t>
            </a:r>
            <a:r>
              <a:rPr lang="ru-RU" sz="3200" dirty="0" err="1" smtClean="0"/>
              <a:t>Це</a:t>
            </a:r>
            <a:r>
              <a:rPr lang="ru-RU" sz="3200" dirty="0" smtClean="0"/>
              <a:t> </a:t>
            </a:r>
            <a:r>
              <a:rPr lang="ru-RU" sz="3200" dirty="0" err="1" smtClean="0"/>
              <a:t>захворювання</a:t>
            </a:r>
            <a:r>
              <a:rPr lang="ru-RU" sz="3200" dirty="0" smtClean="0"/>
              <a:t> </a:t>
            </a:r>
            <a:r>
              <a:rPr lang="ru-RU" sz="3200" dirty="0" err="1" smtClean="0"/>
              <a:t>супроводжується</a:t>
            </a:r>
            <a:r>
              <a:rPr lang="ru-RU" sz="3200" dirty="0" smtClean="0"/>
              <a:t> </a:t>
            </a:r>
            <a:r>
              <a:rPr lang="ru-RU" sz="3200" dirty="0" err="1" smtClean="0"/>
              <a:t>виділенням</a:t>
            </a:r>
            <a:r>
              <a:rPr lang="ru-RU" sz="3200" dirty="0" smtClean="0"/>
              <a:t> </a:t>
            </a:r>
            <a:r>
              <a:rPr lang="ru-RU" sz="3200" dirty="0" err="1" smtClean="0"/>
              <a:t>надзвичайно</a:t>
            </a:r>
            <a:r>
              <a:rPr lang="ru-RU" sz="3200" dirty="0" smtClean="0"/>
              <a:t> </a:t>
            </a:r>
            <a:r>
              <a:rPr lang="ru-RU" sz="3200" dirty="0" err="1" smtClean="0"/>
              <a:t>великої</a:t>
            </a:r>
            <a:r>
              <a:rPr lang="ru-RU" sz="3200" dirty="0" smtClean="0"/>
              <a:t> </a:t>
            </a:r>
            <a:r>
              <a:rPr lang="ru-RU" sz="3200" dirty="0" err="1" smtClean="0"/>
              <a:t>кількості</a:t>
            </a:r>
            <a:r>
              <a:rPr lang="ru-RU" sz="3200" dirty="0" smtClean="0"/>
              <a:t> </a:t>
            </a:r>
            <a:r>
              <a:rPr lang="ru-RU" sz="3200" dirty="0" err="1" smtClean="0"/>
              <a:t>сечі</a:t>
            </a:r>
            <a:r>
              <a:rPr lang="ru-RU" sz="3200" dirty="0" smtClean="0"/>
              <a:t> — 5 л і </a:t>
            </a:r>
            <a:r>
              <a:rPr lang="ru-RU" sz="3200" dirty="0" err="1" smtClean="0"/>
              <a:t>більше</a:t>
            </a:r>
            <a:r>
              <a:rPr lang="ru-RU" sz="3200" dirty="0" smtClean="0"/>
              <a:t> за </a:t>
            </a:r>
            <a:r>
              <a:rPr lang="ru-RU" sz="3200" dirty="0" err="1" smtClean="0"/>
              <a:t>добу</a:t>
            </a:r>
            <a:r>
              <a:rPr lang="ru-RU" sz="3200" dirty="0" smtClean="0"/>
              <a:t>. На </a:t>
            </a:r>
            <a:r>
              <a:rPr lang="ru-RU" sz="3200" dirty="0" err="1" smtClean="0"/>
              <a:t>відміну</a:t>
            </a:r>
            <a:r>
              <a:rPr lang="ru-RU" sz="3200" dirty="0" smtClean="0"/>
              <a:t> </a:t>
            </a:r>
            <a:r>
              <a:rPr lang="ru-RU" sz="3200" dirty="0" err="1" smtClean="0"/>
              <a:t>від</a:t>
            </a:r>
            <a:r>
              <a:rPr lang="ru-RU" sz="3200" dirty="0" smtClean="0"/>
              <a:t> </a:t>
            </a:r>
            <a:r>
              <a:rPr lang="ru-RU" sz="3200" dirty="0" err="1" smtClean="0"/>
              <a:t>цукрового</a:t>
            </a:r>
            <a:r>
              <a:rPr lang="ru-RU" sz="3200" dirty="0" smtClean="0"/>
              <a:t> </a:t>
            </a:r>
            <a:r>
              <a:rPr lang="ru-RU" sz="3200" dirty="0" err="1" smtClean="0"/>
              <a:t>діабету</a:t>
            </a:r>
            <a:r>
              <a:rPr lang="ru-RU" sz="3200" dirty="0" smtClean="0"/>
              <a:t>, сеча не </a:t>
            </a:r>
            <a:r>
              <a:rPr lang="ru-RU" sz="3200" dirty="0" err="1" smtClean="0"/>
              <a:t>містить</a:t>
            </a:r>
            <a:r>
              <a:rPr lang="ru-RU" sz="3200" dirty="0" smtClean="0"/>
              <a:t> </a:t>
            </a:r>
            <a:r>
              <a:rPr lang="ru-RU" sz="3200" dirty="0" err="1" smtClean="0"/>
              <a:t>глюкози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657" y="3520187"/>
            <a:ext cx="3393636" cy="26496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471" y="3471146"/>
            <a:ext cx="3663636" cy="2747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879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9705" y="256691"/>
            <a:ext cx="9999019" cy="353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err="1" smtClean="0"/>
              <a:t>Порушення</a:t>
            </a:r>
            <a:r>
              <a:rPr lang="ru-RU" sz="3200" dirty="0" smtClean="0"/>
              <a:t> </a:t>
            </a:r>
            <a:r>
              <a:rPr lang="ru-RU" sz="3200" dirty="0" err="1" smtClean="0"/>
              <a:t>функцій</a:t>
            </a:r>
            <a:r>
              <a:rPr lang="ru-RU" sz="3200" dirty="0" smtClean="0"/>
              <a:t> </a:t>
            </a:r>
            <a:r>
              <a:rPr lang="ru-RU" sz="3200" dirty="0" err="1" smtClean="0"/>
              <a:t>щитоподібної</a:t>
            </a:r>
            <a:r>
              <a:rPr lang="ru-RU" sz="3200" dirty="0" smtClean="0"/>
              <a:t> </a:t>
            </a:r>
            <a:r>
              <a:rPr lang="ru-RU" sz="3200" dirty="0" err="1" smtClean="0"/>
              <a:t>залози</a:t>
            </a:r>
            <a:r>
              <a:rPr lang="ru-RU" sz="3200" dirty="0" smtClean="0"/>
              <a:t> </a:t>
            </a:r>
            <a:r>
              <a:rPr lang="ru-RU" sz="3200" dirty="0" err="1" smtClean="0"/>
              <a:t>зумовлює</a:t>
            </a:r>
            <a:r>
              <a:rPr lang="ru-RU" sz="3200" dirty="0" smtClean="0"/>
              <a:t> </a:t>
            </a:r>
            <a:r>
              <a:rPr lang="ru-RU" sz="3200" dirty="0" err="1" smtClean="0"/>
              <a:t>такі</a:t>
            </a:r>
            <a:endParaRPr lang="ru-RU" sz="3200" dirty="0" smtClean="0"/>
          </a:p>
          <a:p>
            <a:r>
              <a:rPr lang="uk-UA" sz="3200" dirty="0"/>
              <a:t>х</a:t>
            </a:r>
            <a:r>
              <a:rPr lang="uk-UA" sz="3200" dirty="0" smtClean="0"/>
              <a:t>вороби: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3200" dirty="0" smtClean="0"/>
              <a:t>Мікседема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3200" dirty="0" smtClean="0"/>
              <a:t>Кретинізм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3200" dirty="0" smtClean="0"/>
              <a:t>Затримка процесу скостеніння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3200" dirty="0" smtClean="0"/>
              <a:t>Базедова хвороба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480" y="1379974"/>
            <a:ext cx="3860785" cy="469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923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26733" y="416460"/>
            <a:ext cx="20887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/>
              <a:t>Мікседема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66" y="2209044"/>
            <a:ext cx="4441606" cy="29651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948" y="1669452"/>
            <a:ext cx="2945124" cy="35046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738" y="1334490"/>
            <a:ext cx="2674432" cy="3839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7371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2534" y="416459"/>
            <a:ext cx="19704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/>
              <a:t>Кретинізм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29" y="1233535"/>
            <a:ext cx="2876406" cy="428907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586" y="1612268"/>
            <a:ext cx="3460027" cy="34600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359" y="1976646"/>
            <a:ext cx="3475304" cy="3095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3373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01221" y="398353"/>
            <a:ext cx="33425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/>
              <a:t>Базедова хвороба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92" y="1949450"/>
            <a:ext cx="3175000" cy="29591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721" y="1853180"/>
            <a:ext cx="2373004" cy="30553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754" y="1721912"/>
            <a:ext cx="4254327" cy="318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0592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5759" y="488886"/>
            <a:ext cx="83291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Порушення функцій підшлункової залози зумовлює цукровий діабет.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75" y="2442926"/>
            <a:ext cx="4267200" cy="28956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811" y="2167126"/>
            <a:ext cx="5781675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10761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3928" y="416459"/>
            <a:ext cx="1012944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/>
              <a:t>При нестачі гормонів, які виробляють надниркові залози</a:t>
            </a:r>
          </a:p>
          <a:p>
            <a:r>
              <a:rPr lang="uk-UA" sz="3200" dirty="0"/>
              <a:t>в</a:t>
            </a:r>
            <a:r>
              <a:rPr lang="uk-UA" sz="3200" dirty="0" smtClean="0"/>
              <a:t>иникає бронзова хвороба.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404" y="1464253"/>
            <a:ext cx="3874596" cy="227511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28" y="2475722"/>
            <a:ext cx="3810000" cy="25273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903" y="2601812"/>
            <a:ext cx="3819525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24417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" y="468630"/>
            <a:ext cx="42291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err="1" smtClean="0"/>
              <a:t>Ендокринна</a:t>
            </a:r>
            <a:r>
              <a:rPr lang="ru-RU" sz="3200" b="1" i="1" dirty="0" smtClean="0"/>
              <a:t> система</a:t>
            </a:r>
            <a:r>
              <a:rPr lang="ru-RU" sz="3200" i="1" dirty="0"/>
              <a:t> </a:t>
            </a:r>
            <a:r>
              <a:rPr lang="ru-RU" sz="3200" dirty="0"/>
              <a:t>— </a:t>
            </a:r>
            <a:r>
              <a:rPr lang="ru-RU" sz="3200" dirty="0" err="1"/>
              <a:t>сукупність</a:t>
            </a:r>
            <a:r>
              <a:rPr lang="ru-RU" sz="3200" dirty="0"/>
              <a:t> </a:t>
            </a:r>
            <a:r>
              <a:rPr lang="ru-RU" sz="3200" dirty="0" err="1" smtClean="0"/>
              <a:t>органів</a:t>
            </a:r>
            <a:r>
              <a:rPr lang="ru-RU" sz="3200" dirty="0" smtClean="0"/>
              <a:t>, </a:t>
            </a:r>
            <a:r>
              <a:rPr lang="ru-RU" sz="3200" dirty="0" err="1"/>
              <a:t>частин</a:t>
            </a:r>
            <a:r>
              <a:rPr lang="ru-RU" sz="3200" dirty="0"/>
              <a:t> </a:t>
            </a:r>
            <a:r>
              <a:rPr lang="ru-RU" sz="3200" dirty="0" err="1"/>
              <a:t>органів</a:t>
            </a:r>
            <a:r>
              <a:rPr lang="ru-RU" sz="3200" dirty="0"/>
              <a:t> </a:t>
            </a:r>
            <a:r>
              <a:rPr lang="ru-RU" sz="3200" dirty="0" smtClean="0"/>
              <a:t>та</a:t>
            </a:r>
          </a:p>
          <a:p>
            <a:r>
              <a:rPr lang="ru-RU" sz="3200" dirty="0" err="1" smtClean="0"/>
              <a:t>окремих</a:t>
            </a:r>
            <a:r>
              <a:rPr lang="ru-RU" sz="3200" dirty="0" smtClean="0"/>
              <a:t> </a:t>
            </a:r>
            <a:r>
              <a:rPr lang="ru-RU" sz="3200" dirty="0" err="1"/>
              <a:t>клітин</a:t>
            </a:r>
            <a:r>
              <a:rPr lang="ru-RU" sz="3200" dirty="0"/>
              <a:t>, </a:t>
            </a:r>
            <a:r>
              <a:rPr lang="ru-RU" sz="3200" dirty="0" err="1"/>
              <a:t>які</a:t>
            </a:r>
            <a:r>
              <a:rPr lang="ru-RU" sz="3200" dirty="0"/>
              <a:t> </a:t>
            </a:r>
            <a:r>
              <a:rPr lang="ru-RU" sz="3200" dirty="0" err="1" smtClean="0"/>
              <a:t>секретують</a:t>
            </a:r>
            <a:r>
              <a:rPr lang="ru-RU" sz="3200" dirty="0"/>
              <a:t> у </a:t>
            </a:r>
            <a:r>
              <a:rPr lang="ru-RU" sz="3200" dirty="0" smtClean="0"/>
              <a:t>кров</a:t>
            </a:r>
            <a:r>
              <a:rPr lang="ru-RU" sz="3200" dirty="0"/>
              <a:t> і </a:t>
            </a:r>
            <a:r>
              <a:rPr lang="ru-RU" sz="3200" dirty="0" err="1" smtClean="0"/>
              <a:t>лімфу</a:t>
            </a:r>
            <a:r>
              <a:rPr lang="ru-RU" sz="3200" dirty="0"/>
              <a:t> </a:t>
            </a:r>
            <a:r>
              <a:rPr lang="ru-RU" sz="3200" dirty="0" err="1" smtClean="0"/>
              <a:t>гормони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576" y="468630"/>
            <a:ext cx="4422413" cy="511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659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1764" y="2004107"/>
            <a:ext cx="37404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 smtClean="0"/>
              <a:t>Дякую за увагу</a:t>
            </a:r>
            <a:endParaRPr lang="ru-RU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10732654" y="6012873"/>
            <a:ext cx="10635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dirty="0" err="1" smtClean="0"/>
              <a:t>Афонін</a:t>
            </a:r>
            <a:r>
              <a:rPr lang="uk-UA" sz="1200" dirty="0" smtClean="0"/>
              <a:t> А. 9-А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72825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78930" y="952976"/>
            <a:ext cx="551307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 smtClean="0"/>
              <a:t>Ендокринна</a:t>
            </a:r>
            <a:r>
              <a:rPr lang="ru-RU" sz="3200" dirty="0" smtClean="0"/>
              <a:t> </a:t>
            </a:r>
            <a:r>
              <a:rPr lang="ru-RU" sz="3200" dirty="0" err="1" smtClean="0"/>
              <a:t>регуляція</a:t>
            </a:r>
            <a:r>
              <a:rPr lang="ru-RU" sz="3200" dirty="0" smtClean="0"/>
              <a:t> </a:t>
            </a:r>
            <a:r>
              <a:rPr lang="ru-RU" sz="3200" dirty="0" err="1" smtClean="0"/>
              <a:t>фізіологічних</a:t>
            </a:r>
            <a:r>
              <a:rPr lang="ru-RU" sz="3200" dirty="0" smtClean="0"/>
              <a:t> </a:t>
            </a:r>
            <a:r>
              <a:rPr lang="ru-RU" sz="3200" dirty="0" err="1" smtClean="0"/>
              <a:t>процесів</a:t>
            </a:r>
            <a:r>
              <a:rPr lang="ru-RU" sz="3200" dirty="0" smtClean="0"/>
              <a:t> в </a:t>
            </a:r>
            <a:r>
              <a:rPr lang="ru-RU" sz="3200" dirty="0" err="1" smtClean="0"/>
              <a:t>організмі</a:t>
            </a:r>
            <a:r>
              <a:rPr lang="ru-RU" sz="3200" dirty="0" smtClean="0"/>
              <a:t> </a:t>
            </a:r>
            <a:r>
              <a:rPr lang="ru-RU" sz="3200" dirty="0" err="1" smtClean="0"/>
              <a:t>людини</a:t>
            </a:r>
            <a:r>
              <a:rPr lang="ru-RU" sz="3200" dirty="0" smtClean="0"/>
              <a:t> </a:t>
            </a:r>
            <a:r>
              <a:rPr lang="ru-RU" sz="3200" dirty="0" err="1" smtClean="0"/>
              <a:t>відбувається</a:t>
            </a:r>
            <a:r>
              <a:rPr lang="ru-RU" sz="3200" dirty="0" smtClean="0"/>
              <a:t> за </a:t>
            </a:r>
            <a:r>
              <a:rPr lang="ru-RU" sz="3200" dirty="0" err="1" smtClean="0"/>
              <a:t>участю</a:t>
            </a:r>
            <a:r>
              <a:rPr lang="ru-RU" sz="3200" dirty="0" smtClean="0"/>
              <a:t> </a:t>
            </a:r>
            <a:r>
              <a:rPr lang="ru-RU" sz="3200" dirty="0" err="1" smtClean="0"/>
              <a:t>гуморальних</a:t>
            </a:r>
            <a:r>
              <a:rPr lang="ru-RU" sz="3200" dirty="0" smtClean="0"/>
              <a:t> </a:t>
            </a:r>
            <a:r>
              <a:rPr lang="ru-RU" sz="3200" dirty="0" err="1" smtClean="0"/>
              <a:t>чинників</a:t>
            </a:r>
            <a:r>
              <a:rPr lang="ru-RU" sz="3200" dirty="0" smtClean="0"/>
              <a:t>, </a:t>
            </a:r>
            <a:r>
              <a:rPr lang="ru-RU" sz="3200" dirty="0" err="1" smtClean="0"/>
              <a:t>які</a:t>
            </a:r>
            <a:r>
              <a:rPr lang="ru-RU" sz="3200" dirty="0" smtClean="0"/>
              <a:t> </a:t>
            </a:r>
            <a:r>
              <a:rPr lang="ru-RU" sz="3200" dirty="0" err="1" smtClean="0"/>
              <a:t>переносяться</a:t>
            </a:r>
            <a:r>
              <a:rPr lang="ru-RU" sz="3200" dirty="0" smtClean="0"/>
              <a:t> </a:t>
            </a:r>
            <a:r>
              <a:rPr lang="ru-RU" sz="3200" dirty="0" err="1" smtClean="0"/>
              <a:t>кров'ю</a:t>
            </a:r>
            <a:r>
              <a:rPr lang="ru-RU" sz="3200" dirty="0" smtClean="0"/>
              <a:t>, </a:t>
            </a:r>
            <a:r>
              <a:rPr lang="ru-RU" sz="3200" dirty="0" err="1" smtClean="0"/>
              <a:t>лімфою</a:t>
            </a:r>
            <a:r>
              <a:rPr lang="ru-RU" sz="3200" dirty="0" smtClean="0"/>
              <a:t> та </a:t>
            </a:r>
            <a:r>
              <a:rPr lang="ru-RU" sz="3200" dirty="0" err="1" smtClean="0"/>
              <a:t>тканинною</a:t>
            </a:r>
            <a:r>
              <a:rPr lang="ru-RU" sz="3200" dirty="0" smtClean="0"/>
              <a:t> </a:t>
            </a:r>
            <a:r>
              <a:rPr lang="ru-RU" sz="3200" dirty="0" err="1" smtClean="0"/>
              <a:t>рідиною</a:t>
            </a:r>
            <a:r>
              <a:rPr lang="ru-RU" sz="3200" dirty="0" smtClean="0"/>
              <a:t>.</a:t>
            </a:r>
          </a:p>
          <a:p>
            <a:r>
              <a:rPr lang="ru-RU" sz="3200" dirty="0" err="1" smtClean="0"/>
              <a:t>Ендокринну</a:t>
            </a:r>
            <a:r>
              <a:rPr lang="ru-RU" sz="3200" dirty="0" smtClean="0"/>
              <a:t> </a:t>
            </a:r>
            <a:r>
              <a:rPr lang="ru-RU" sz="3200" dirty="0" err="1" smtClean="0"/>
              <a:t>регуляцію</a:t>
            </a:r>
            <a:r>
              <a:rPr lang="ru-RU" sz="3200" dirty="0" smtClean="0"/>
              <a:t> </a:t>
            </a:r>
            <a:r>
              <a:rPr lang="ru-RU" sz="3200" dirty="0" err="1" smtClean="0"/>
              <a:t>забезпечують</a:t>
            </a:r>
            <a:r>
              <a:rPr lang="ru-RU" sz="3200" dirty="0" smtClean="0"/>
              <a:t> </a:t>
            </a:r>
            <a:r>
              <a:rPr lang="ru-RU" sz="3200" i="1" dirty="0" err="1" smtClean="0"/>
              <a:t>залози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внутрішньої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секреції</a:t>
            </a:r>
            <a:r>
              <a:rPr lang="ru-RU" sz="3200" i="1" dirty="0" smtClean="0"/>
              <a:t>. </a:t>
            </a:r>
            <a:endParaRPr lang="ru-RU" sz="3200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" y="805277"/>
            <a:ext cx="3294698" cy="53121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60210" y="3461355"/>
            <a:ext cx="275896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Залози внутрішньої секреції:</a:t>
            </a:r>
          </a:p>
          <a:p>
            <a:r>
              <a:rPr lang="uk-UA" sz="1600" dirty="0" smtClean="0"/>
              <a:t>зліва чоловік, праворуч жінка</a:t>
            </a:r>
          </a:p>
          <a:p>
            <a:pPr marL="342900" indent="-342900">
              <a:buAutoNum type="arabicPeriod"/>
            </a:pPr>
            <a:r>
              <a:rPr lang="uk-UA" sz="1600" dirty="0" smtClean="0"/>
              <a:t>Епіфіз</a:t>
            </a:r>
          </a:p>
          <a:p>
            <a:pPr marL="342900" indent="-342900">
              <a:buAutoNum type="arabicPeriod"/>
            </a:pPr>
            <a:r>
              <a:rPr lang="uk-UA" sz="1600" dirty="0" smtClean="0"/>
              <a:t>Гіпофіз</a:t>
            </a:r>
          </a:p>
          <a:p>
            <a:pPr marL="342900" indent="-342900">
              <a:buAutoNum type="arabicPeriod"/>
            </a:pPr>
            <a:r>
              <a:rPr lang="uk-UA" sz="1600" dirty="0" smtClean="0"/>
              <a:t>Щитоподібна залоза</a:t>
            </a:r>
          </a:p>
          <a:p>
            <a:pPr marL="342900" indent="-342900">
              <a:buAutoNum type="arabicPeriod"/>
            </a:pPr>
            <a:r>
              <a:rPr lang="uk-UA" sz="1600" dirty="0" err="1" smtClean="0"/>
              <a:t>Тимус</a:t>
            </a:r>
            <a:endParaRPr lang="uk-UA" sz="1600" dirty="0" smtClean="0"/>
          </a:p>
          <a:p>
            <a:pPr marL="342900" indent="-342900">
              <a:buAutoNum type="arabicPeriod"/>
            </a:pPr>
            <a:r>
              <a:rPr lang="uk-UA" sz="1600" dirty="0" err="1" smtClean="0"/>
              <a:t>Наднирники</a:t>
            </a:r>
            <a:endParaRPr lang="uk-UA" sz="1600" dirty="0" smtClean="0"/>
          </a:p>
          <a:p>
            <a:pPr marL="342900" indent="-342900">
              <a:buAutoNum type="arabicPeriod"/>
            </a:pPr>
            <a:r>
              <a:rPr lang="uk-UA" sz="1600" dirty="0" smtClean="0"/>
              <a:t>Підшлункова залоза</a:t>
            </a:r>
          </a:p>
          <a:p>
            <a:pPr marL="342900" indent="-342900">
              <a:buAutoNum type="arabicPeriod"/>
            </a:pPr>
            <a:r>
              <a:rPr lang="uk-UA" sz="1600" dirty="0" smtClean="0"/>
              <a:t>Яєчник</a:t>
            </a:r>
          </a:p>
          <a:p>
            <a:pPr marL="342900" indent="-342900">
              <a:buAutoNum type="arabicPeriod"/>
            </a:pPr>
            <a:r>
              <a:rPr lang="uk-UA" sz="1600" dirty="0" smtClean="0"/>
              <a:t>Яєчко</a:t>
            </a: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22143270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7700" y="337096"/>
            <a:ext cx="1109091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err="1" smtClean="0"/>
              <a:t>Залозами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внутрішньої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секреції</a:t>
            </a:r>
            <a:r>
              <a:rPr lang="ru-RU" sz="3200" dirty="0" smtClean="0"/>
              <a:t>, </a:t>
            </a:r>
            <a:r>
              <a:rPr lang="ru-RU" sz="3200" dirty="0" err="1" smtClean="0"/>
              <a:t>або</a:t>
            </a:r>
            <a:r>
              <a:rPr lang="ru-RU" sz="3200" dirty="0" smtClean="0"/>
              <a:t> </a:t>
            </a:r>
            <a:r>
              <a:rPr lang="ru-RU" sz="3200" i="1" dirty="0" err="1" smtClean="0"/>
              <a:t>ендокринними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залозами</a:t>
            </a:r>
            <a:r>
              <a:rPr lang="ru-RU" sz="3200" dirty="0" smtClean="0"/>
              <a:t>, </a:t>
            </a:r>
            <a:r>
              <a:rPr lang="ru-RU" sz="3200" dirty="0" err="1" smtClean="0"/>
              <a:t>називають</a:t>
            </a:r>
            <a:r>
              <a:rPr lang="ru-RU" sz="3200" dirty="0" smtClean="0"/>
              <a:t> </a:t>
            </a:r>
            <a:r>
              <a:rPr lang="ru-RU" sz="3200" dirty="0" err="1" smtClean="0"/>
              <a:t>такі</a:t>
            </a:r>
            <a:r>
              <a:rPr lang="ru-RU" sz="3200" dirty="0" smtClean="0"/>
              <a:t> </a:t>
            </a:r>
            <a:r>
              <a:rPr lang="ru-RU" sz="3200" dirty="0" err="1" smtClean="0"/>
              <a:t>залози</a:t>
            </a:r>
            <a:r>
              <a:rPr lang="ru-RU" sz="3200" dirty="0" smtClean="0"/>
              <a:t>, </a:t>
            </a:r>
            <a:r>
              <a:rPr lang="ru-RU" sz="3200" dirty="0" err="1" smtClean="0"/>
              <a:t>які</a:t>
            </a:r>
            <a:r>
              <a:rPr lang="ru-RU" sz="3200" dirty="0" smtClean="0"/>
              <a:t> не </a:t>
            </a:r>
            <a:r>
              <a:rPr lang="ru-RU" sz="3200" dirty="0" err="1" smtClean="0"/>
              <a:t>мають</a:t>
            </a:r>
            <a:r>
              <a:rPr lang="ru-RU" sz="3200" dirty="0" smtClean="0"/>
              <a:t> </a:t>
            </a:r>
            <a:r>
              <a:rPr lang="ru-RU" sz="3200" dirty="0" err="1" smtClean="0"/>
              <a:t>вивідних</a:t>
            </a:r>
            <a:r>
              <a:rPr lang="ru-RU" sz="3200" dirty="0" smtClean="0"/>
              <a:t> проток. </a:t>
            </a:r>
            <a:r>
              <a:rPr lang="ru-RU" sz="3200" dirty="0" err="1" smtClean="0"/>
              <a:t>Спеціальні</a:t>
            </a:r>
            <a:r>
              <a:rPr lang="ru-RU" sz="3200" dirty="0" smtClean="0"/>
              <a:t> </a:t>
            </a:r>
            <a:r>
              <a:rPr lang="ru-RU" sz="3200" dirty="0" err="1" smtClean="0"/>
              <a:t>продукти</a:t>
            </a:r>
            <a:r>
              <a:rPr lang="ru-RU" sz="3200" dirty="0" smtClean="0"/>
              <a:t> </a:t>
            </a:r>
            <a:r>
              <a:rPr lang="ru-RU" sz="3200" dirty="0" err="1" smtClean="0"/>
              <a:t>їхньої</a:t>
            </a:r>
            <a:r>
              <a:rPr lang="ru-RU" sz="3200" dirty="0" smtClean="0"/>
              <a:t> </a:t>
            </a:r>
            <a:r>
              <a:rPr lang="ru-RU" sz="3200" dirty="0" err="1" smtClean="0"/>
              <a:t>життєдіяльності</a:t>
            </a:r>
            <a:r>
              <a:rPr lang="ru-RU" sz="3200" dirty="0" smtClean="0"/>
              <a:t> - </a:t>
            </a:r>
            <a:r>
              <a:rPr lang="ru-RU" sz="3200" i="1" dirty="0" err="1" smtClean="0"/>
              <a:t>гормони</a:t>
            </a:r>
            <a:r>
              <a:rPr lang="ru-RU" sz="3200" dirty="0" smtClean="0"/>
              <a:t> - </a:t>
            </a:r>
            <a:r>
              <a:rPr lang="ru-RU" sz="3200" dirty="0" err="1" smtClean="0"/>
              <a:t>надходять</a:t>
            </a:r>
            <a:r>
              <a:rPr lang="ru-RU" sz="3200" dirty="0" smtClean="0"/>
              <a:t> </a:t>
            </a:r>
            <a:r>
              <a:rPr lang="ru-RU" sz="3200" dirty="0" err="1" smtClean="0"/>
              <a:t>безпосередньо</a:t>
            </a:r>
            <a:r>
              <a:rPr lang="ru-RU" sz="3200" dirty="0" smtClean="0"/>
              <a:t> в кров. 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647" y="2481243"/>
            <a:ext cx="2538413" cy="30861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15890" y="5649407"/>
            <a:ext cx="2206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Щитоподібна залоза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895" y="2686050"/>
            <a:ext cx="3351517" cy="25136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43550" y="5382697"/>
            <a:ext cx="760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err="1" smtClean="0"/>
              <a:t>Тимус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720" y="2456488"/>
            <a:ext cx="3429000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052851" y="5464741"/>
            <a:ext cx="2178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Підшлункова залоза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20794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99110" y="3513296"/>
            <a:ext cx="1123569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 smtClean="0"/>
              <a:t>Залози</a:t>
            </a:r>
            <a:r>
              <a:rPr lang="ru-RU" sz="3200" dirty="0" smtClean="0"/>
              <a:t> </a:t>
            </a:r>
            <a:r>
              <a:rPr lang="ru-RU" sz="3200" dirty="0" err="1" smtClean="0"/>
              <a:t>внутрішньої</a:t>
            </a:r>
            <a:r>
              <a:rPr lang="ru-RU" sz="3200" dirty="0" smtClean="0"/>
              <a:t> </a:t>
            </a:r>
            <a:r>
              <a:rPr lang="ru-RU" sz="3200" dirty="0" err="1" smtClean="0"/>
              <a:t>секреції</a:t>
            </a:r>
            <a:r>
              <a:rPr lang="ru-RU" sz="3200" dirty="0" smtClean="0"/>
              <a:t> </a:t>
            </a:r>
            <a:r>
              <a:rPr lang="ru-RU" sz="3200" dirty="0" err="1" smtClean="0"/>
              <a:t>виділяють</a:t>
            </a:r>
            <a:r>
              <a:rPr lang="ru-RU" sz="3200" dirty="0" smtClean="0"/>
              <a:t> </a:t>
            </a:r>
            <a:r>
              <a:rPr lang="ru-RU" sz="3200" i="1" dirty="0" err="1" smtClean="0"/>
              <a:t>гормони</a:t>
            </a:r>
            <a:r>
              <a:rPr lang="ru-RU" sz="3200" dirty="0" smtClean="0"/>
              <a:t>, </a:t>
            </a:r>
            <a:r>
              <a:rPr lang="ru-RU" sz="3200" dirty="0" err="1" smtClean="0"/>
              <a:t>які</a:t>
            </a:r>
            <a:r>
              <a:rPr lang="ru-RU" sz="3200" dirty="0" smtClean="0"/>
              <a:t> </a:t>
            </a:r>
            <a:r>
              <a:rPr lang="ru-RU" sz="3200" dirty="0" err="1" smtClean="0"/>
              <a:t>відіграють</a:t>
            </a:r>
            <a:r>
              <a:rPr lang="ru-RU" sz="3200" dirty="0" smtClean="0"/>
              <a:t> </a:t>
            </a:r>
            <a:r>
              <a:rPr lang="ru-RU" sz="3200" dirty="0" err="1" smtClean="0"/>
              <a:t>винятково</a:t>
            </a:r>
            <a:r>
              <a:rPr lang="ru-RU" sz="3200" dirty="0" smtClean="0"/>
              <a:t> </a:t>
            </a:r>
            <a:r>
              <a:rPr lang="ru-RU" sz="3200" dirty="0" err="1" smtClean="0"/>
              <a:t>важливу</a:t>
            </a:r>
            <a:r>
              <a:rPr lang="ru-RU" sz="3200" dirty="0" smtClean="0"/>
              <a:t> роль у </a:t>
            </a:r>
            <a:r>
              <a:rPr lang="ru-RU" sz="3200" dirty="0" err="1" smtClean="0"/>
              <a:t>функціонуванні</a:t>
            </a:r>
            <a:r>
              <a:rPr lang="ru-RU" sz="3200" dirty="0" smtClean="0"/>
              <a:t> </a:t>
            </a:r>
            <a:r>
              <a:rPr lang="ru-RU" sz="3200" dirty="0" err="1" smtClean="0"/>
              <a:t>організму</a:t>
            </a:r>
            <a:r>
              <a:rPr lang="ru-RU" sz="3200" dirty="0" smtClean="0"/>
              <a:t>. </a:t>
            </a:r>
            <a:r>
              <a:rPr lang="ru-RU" sz="3200" dirty="0" err="1" smtClean="0"/>
              <a:t>Надходячи</a:t>
            </a:r>
            <a:r>
              <a:rPr lang="ru-RU" sz="3200" dirty="0" smtClean="0"/>
              <a:t> у кров, </a:t>
            </a:r>
            <a:r>
              <a:rPr lang="ru-RU" sz="3200" dirty="0" err="1" smtClean="0"/>
              <a:t>гормони</a:t>
            </a:r>
            <a:r>
              <a:rPr lang="ru-RU" sz="3200" dirty="0" smtClean="0"/>
              <a:t> </a:t>
            </a:r>
            <a:r>
              <a:rPr lang="ru-RU" sz="3200" dirty="0" err="1" smtClean="0"/>
              <a:t>розносяться</a:t>
            </a:r>
            <a:r>
              <a:rPr lang="ru-RU" sz="3200" dirty="0" smtClean="0"/>
              <a:t> по </a:t>
            </a:r>
            <a:r>
              <a:rPr lang="ru-RU" sz="3200" dirty="0" err="1" smtClean="0"/>
              <a:t>всьому</a:t>
            </a:r>
            <a:r>
              <a:rPr lang="ru-RU" sz="3200" dirty="0" smtClean="0"/>
              <a:t> </a:t>
            </a:r>
            <a:r>
              <a:rPr lang="ru-RU" sz="3200" dirty="0" err="1" smtClean="0"/>
              <a:t>організмові</a:t>
            </a:r>
            <a:r>
              <a:rPr lang="ru-RU" sz="3200" dirty="0" smtClean="0"/>
              <a:t> і </a:t>
            </a:r>
            <a:r>
              <a:rPr lang="ru-RU" sz="3200" dirty="0" err="1" smtClean="0"/>
              <a:t>змінюють</a:t>
            </a:r>
            <a:r>
              <a:rPr lang="ru-RU" sz="3200" dirty="0" smtClean="0"/>
              <a:t> </a:t>
            </a:r>
            <a:r>
              <a:rPr lang="ru-RU" sz="3200" dirty="0" err="1" smtClean="0"/>
              <a:t>діяльність</a:t>
            </a:r>
            <a:r>
              <a:rPr lang="ru-RU" sz="3200" dirty="0" smtClean="0"/>
              <a:t> </a:t>
            </a:r>
            <a:r>
              <a:rPr lang="ru-RU" sz="3200" dirty="0" err="1" smtClean="0"/>
              <a:t>органів</a:t>
            </a:r>
            <a:r>
              <a:rPr lang="ru-RU" sz="3200" dirty="0" smtClean="0"/>
              <a:t>, </a:t>
            </a:r>
            <a:r>
              <a:rPr lang="ru-RU" sz="3200" dirty="0" err="1" smtClean="0"/>
              <a:t>збуджуючи</a:t>
            </a:r>
            <a:r>
              <a:rPr lang="ru-RU" sz="3200" dirty="0" smtClean="0"/>
              <a:t> </a:t>
            </a:r>
            <a:r>
              <a:rPr lang="ru-RU" sz="3200" dirty="0" err="1" smtClean="0"/>
              <a:t>або</a:t>
            </a:r>
            <a:r>
              <a:rPr lang="ru-RU" sz="3200" dirty="0" smtClean="0"/>
              <a:t> </a:t>
            </a:r>
            <a:r>
              <a:rPr lang="ru-RU" sz="3200" dirty="0" err="1" smtClean="0"/>
              <a:t>гальмуючи</a:t>
            </a:r>
            <a:r>
              <a:rPr lang="ru-RU" sz="3200" dirty="0" smtClean="0"/>
              <a:t> </a:t>
            </a:r>
            <a:r>
              <a:rPr lang="ru-RU" sz="3200" dirty="0" err="1" smtClean="0"/>
              <a:t>їхню</a:t>
            </a:r>
            <a:r>
              <a:rPr lang="ru-RU" sz="3200" dirty="0" smtClean="0"/>
              <a:t> роботу.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85" y="765810"/>
            <a:ext cx="4591050" cy="2590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43100" y="318135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Гормони </a:t>
            </a:r>
            <a:r>
              <a:rPr lang="uk-UA" dirty="0" err="1" smtClean="0"/>
              <a:t>естрогени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920" y="747310"/>
            <a:ext cx="3182620" cy="27659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543800" y="299635"/>
            <a:ext cx="1988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Гормон </a:t>
            </a:r>
            <a:r>
              <a:rPr lang="uk-UA" dirty="0" err="1" smtClean="0"/>
              <a:t>окситоцин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363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8620" y="251460"/>
            <a:ext cx="1128141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 smtClean="0"/>
              <a:t>Гормони</a:t>
            </a:r>
            <a:r>
              <a:rPr lang="ru-RU" sz="3200" dirty="0" smtClean="0"/>
              <a:t> </a:t>
            </a:r>
            <a:r>
              <a:rPr lang="ru-RU" sz="3200" dirty="0" err="1" smtClean="0"/>
              <a:t>впливають</a:t>
            </a:r>
            <a:r>
              <a:rPr lang="ru-RU" sz="3200" dirty="0" smtClean="0"/>
              <a:t> на </a:t>
            </a:r>
            <a:r>
              <a:rPr lang="ru-RU" sz="3200" dirty="0" err="1" smtClean="0"/>
              <a:t>ріст</a:t>
            </a:r>
            <a:r>
              <a:rPr lang="ru-RU" sz="3200" dirty="0" smtClean="0"/>
              <a:t>, </a:t>
            </a:r>
            <a:r>
              <a:rPr lang="ru-RU" sz="3200" dirty="0" err="1" smtClean="0"/>
              <a:t>обмін</a:t>
            </a:r>
            <a:r>
              <a:rPr lang="ru-RU" sz="3200" dirty="0" smtClean="0"/>
              <a:t> </a:t>
            </a:r>
            <a:r>
              <a:rPr lang="ru-RU" sz="3200" dirty="0" err="1" smtClean="0"/>
              <a:t>речовин</a:t>
            </a:r>
            <a:r>
              <a:rPr lang="ru-RU" sz="3200" dirty="0" smtClean="0"/>
              <a:t> і </a:t>
            </a:r>
            <a:r>
              <a:rPr lang="ru-RU" sz="3200" dirty="0" err="1" smtClean="0"/>
              <a:t>перетворення</a:t>
            </a:r>
            <a:r>
              <a:rPr lang="ru-RU" sz="3200" dirty="0" smtClean="0"/>
              <a:t> </a:t>
            </a:r>
            <a:r>
              <a:rPr lang="ru-RU" sz="3200" dirty="0" err="1" smtClean="0"/>
              <a:t>енергії</a:t>
            </a:r>
            <a:r>
              <a:rPr lang="ru-RU" sz="3200" dirty="0" smtClean="0"/>
              <a:t>, </a:t>
            </a:r>
            <a:r>
              <a:rPr lang="ru-RU" sz="3200" dirty="0" err="1" smtClean="0"/>
              <a:t>фізичний</a:t>
            </a:r>
            <a:r>
              <a:rPr lang="ru-RU" sz="3200" dirty="0" smtClean="0"/>
              <a:t> і </a:t>
            </a:r>
            <a:r>
              <a:rPr lang="ru-RU" sz="3200" dirty="0" err="1" smtClean="0"/>
              <a:t>психічний</a:t>
            </a:r>
            <a:r>
              <a:rPr lang="ru-RU" sz="3200" dirty="0" smtClean="0"/>
              <a:t> </a:t>
            </a:r>
            <a:r>
              <a:rPr lang="ru-RU" sz="3200" dirty="0" err="1" smtClean="0"/>
              <a:t>розвиток</a:t>
            </a:r>
            <a:r>
              <a:rPr lang="ru-RU" sz="3200" dirty="0" smtClean="0"/>
              <a:t>, </a:t>
            </a:r>
            <a:r>
              <a:rPr lang="ru-RU" sz="3200" dirty="0" err="1" smtClean="0"/>
              <a:t>статеве</a:t>
            </a:r>
            <a:r>
              <a:rPr lang="ru-RU" sz="3200" dirty="0" smtClean="0"/>
              <a:t> </a:t>
            </a:r>
            <a:r>
              <a:rPr lang="ru-RU" sz="3200" dirty="0" err="1" smtClean="0"/>
              <a:t>дозрівання</a:t>
            </a:r>
            <a:r>
              <a:rPr lang="ru-RU" sz="3200" dirty="0" smtClean="0"/>
              <a:t>, </a:t>
            </a:r>
            <a:r>
              <a:rPr lang="ru-RU" sz="3200" dirty="0" err="1" smtClean="0"/>
              <a:t>діяльність</a:t>
            </a:r>
            <a:r>
              <a:rPr lang="ru-RU" sz="3200" dirty="0" smtClean="0"/>
              <a:t> </a:t>
            </a:r>
            <a:r>
              <a:rPr lang="ru-RU" sz="3200" dirty="0" err="1" smtClean="0"/>
              <a:t>серця</a:t>
            </a:r>
            <a:r>
              <a:rPr lang="ru-RU" sz="3200" dirty="0" smtClean="0"/>
              <a:t>, кишечнику та </a:t>
            </a:r>
            <a:r>
              <a:rPr lang="ru-RU" sz="3200" dirty="0" err="1" smtClean="0"/>
              <a:t>інших</a:t>
            </a:r>
            <a:r>
              <a:rPr lang="ru-RU" sz="3200" dirty="0" smtClean="0"/>
              <a:t> </a:t>
            </a:r>
            <a:r>
              <a:rPr lang="ru-RU" sz="3200" dirty="0" err="1" smtClean="0"/>
              <a:t>органів</a:t>
            </a:r>
            <a:r>
              <a:rPr lang="ru-RU" sz="3200" dirty="0" smtClean="0"/>
              <a:t>; </a:t>
            </a:r>
            <a:r>
              <a:rPr lang="ru-RU" sz="3200" dirty="0" err="1" smtClean="0"/>
              <a:t>забезпечують</a:t>
            </a:r>
            <a:r>
              <a:rPr lang="ru-RU" sz="3200" dirty="0" smtClean="0"/>
              <a:t> </a:t>
            </a:r>
            <a:r>
              <a:rPr lang="ru-RU" sz="3200" dirty="0" err="1" smtClean="0"/>
              <a:t>процес</a:t>
            </a:r>
            <a:r>
              <a:rPr lang="ru-RU" sz="3200" dirty="0" smtClean="0"/>
              <a:t> </a:t>
            </a:r>
            <a:r>
              <a:rPr lang="ru-RU" sz="3200" dirty="0" err="1" smtClean="0"/>
              <a:t>запліднення</a:t>
            </a:r>
            <a:r>
              <a:rPr lang="ru-RU" sz="3200" dirty="0" smtClean="0"/>
              <a:t>, </a:t>
            </a:r>
            <a:r>
              <a:rPr lang="ru-RU" sz="3200" dirty="0" err="1" smtClean="0"/>
              <a:t>вагітність</a:t>
            </a:r>
            <a:r>
              <a:rPr lang="ru-RU" sz="3200" dirty="0" smtClean="0"/>
              <a:t>, пологи та </a:t>
            </a:r>
            <a:r>
              <a:rPr lang="ru-RU" sz="3200" dirty="0" err="1" smtClean="0"/>
              <a:t>вироблення</a:t>
            </a:r>
            <a:r>
              <a:rPr lang="ru-RU" sz="3200" dirty="0" smtClean="0"/>
              <a:t> молока </a:t>
            </a:r>
            <a:r>
              <a:rPr lang="ru-RU" sz="3200" dirty="0" err="1" smtClean="0"/>
              <a:t>молочними</a:t>
            </a:r>
            <a:r>
              <a:rPr lang="ru-RU" sz="3200" dirty="0" smtClean="0"/>
              <a:t> </a:t>
            </a:r>
            <a:r>
              <a:rPr lang="ru-RU" sz="3200" dirty="0" err="1" smtClean="0"/>
              <a:t>залозами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47" y="2990850"/>
            <a:ext cx="4619625" cy="304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130" y="2876550"/>
            <a:ext cx="453390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390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0321" y="617220"/>
            <a:ext cx="11751679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/>
              <a:t>Гормони поділяються на:</a:t>
            </a:r>
          </a:p>
          <a:p>
            <a:endParaRPr lang="uk-UA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3200" dirty="0" smtClean="0"/>
              <a:t>Аміни (адреналін, </a:t>
            </a:r>
            <a:r>
              <a:rPr lang="uk-UA" sz="3200" dirty="0" err="1" smtClean="0"/>
              <a:t>норадреналін</a:t>
            </a:r>
            <a:r>
              <a:rPr lang="uk-UA" sz="3200" dirty="0" smtClean="0"/>
              <a:t>, </a:t>
            </a:r>
            <a:r>
              <a:rPr lang="uk-UA" sz="3200" dirty="0" err="1" smtClean="0"/>
              <a:t>дофамін</a:t>
            </a:r>
            <a:r>
              <a:rPr lang="uk-UA" sz="3200" dirty="0" smtClean="0"/>
              <a:t>, тироксин);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3200" dirty="0" smtClean="0"/>
              <a:t>Невеликі пептиди (вазопресин, </a:t>
            </a:r>
            <a:r>
              <a:rPr lang="uk-UA" sz="3200" dirty="0" err="1" smtClean="0"/>
              <a:t>окситоцин</a:t>
            </a:r>
            <a:r>
              <a:rPr lang="uk-UA" sz="3200" dirty="0" smtClean="0"/>
              <a:t>, </a:t>
            </a:r>
            <a:r>
              <a:rPr lang="uk-UA" sz="3200" dirty="0" err="1" smtClean="0"/>
              <a:t>соматостатин</a:t>
            </a:r>
            <a:r>
              <a:rPr lang="uk-UA" sz="3200" dirty="0" smtClean="0"/>
              <a:t>);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3200" dirty="0" smtClean="0"/>
              <a:t>Білки (інсулін, </a:t>
            </a:r>
            <a:r>
              <a:rPr lang="uk-UA" sz="3200" dirty="0" err="1" smtClean="0"/>
              <a:t>глюкагон</a:t>
            </a:r>
            <a:r>
              <a:rPr lang="uk-UA" sz="3200" dirty="0" smtClean="0"/>
              <a:t>, пролактин, секретин, </a:t>
            </a:r>
            <a:r>
              <a:rPr lang="uk-UA" sz="3200" dirty="0" err="1" smtClean="0"/>
              <a:t>кальцитонін</a:t>
            </a:r>
            <a:r>
              <a:rPr lang="uk-UA" sz="3200" dirty="0" smtClean="0"/>
              <a:t>);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3200" dirty="0" err="1" smtClean="0"/>
              <a:t>Глікопротеїни</a:t>
            </a:r>
            <a:r>
              <a:rPr lang="uk-UA" sz="3200" dirty="0" smtClean="0"/>
              <a:t> (</a:t>
            </a:r>
            <a:r>
              <a:rPr lang="uk-UA" sz="3200" dirty="0" err="1" smtClean="0"/>
              <a:t>тиреотропний</a:t>
            </a:r>
            <a:r>
              <a:rPr lang="uk-UA" sz="3200" dirty="0" smtClean="0"/>
              <a:t>, </a:t>
            </a:r>
            <a:r>
              <a:rPr lang="uk-UA" sz="3200" dirty="0" err="1" smtClean="0"/>
              <a:t>фолікулостимулюючий</a:t>
            </a:r>
            <a:r>
              <a:rPr lang="uk-UA" sz="3200" dirty="0" smtClean="0"/>
              <a:t> гормони);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3200" dirty="0" smtClean="0"/>
              <a:t>Стероїди (</a:t>
            </a:r>
            <a:r>
              <a:rPr lang="uk-UA" sz="3200" dirty="0" err="1" smtClean="0"/>
              <a:t>естрогени</a:t>
            </a:r>
            <a:r>
              <a:rPr lang="uk-UA" sz="3200" dirty="0" smtClean="0"/>
              <a:t>, тестостерон, </a:t>
            </a:r>
            <a:r>
              <a:rPr lang="uk-UA" sz="3200" dirty="0" err="1" smtClean="0"/>
              <a:t>прогестерон</a:t>
            </a:r>
            <a:r>
              <a:rPr lang="uk-UA" sz="3200" dirty="0" smtClean="0"/>
              <a:t>, альдостерон);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495" y="4281487"/>
            <a:ext cx="2838450" cy="16097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120" y="4014787"/>
            <a:ext cx="2438400" cy="18764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29520" y="5891212"/>
            <a:ext cx="1366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Тестостерон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978140" y="5909190"/>
            <a:ext cx="1576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err="1" smtClean="0"/>
              <a:t>Норадреналін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6902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3430" y="419785"/>
            <a:ext cx="1083945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 smtClean="0"/>
              <a:t>Порушення</a:t>
            </a:r>
            <a:r>
              <a:rPr lang="ru-RU" sz="3200" dirty="0" smtClean="0"/>
              <a:t> </a:t>
            </a:r>
            <a:r>
              <a:rPr lang="ru-RU" sz="3200" dirty="0" err="1" smtClean="0"/>
              <a:t>діяльності</a:t>
            </a:r>
            <a:r>
              <a:rPr lang="ru-RU" sz="3200" dirty="0" smtClean="0"/>
              <a:t> </a:t>
            </a:r>
            <a:r>
              <a:rPr lang="ru-RU" sz="3200" dirty="0" err="1" smtClean="0"/>
              <a:t>залоз</a:t>
            </a:r>
            <a:r>
              <a:rPr lang="ru-RU" sz="3200" dirty="0" smtClean="0"/>
              <a:t> </a:t>
            </a:r>
            <a:r>
              <a:rPr lang="ru-RU" sz="3200" dirty="0" err="1" smtClean="0"/>
              <a:t>внутрішньої</a:t>
            </a:r>
            <a:r>
              <a:rPr lang="ru-RU" sz="3200" dirty="0" smtClean="0"/>
              <a:t> </a:t>
            </a:r>
            <a:r>
              <a:rPr lang="ru-RU" sz="3200" dirty="0" err="1" smtClean="0"/>
              <a:t>секреції</a:t>
            </a:r>
            <a:r>
              <a:rPr lang="ru-RU" sz="3200" dirty="0" smtClean="0"/>
              <a:t> </a:t>
            </a:r>
            <a:r>
              <a:rPr lang="ru-RU" sz="3200" dirty="0" err="1" smtClean="0"/>
              <a:t>спричиняють</a:t>
            </a:r>
            <a:r>
              <a:rPr lang="ru-RU" sz="3200" dirty="0" smtClean="0"/>
              <a:t> </a:t>
            </a:r>
            <a:r>
              <a:rPr lang="ru-RU" sz="3200" dirty="0" err="1" smtClean="0"/>
              <a:t>захворювання</a:t>
            </a:r>
            <a:r>
              <a:rPr lang="ru-RU" sz="3200" dirty="0" smtClean="0"/>
              <a:t>, </a:t>
            </a:r>
            <a:r>
              <a:rPr lang="ru-RU" sz="3200" dirty="0" err="1" smtClean="0"/>
              <a:t>які</a:t>
            </a:r>
            <a:r>
              <a:rPr lang="ru-RU" sz="3200" dirty="0" smtClean="0"/>
              <a:t> </a:t>
            </a:r>
            <a:r>
              <a:rPr lang="ru-RU" sz="3200" dirty="0" err="1" smtClean="0"/>
              <a:t>називають</a:t>
            </a:r>
            <a:r>
              <a:rPr lang="ru-RU" sz="3200" dirty="0" smtClean="0"/>
              <a:t> </a:t>
            </a:r>
            <a:r>
              <a:rPr lang="ru-RU" sz="3200" dirty="0" err="1" smtClean="0"/>
              <a:t>ендокринними</a:t>
            </a:r>
            <a:r>
              <a:rPr lang="ru-RU" sz="3200" dirty="0" smtClean="0"/>
              <a:t>.</a:t>
            </a:r>
          </a:p>
          <a:p>
            <a:endParaRPr lang="uk-UA" sz="3200" dirty="0" smtClean="0"/>
          </a:p>
          <a:p>
            <a:r>
              <a:rPr lang="uk-UA" sz="3200" dirty="0" smtClean="0"/>
              <a:t>Ендокринні хвороби спричиняються: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3200" i="1" dirty="0" smtClean="0"/>
              <a:t>Гіперфункцією</a:t>
            </a:r>
            <a:r>
              <a:rPr lang="uk-UA" sz="3200" dirty="0" smtClean="0"/>
              <a:t> (посилення діяльності ендокринної залози);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3200" i="1" dirty="0" smtClean="0"/>
              <a:t>Гіпофункцією</a:t>
            </a:r>
            <a:r>
              <a:rPr lang="uk-UA" sz="3200" dirty="0" smtClean="0"/>
              <a:t> (послаблення діяльності ендокринної залози).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260428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3320" y="308610"/>
            <a:ext cx="46205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/>
              <a:t>Передня частина гіпофізу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1160" y="1114336"/>
            <a:ext cx="11316040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При </a:t>
            </a:r>
            <a:r>
              <a:rPr lang="ru-RU" sz="3200" dirty="0" err="1" smtClean="0"/>
              <a:t>надлишку</a:t>
            </a:r>
            <a:r>
              <a:rPr lang="ru-RU" sz="3200" dirty="0" smtClean="0"/>
              <a:t> </a:t>
            </a:r>
            <a:r>
              <a:rPr lang="ru-RU" sz="3200" dirty="0" err="1" smtClean="0"/>
              <a:t>гормонів</a:t>
            </a:r>
            <a:r>
              <a:rPr lang="ru-RU" sz="3200" dirty="0" smtClean="0"/>
              <a:t> </a:t>
            </a:r>
            <a:r>
              <a:rPr lang="ru-RU" sz="3200" dirty="0" err="1" smtClean="0"/>
              <a:t>гіпофізу</a:t>
            </a:r>
            <a:r>
              <a:rPr lang="ru-RU" sz="3200" dirty="0" smtClean="0"/>
              <a:t> </a:t>
            </a:r>
            <a:r>
              <a:rPr lang="ru-RU" sz="3200" dirty="0" err="1" smtClean="0"/>
              <a:t>розвивається</a:t>
            </a:r>
            <a:r>
              <a:rPr lang="ru-RU" sz="3200" dirty="0" smtClean="0"/>
              <a:t> </a:t>
            </a:r>
            <a:r>
              <a:rPr lang="ru-RU" sz="3200" dirty="0" err="1" smtClean="0"/>
              <a:t>гігантизм</a:t>
            </a:r>
            <a:r>
              <a:rPr lang="ru-RU" sz="3200" dirty="0" smtClean="0"/>
              <a:t>. У </a:t>
            </a:r>
            <a:r>
              <a:rPr lang="ru-RU" sz="3200" dirty="0" err="1" smtClean="0"/>
              <a:t>дітей</a:t>
            </a:r>
            <a:r>
              <a:rPr lang="ru-RU" sz="3200" dirty="0" smtClean="0"/>
              <a:t> і </a:t>
            </a:r>
            <a:r>
              <a:rPr lang="ru-RU" sz="3200" dirty="0" err="1" smtClean="0"/>
              <a:t>дорослих</a:t>
            </a:r>
            <a:r>
              <a:rPr lang="ru-RU" sz="3200" dirty="0" smtClean="0"/>
              <a:t> хвороба </a:t>
            </a:r>
            <a:r>
              <a:rPr lang="ru-RU" sz="3200" dirty="0" err="1" smtClean="0"/>
              <a:t>виявляється</a:t>
            </a:r>
            <a:r>
              <a:rPr lang="ru-RU" sz="3200" dirty="0" smtClean="0"/>
              <a:t> </a:t>
            </a:r>
            <a:r>
              <a:rPr lang="ru-RU" sz="3200" dirty="0" err="1" smtClean="0"/>
              <a:t>по-різному</a:t>
            </a:r>
            <a:r>
              <a:rPr lang="ru-RU" sz="3200" dirty="0" smtClean="0"/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err="1" smtClean="0"/>
              <a:t>Зріст</a:t>
            </a:r>
            <a:r>
              <a:rPr lang="ru-RU" sz="3200" dirty="0" smtClean="0"/>
              <a:t> </a:t>
            </a:r>
            <a:r>
              <a:rPr lang="ru-RU" sz="3200" dirty="0" err="1" smtClean="0"/>
              <a:t>хворих</a:t>
            </a:r>
            <a:r>
              <a:rPr lang="ru-RU" sz="3200" dirty="0" smtClean="0"/>
              <a:t> </a:t>
            </a:r>
            <a:r>
              <a:rPr lang="ru-RU" sz="3200" dirty="0" err="1" smtClean="0"/>
              <a:t>дітей</a:t>
            </a:r>
            <a:r>
              <a:rPr lang="ru-RU" sz="3200" dirty="0" smtClean="0"/>
              <a:t> </a:t>
            </a:r>
            <a:r>
              <a:rPr lang="ru-RU" sz="3200" dirty="0" err="1" smtClean="0"/>
              <a:t>значно</a:t>
            </a:r>
            <a:r>
              <a:rPr lang="ru-RU" sz="3200" dirty="0" smtClean="0"/>
              <a:t> </a:t>
            </a:r>
            <a:r>
              <a:rPr lang="ru-RU" sz="3200" dirty="0" err="1" smtClean="0"/>
              <a:t>перевищує</a:t>
            </a:r>
            <a:r>
              <a:rPr lang="ru-RU" sz="3200" dirty="0" smtClean="0"/>
              <a:t> </a:t>
            </a:r>
            <a:r>
              <a:rPr lang="ru-RU" sz="3200" dirty="0" err="1" smtClean="0"/>
              <a:t>зріст</a:t>
            </a:r>
            <a:r>
              <a:rPr lang="ru-RU" sz="3200" dirty="0" smtClean="0"/>
              <a:t> </a:t>
            </a:r>
            <a:r>
              <a:rPr lang="ru-RU" sz="3200" dirty="0" err="1" smtClean="0"/>
              <a:t>однолітків</a:t>
            </a:r>
            <a:r>
              <a:rPr lang="ru-RU" sz="3200" dirty="0" smtClean="0"/>
              <a:t>, і в юному </a:t>
            </a:r>
            <a:r>
              <a:rPr lang="ru-RU" sz="3200" dirty="0" err="1" smtClean="0"/>
              <a:t>віці</a:t>
            </a:r>
            <a:r>
              <a:rPr lang="ru-RU" sz="3200" dirty="0" smtClean="0"/>
              <a:t> вони </a:t>
            </a:r>
            <a:r>
              <a:rPr lang="ru-RU" sz="3200" dirty="0" err="1" smtClean="0"/>
              <a:t>можуть</a:t>
            </a:r>
            <a:r>
              <a:rPr lang="ru-RU" sz="3200" dirty="0" smtClean="0"/>
              <a:t> </a:t>
            </a:r>
            <a:r>
              <a:rPr lang="ru-RU" sz="3200" dirty="0" err="1" smtClean="0"/>
              <a:t>досягати</a:t>
            </a:r>
            <a:r>
              <a:rPr lang="ru-RU" sz="3200" dirty="0" smtClean="0"/>
              <a:t> </a:t>
            </a:r>
            <a:r>
              <a:rPr lang="ru-RU" sz="3200" dirty="0" err="1" smtClean="0"/>
              <a:t>двох</a:t>
            </a:r>
            <a:r>
              <a:rPr lang="ru-RU" sz="3200" dirty="0" smtClean="0"/>
              <a:t> </a:t>
            </a:r>
            <a:r>
              <a:rPr lang="ru-RU" sz="3200" dirty="0" err="1" smtClean="0"/>
              <a:t>метрів</a:t>
            </a:r>
            <a:r>
              <a:rPr lang="ru-RU" sz="3200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/>
              <a:t>У</a:t>
            </a:r>
            <a:r>
              <a:rPr lang="ru-RU" sz="3200" dirty="0" smtClean="0"/>
              <a:t> </a:t>
            </a:r>
            <a:r>
              <a:rPr lang="ru-RU" sz="3200" dirty="0" err="1" smtClean="0"/>
              <a:t>дорослих</a:t>
            </a:r>
            <a:r>
              <a:rPr lang="ru-RU" sz="3200" dirty="0" smtClean="0"/>
              <a:t> </a:t>
            </a:r>
            <a:r>
              <a:rPr lang="ru-RU" sz="3200" dirty="0" err="1" smtClean="0"/>
              <a:t>ніби</a:t>
            </a:r>
            <a:r>
              <a:rPr lang="ru-RU" sz="3200" dirty="0" smtClean="0"/>
              <a:t> </a:t>
            </a:r>
            <a:r>
              <a:rPr lang="ru-RU" sz="3200" dirty="0" err="1" smtClean="0"/>
              <a:t>відновлюється</a:t>
            </a:r>
            <a:r>
              <a:rPr lang="ru-RU" sz="3200" dirty="0" smtClean="0"/>
              <a:t> </a:t>
            </a:r>
            <a:r>
              <a:rPr lang="ru-RU" sz="3200" dirty="0" err="1" smtClean="0"/>
              <a:t>ріст</a:t>
            </a:r>
            <a:r>
              <a:rPr lang="ru-RU" sz="3200" dirty="0" smtClean="0"/>
              <a:t>. При </a:t>
            </a:r>
            <a:r>
              <a:rPr lang="ru-RU" sz="3200" dirty="0" err="1" smtClean="0"/>
              <a:t>цьому</a:t>
            </a:r>
            <a:r>
              <a:rPr lang="ru-RU" sz="3200" dirty="0" smtClean="0"/>
              <a:t> </a:t>
            </a:r>
            <a:r>
              <a:rPr lang="ru-RU" sz="3200" dirty="0" err="1" smtClean="0"/>
              <a:t>збільшуються</a:t>
            </a:r>
            <a:r>
              <a:rPr lang="ru-RU" sz="3200" dirty="0" smtClean="0"/>
              <a:t> </a:t>
            </a:r>
            <a:r>
              <a:rPr lang="ru-RU" sz="3200" dirty="0" err="1" smtClean="0"/>
              <a:t>тільки</a:t>
            </a:r>
            <a:r>
              <a:rPr lang="ru-RU" sz="3200" dirty="0" smtClean="0"/>
              <a:t> </a:t>
            </a:r>
            <a:r>
              <a:rPr lang="ru-RU" sz="3200" dirty="0" err="1" smtClean="0"/>
              <a:t>ті</a:t>
            </a:r>
            <a:r>
              <a:rPr lang="ru-RU" sz="3200" dirty="0" smtClean="0"/>
              <a:t> </a:t>
            </a:r>
            <a:r>
              <a:rPr lang="ru-RU" sz="3200" dirty="0" err="1" smtClean="0"/>
              <a:t>частини</a:t>
            </a:r>
            <a:r>
              <a:rPr lang="ru-RU" sz="3200" dirty="0" smtClean="0"/>
              <a:t> </a:t>
            </a:r>
            <a:r>
              <a:rPr lang="ru-RU" sz="3200" dirty="0" err="1" smtClean="0"/>
              <a:t>тіла</a:t>
            </a:r>
            <a:r>
              <a:rPr lang="ru-RU" sz="3200" dirty="0" smtClean="0"/>
              <a:t> (руки, ноги, </a:t>
            </a:r>
            <a:r>
              <a:rPr lang="ru-RU" sz="3200" dirty="0" err="1" smtClean="0"/>
              <a:t>язик</a:t>
            </a:r>
            <a:r>
              <a:rPr lang="ru-RU" sz="3200" dirty="0" smtClean="0"/>
              <a:t>, </a:t>
            </a:r>
            <a:r>
              <a:rPr lang="ru-RU" sz="3200" dirty="0" err="1" smtClean="0"/>
              <a:t>ніс</a:t>
            </a:r>
            <a:r>
              <a:rPr lang="ru-RU" sz="3200" dirty="0" smtClean="0"/>
              <a:t>, </a:t>
            </a:r>
            <a:r>
              <a:rPr lang="ru-RU" sz="3200" dirty="0" err="1" smtClean="0"/>
              <a:t>щелепи</a:t>
            </a:r>
            <a:r>
              <a:rPr lang="ru-RU" sz="3200" dirty="0" smtClean="0"/>
              <a:t>), </a:t>
            </a:r>
            <a:r>
              <a:rPr lang="ru-RU" sz="3200" dirty="0" err="1" smtClean="0"/>
              <a:t>які</a:t>
            </a:r>
            <a:r>
              <a:rPr lang="ru-RU" sz="3200" dirty="0" smtClean="0"/>
              <a:t> не </a:t>
            </a:r>
            <a:r>
              <a:rPr lang="ru-RU" sz="3200" dirty="0" err="1" smtClean="0"/>
              <a:t>втратили</a:t>
            </a:r>
            <a:r>
              <a:rPr lang="ru-RU" sz="3200" dirty="0" smtClean="0"/>
              <a:t> </a:t>
            </a:r>
            <a:r>
              <a:rPr lang="ru-RU" sz="3200" dirty="0" err="1" smtClean="0"/>
              <a:t>здатність</a:t>
            </a:r>
            <a:r>
              <a:rPr lang="ru-RU" sz="3200" dirty="0" smtClean="0"/>
              <a:t> </a:t>
            </a:r>
            <a:r>
              <a:rPr lang="ru-RU" sz="3200" dirty="0" err="1" smtClean="0"/>
              <a:t>рости</a:t>
            </a:r>
            <a:r>
              <a:rPr lang="ru-RU" sz="3200" dirty="0" smtClean="0"/>
              <a:t>. </a:t>
            </a:r>
            <a:r>
              <a:rPr lang="ru-RU" sz="3200" dirty="0" err="1" smtClean="0"/>
              <a:t>Захворювання</a:t>
            </a:r>
            <a:r>
              <a:rPr lang="ru-RU" sz="3200" dirty="0" smtClean="0"/>
              <a:t> </a:t>
            </a:r>
            <a:r>
              <a:rPr lang="ru-RU" sz="3200" dirty="0" err="1" smtClean="0"/>
              <a:t>називають</a:t>
            </a:r>
            <a:r>
              <a:rPr lang="ru-RU" sz="3200" dirty="0" smtClean="0"/>
              <a:t> </a:t>
            </a:r>
            <a:r>
              <a:rPr lang="ru-RU" sz="3200" i="1" dirty="0" err="1" smtClean="0"/>
              <a:t>акромегалією</a:t>
            </a:r>
            <a:r>
              <a:rPr lang="ru-RU" sz="3200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7778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94</TotalTime>
  <Words>429</Words>
  <Application>Microsoft Office PowerPoint</Application>
  <PresentationFormat>Широкоэкранный</PresentationFormat>
  <Paragraphs>64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Ретро</vt:lpstr>
      <vt:lpstr>Ендокринна регуляція функцій організму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Ендокринна регуляція функцій організму</dc:title>
  <dc:creator>Пользователь</dc:creator>
  <cp:lastModifiedBy>Пользователь</cp:lastModifiedBy>
  <cp:revision>13</cp:revision>
  <dcterms:created xsi:type="dcterms:W3CDTF">2015-01-09T07:34:27Z</dcterms:created>
  <dcterms:modified xsi:type="dcterms:W3CDTF">2015-01-09T09:08:59Z</dcterms:modified>
</cp:coreProperties>
</file>