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4" r:id="rId29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065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b="0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8000" b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b="0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8000" b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8000" b="0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endParaRPr lang="ru-RU" sz="8000" b="0" dirty="0">
              <a:ln w="10160">
                <a:solidFill>
                  <a:srgbClr val="FFFF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5786454"/>
            <a:ext cx="292895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Виконала</a:t>
            </a:r>
            <a:endParaRPr lang="ru-RU" dirty="0" smtClean="0"/>
          </a:p>
          <a:p>
            <a:pPr algn="r"/>
            <a:r>
              <a:rPr lang="ru-RU" dirty="0" err="1" smtClean="0"/>
              <a:t>Учениця</a:t>
            </a:r>
            <a:r>
              <a:rPr lang="ru-RU" dirty="0" smtClean="0"/>
              <a:t> 11-А </a:t>
            </a:r>
            <a:r>
              <a:rPr lang="ru-RU" dirty="0" err="1" smtClean="0"/>
              <a:t>класу</a:t>
            </a:r>
            <a:endParaRPr lang="ru-RU" dirty="0" smtClean="0"/>
          </a:p>
          <a:p>
            <a:pPr algn="r"/>
            <a:r>
              <a:rPr lang="ru-RU" dirty="0" err="1" smtClean="0"/>
              <a:t>Очеретяна</a:t>
            </a:r>
            <a:r>
              <a:rPr lang="ru-RU" dirty="0" smtClean="0"/>
              <a:t> Кар</a:t>
            </a:r>
            <a:r>
              <a:rPr lang="uk-UA" dirty="0" err="1" smtClean="0"/>
              <a:t>іна</a:t>
            </a:r>
            <a:endParaRPr lang="uk-UA" dirty="0"/>
          </a:p>
        </p:txBody>
      </p:sp>
    </p:spTree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92696"/>
            <a:ext cx="8786842" cy="6165304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Властивості білків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бути: оборотною.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ренатурацією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незворотною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Руйнація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білкової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деградацією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5184576" cy="2298897"/>
          </a:xfrm>
          <a:prstGeom prst="rect">
            <a:avLst/>
          </a:prstGeom>
        </p:spPr>
      </p:pic>
    </p:spTree>
  </p:cSld>
  <p:clrMapOvr>
    <a:masterClrMapping/>
  </p:clrMapOvr>
  <p:transition spd="med" advTm="9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ліпідами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структурною основою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внутрішньоклітинних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мембран.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84984"/>
            <a:ext cx="6480720" cy="3420624"/>
          </a:xfrm>
          <a:prstGeom prst="rect">
            <a:avLst/>
          </a:prstGeom>
        </p:spPr>
      </p:pic>
    </p:spTree>
  </p:cSld>
  <p:clrMapOvr>
    <a:masterClrMapping/>
  </p:clrMapOvr>
  <p:transition spd="med" advTm="8000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1. Структурна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утворенні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позаклітинних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структур: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вовни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сухожиль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стінок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140969"/>
            <a:ext cx="3131840" cy="2182798"/>
          </a:xfrm>
          <a:prstGeom prst="rect">
            <a:avLst/>
          </a:prstGeom>
          <a:effectLst/>
        </p:spPr>
      </p:pic>
      <p:pic>
        <p:nvPicPr>
          <p:cNvPr id="5" name="Рисунок 4" descr="uhod-za-volosami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780928"/>
            <a:ext cx="2323976" cy="2939830"/>
          </a:xfrm>
          <a:prstGeom prst="rect">
            <a:avLst/>
          </a:prstGeom>
          <a:effectLst/>
        </p:spPr>
      </p:pic>
      <p:pic>
        <p:nvPicPr>
          <p:cNvPr id="7" name="Рисунок 6" descr="Рисунок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581128"/>
            <a:ext cx="2679022" cy="2164135"/>
          </a:xfrm>
          <a:prstGeom prst="rect">
            <a:avLst/>
          </a:prstGeom>
        </p:spPr>
      </p:pic>
      <p:pic>
        <p:nvPicPr>
          <p:cNvPr id="8" name="Рисунок 7" descr="Рисунок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73016"/>
            <a:ext cx="2606937" cy="2586884"/>
          </a:xfrm>
          <a:prstGeom prst="rect">
            <a:avLst/>
          </a:prstGeom>
        </p:spPr>
      </p:pic>
    </p:spTree>
  </p:cSld>
  <p:clrMapOvr>
    <a:masterClrMapping/>
  </p:clrMapOvr>
  <p:transition spd="med" advTm="10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292080" cy="638132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приєднувати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гемоглобін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транспортує</a:t>
            </a:r>
            <a:r>
              <a:rPr lang="ru-RU" sz="36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3600" i="1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ru-RU" sz="3600" i="1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184" y="836712"/>
            <a:ext cx="2937557" cy="2448272"/>
          </a:xfrm>
          <a:prstGeom prst="rect">
            <a:avLst/>
          </a:prstGeom>
        </p:spPr>
      </p:pic>
      <p:pic>
        <p:nvPicPr>
          <p:cNvPr id="5" name="Рисунок 4" descr="Рисунок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429000"/>
            <a:ext cx="3600400" cy="3302846"/>
          </a:xfrm>
          <a:prstGeom prst="rect">
            <a:avLst/>
          </a:prstGeom>
        </p:spPr>
      </p:pic>
    </p:spTree>
  </p:cSld>
  <p:clrMapOvr>
    <a:masterClrMapping/>
  </p:clrMapOvr>
  <p:transition spd="med" advTm="8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65212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Транспортна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мембран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строго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виборчий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перенос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назад.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764704"/>
            <a:ext cx="2923034" cy="2723324"/>
          </a:xfrm>
          <a:prstGeom prst="rect">
            <a:avLst/>
          </a:prstGeom>
        </p:spPr>
      </p:pic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831976" cy="3000125"/>
          </a:xfrm>
          <a:prstGeom prst="rect">
            <a:avLst/>
          </a:prstGeom>
        </p:spPr>
      </p:pic>
    </p:spTree>
  </p:cSld>
  <p:clrMapOvr>
    <a:masterClrMapping/>
  </p:clrMapOvr>
  <p:transition spd="med" advTm="9000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096344"/>
          </a:xfrm>
        </p:spPr>
        <p:txBody>
          <a:bodyPr>
            <a:normAutofit fontScale="925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Регуляторна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гормонами.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виділяються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кров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залозами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регуляції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355976" y="3645024"/>
            <a:ext cx="4788024" cy="32129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Гормон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інсулін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регулює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рівень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цукру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крові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шляхом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підвищення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проникності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клітинних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мембран для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глюкози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сприяє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синтезу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глікогену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i="0" u="none" strike="noStrike" kern="1200" normalizeH="0" baseline="0" noProof="0" dirty="0">
              <a:ln w="10160">
                <a:solidFill>
                  <a:schemeClr val="tx1"/>
                </a:solidFill>
                <a:prstDash val="solid"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Рисунок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4176464" cy="275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900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Функції 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Рецепторна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Білки-рецептори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вбудовані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мембрану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свою структуру 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5976664" cy="3380867"/>
          </a:xfrm>
          <a:prstGeom prst="rect">
            <a:avLst/>
          </a:prstGeom>
        </p:spPr>
      </p:pic>
    </p:spTree>
  </p:cSld>
  <p:clrMapOvr>
    <a:masterClrMapping/>
  </p:clrMapOvr>
  <p:transition spd="med" advTm="9000"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Фунції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чужорідних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антигенів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зв'язувати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знешкоджувати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800350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56992"/>
            <a:ext cx="43265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9000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Фібрин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фібриногену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кровотеч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3514165" cy="1461247"/>
          </a:xfrm>
          <a:prstGeom prst="rect">
            <a:avLst/>
          </a:prstGeom>
        </p:spPr>
      </p:pic>
      <p:pic>
        <p:nvPicPr>
          <p:cNvPr id="5" name="Рисунок 4" descr="Рисунок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3495675" cy="1924050"/>
          </a:xfrm>
          <a:prstGeom prst="rect">
            <a:avLst/>
          </a:prstGeom>
        </p:spPr>
      </p:pic>
      <p:pic>
        <p:nvPicPr>
          <p:cNvPr id="6" name="Рисунок 5" descr="Рисунок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564904"/>
            <a:ext cx="4812632" cy="376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скоротливі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(актин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міозин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псевдоподий,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мерехтінні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війок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битті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джгутиків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скороченні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м'язів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багатоклітинних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листя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36912"/>
            <a:ext cx="503346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25112"/>
          </a:xfrm>
        </p:spPr>
        <p:txBody>
          <a:bodyPr/>
          <a:lstStyle/>
          <a:p>
            <a:r>
              <a:rPr lang="uk-UA" dirty="0" smtClean="0"/>
              <a:t>Білки</a:t>
            </a:r>
          </a:p>
          <a:p>
            <a:r>
              <a:rPr lang="uk-UA" dirty="0" smtClean="0"/>
              <a:t>Їх властивості</a:t>
            </a:r>
          </a:p>
          <a:p>
            <a:r>
              <a:rPr lang="uk-UA" dirty="0" smtClean="0"/>
              <a:t>Функції</a:t>
            </a:r>
          </a:p>
          <a:p>
            <a:endParaRPr lang="uk-UA" dirty="0"/>
          </a:p>
        </p:txBody>
      </p:sp>
      <p:pic>
        <p:nvPicPr>
          <p:cNvPr id="3074" name="Picture 2" descr="http://upload.wikimedia.org/wikipedia/commons/thumb/6/6e/Localisations02eng.jpg/280px-Localisations02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3714776" cy="4895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Запасаюча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резервні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запасаються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казеїн</a:t>
            </a:r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молока                               </a:t>
            </a:r>
            <a:r>
              <a:rPr lang="ru-RU" sz="28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альбумін</a:t>
            </a:r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яєць</a:t>
            </a:r>
            <a:endParaRPr lang="ru-RU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розпаді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гемоглобіну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залізо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виводиться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білком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ферритином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Рисунок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301139" cy="2899954"/>
          </a:xfrm>
          <a:prstGeom prst="rect">
            <a:avLst/>
          </a:prstGeom>
        </p:spPr>
      </p:pic>
      <p:pic>
        <p:nvPicPr>
          <p:cNvPr id="5" name="Рисунок 4" descr="Рисунок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383280" cy="2926080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436096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розпаді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 г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17,6 кДж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розпадаються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води,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газу,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аміаку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836712"/>
            <a:ext cx="3169658" cy="572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508104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Каталітична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глобулярні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здатністю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прискорювати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ферменту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субстратами.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384376" cy="555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Каталітична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ферменту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субстрату.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ферменту, яка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каталітичні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амінокислоти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центром ферменту.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3068798" cy="3600400"/>
          </a:xfrm>
          <a:prstGeom prst="rect">
            <a:avLst/>
          </a:prstGeom>
        </p:spPr>
      </p:pic>
      <p:pic>
        <p:nvPicPr>
          <p:cNvPr id="5" name="Рисунок 4" descr="Рисунок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2834362" cy="3565544"/>
          </a:xfrm>
          <a:prstGeom prst="rect">
            <a:avLst/>
          </a:prstGeom>
        </p:spPr>
      </p:pic>
    </p:spTree>
  </p:cSld>
  <p:clrMapOvr>
    <a:masterClrMapping/>
  </p:clrMapOvr>
  <p:transition spd="med" advTm="11000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→ 2Н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 + 0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солей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каталізатора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 каталаза за 1 сек.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розщеплює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100 тис. молекул Н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endParaRPr lang="ru-RU" sz="32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33056"/>
            <a:ext cx="7360170" cy="2623279"/>
          </a:xfrm>
          <a:prstGeom prst="rect">
            <a:avLst/>
          </a:prstGeom>
        </p:spPr>
      </p:pic>
    </p:spTree>
  </p:cSld>
  <p:clrMapOvr>
    <a:masterClrMapping/>
  </p:clrMapOvr>
  <p:transition spd="med" advTm="9000"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параметрах.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ферменту, температура,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кислотність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7956376" cy="2520925"/>
          </a:xfrm>
          <a:prstGeom prst="rect">
            <a:avLst/>
          </a:prstGeom>
        </p:spPr>
      </p:pic>
    </p:spTree>
  </p:cSld>
  <p:clrMapOvr>
    <a:masterClrMapping/>
  </p:clrMapOvr>
  <p:transition spd="med" advTm="7000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Білки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компоненти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їжі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992888" cy="412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02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288676"/>
          </a:xfrm>
        </p:spPr>
        <p:txBody>
          <a:bodyPr>
            <a:normAutofit fontScale="77500" lnSpcReduction="20000"/>
          </a:bodyPr>
          <a:lstStyle/>
          <a:p>
            <a:r>
              <a:rPr lang="vi-VN" dirty="0" smtClean="0">
                <a:latin typeface="Garamond Premr Pro Smbd" pitchFamily="18" charset="0"/>
              </a:rPr>
              <a:t>Білки́ — складні високомолекулярні природні органічні речовини, що складаються з амінокислот, сполучених пептидними зв'язками. </a:t>
            </a:r>
          </a:p>
          <a:p>
            <a:r>
              <a:rPr lang="uk-UA" dirty="0" smtClean="0"/>
              <a:t>Функції білків в клітині різноманітніші, ніж функції інших біополімерів — полісахаридів і нуклеїнових кислот. Так, білки-ферменти </a:t>
            </a:r>
            <a:r>
              <a:rPr lang="uk-UA" dirty="0" err="1" smtClean="0"/>
              <a:t>каталізують</a:t>
            </a:r>
            <a:r>
              <a:rPr lang="uk-UA" dirty="0" smtClean="0"/>
              <a:t> протікання біохімічних реакцій і грають важливу роль в обміні речовин. Деякі білки виконують структурну або механічну функцію, утворюючи </a:t>
            </a:r>
            <a:r>
              <a:rPr lang="uk-UA" dirty="0" err="1" smtClean="0"/>
              <a:t>цитоскелет</a:t>
            </a:r>
            <a:r>
              <a:rPr lang="uk-UA" dirty="0" smtClean="0"/>
              <a:t>, що є важливим засобом підтримки форми клітин. Також білки грають важливу роль в сигнальних системах клітин,клітинній адгезії, імунній відповіді і клітинному </a:t>
            </a:r>
            <a:r>
              <a:rPr lang="uk-UA" dirty="0" smtClean="0"/>
              <a:t>циклі</a:t>
            </a:r>
          </a:p>
          <a:p>
            <a:r>
              <a:rPr lang="uk-UA" dirty="0" smtClean="0"/>
              <a:t>Білки 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 </a:t>
            </a:r>
            <a:r>
              <a:rPr lang="uk-UA" dirty="0" err="1" smtClean="0"/>
              <a:t>травленняпротелітичні</a:t>
            </a:r>
            <a:r>
              <a:rPr lang="uk-UA" dirty="0" smtClean="0"/>
              <a:t> ферменти руйнують спожиті білки, розкладаючи їх до рівня амінокислот, які використовуються при біосинтезі білків організму або піддаються подальшому розпаду для отримання енергії.</a:t>
            </a:r>
            <a:endParaRPr lang="uk-UA" dirty="0" smtClean="0"/>
          </a:p>
          <a:p>
            <a:endParaRPr lang="uk-UA" dirty="0" smtClean="0"/>
          </a:p>
          <a:p>
            <a:pPr marL="624078" indent="-514350">
              <a:buFont typeface="+mj-lt"/>
              <a:buAutoNum type="arabicPeriod"/>
            </a:pP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5/1axc.png/250px-1a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71942"/>
            <a:ext cx="2381250" cy="2600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70"/>
            <a:ext cx="7429520" cy="55721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Білки́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складні високомолекулярні природні органічні речовини, що складаються з амінокислот, сполучених пептидними зв'язками.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 білки є лінійними полімерами —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поліпептидами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хоча інколи мають складнішу структуру. Невеликі білкові молекули, тобто олігомери поліпептидів, називаються пептидами. Послідовність амінокислот у конкретному білку визначається відповідним геном і зашифрована генетичним кодом. Хоча генетичний код більшості організмів визначає лише 20 «стандартних» амінокислот, їхнє комбінування уможливлює створення великого різноманіття білків із різними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64704"/>
            <a:ext cx="8572528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86918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амфотерними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з'єднаннями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поєднують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основні</a:t>
            </a:r>
            <a:endParaRPr lang="ru-RU" sz="36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кислотні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визначувані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радикалами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кислі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653136"/>
            <a:ext cx="4488873" cy="1808018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500570"/>
            <a:ext cx="3312368" cy="1952117"/>
          </a:xfrm>
          <a:prstGeom prst="rect">
            <a:avLst/>
          </a:prstGeom>
        </p:spPr>
      </p:pic>
    </p:spTree>
  </p:cSld>
  <p:clrMapOvr>
    <a:masterClrMapping/>
  </p:clrMapOvr>
  <p:transition spd="med" advTm="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Амінокислоти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2847975" cy="5476875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96752"/>
            <a:ext cx="2857500" cy="5495925"/>
          </a:xfrm>
          <a:prstGeom prst="rect">
            <a:avLst/>
          </a:prstGeom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96752"/>
            <a:ext cx="2857500" cy="5495925"/>
          </a:xfrm>
          <a:prstGeom prst="rect">
            <a:avLst/>
          </a:prstGeom>
        </p:spPr>
      </p:pic>
    </p:spTree>
  </p:cSld>
  <p:clrMapOvr>
    <a:masterClrMapping/>
  </p:clrMapOvr>
  <p:transition spd="med" advTm="7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64704"/>
            <a:ext cx="4644008" cy="6093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Буферність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приєднувати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200" baseline="30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найпотужніших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буферів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гемоглобін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еритроцитах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постійному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800367"/>
            <a:ext cx="4032448" cy="6057633"/>
          </a:xfrm>
          <a:prstGeom prst="rect">
            <a:avLst/>
          </a:prstGeom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Розчинність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Глобулярні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розчинні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Фібрилярні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нерозчинні</a:t>
            </a:r>
            <a:endParaRPr lang="ru-RU" sz="2800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590925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229411" cy="290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92696"/>
            <a:ext cx="8643966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неактивні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стійкі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нестійкі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сольового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радіація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Властивості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Денатурація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тривимірної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конформації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властивій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Причиною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стабілізують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властивостей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унеможливлює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білком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властивих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йому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біологічних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61643"/>
            <a:ext cx="4105796" cy="360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190</TotalTime>
  <Words>770</Words>
  <Application>Microsoft Office PowerPoint</Application>
  <PresentationFormat>Экран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Білки. Властивості та функції</vt:lpstr>
      <vt:lpstr>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Висновок: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Білки. Властивості та функції</dc:title>
  <dc:creator>Admin</dc:creator>
  <cp:lastModifiedBy>Карина</cp:lastModifiedBy>
  <cp:revision>22</cp:revision>
  <dcterms:created xsi:type="dcterms:W3CDTF">2013-02-02T00:24:59Z</dcterms:created>
  <dcterms:modified xsi:type="dcterms:W3CDTF">2014-04-15T17:47:30Z</dcterms:modified>
</cp:coreProperties>
</file>