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11/26/2014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11/26/2014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11/26/2014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51759" y="1568274"/>
            <a:ext cx="6766561" cy="1825096"/>
          </a:xfrm>
        </p:spPr>
        <p:txBody>
          <a:bodyPr/>
          <a:lstStyle/>
          <a:p>
            <a:pPr algn="ctr"/>
            <a:r>
              <a:rPr lang="uk-UA" dirty="0" smtClean="0"/>
              <a:t>Гемофілія</a:t>
            </a:r>
            <a:br>
              <a:rPr lang="uk-UA" dirty="0" smtClean="0"/>
            </a:br>
            <a:endParaRPr lang="uk-UA" dirty="0"/>
          </a:p>
        </p:txBody>
      </p:sp>
      <p:sp>
        <p:nvSpPr>
          <p:cNvPr id="3" name="Подзаголовок 2"/>
          <p:cNvSpPr>
            <a:spLocks noGrp="1"/>
          </p:cNvSpPr>
          <p:nvPr>
            <p:ph type="subTitle" idx="1"/>
          </p:nvPr>
        </p:nvSpPr>
        <p:spPr>
          <a:xfrm>
            <a:off x="8373293" y="5056052"/>
            <a:ext cx="3540034" cy="1801948"/>
          </a:xfrm>
        </p:spPr>
        <p:txBody>
          <a:bodyPr>
            <a:noAutofit/>
          </a:bodyPr>
          <a:lstStyle/>
          <a:p>
            <a:r>
              <a:rPr lang="uk-UA" b="1" i="1" dirty="0" smtClean="0">
                <a:solidFill>
                  <a:schemeClr val="bg1"/>
                </a:solidFill>
              </a:rPr>
              <a:t>Презентацію</a:t>
            </a:r>
            <a:r>
              <a:rPr lang="ru-RU" b="1" i="1" dirty="0" smtClean="0">
                <a:solidFill>
                  <a:schemeClr val="bg1"/>
                </a:solidFill>
              </a:rPr>
              <a:t> </a:t>
            </a:r>
            <a:r>
              <a:rPr lang="uk-UA" b="1" i="1" dirty="0" smtClean="0">
                <a:solidFill>
                  <a:schemeClr val="bg1"/>
                </a:solidFill>
              </a:rPr>
              <a:t>виконала</a:t>
            </a:r>
          </a:p>
          <a:p>
            <a:r>
              <a:rPr lang="uk-UA" b="1" i="1" dirty="0" smtClean="0">
                <a:solidFill>
                  <a:schemeClr val="bg1"/>
                </a:solidFill>
              </a:rPr>
              <a:t>учениця</a:t>
            </a:r>
            <a:r>
              <a:rPr lang="ru-RU" b="1" i="1" dirty="0" smtClean="0">
                <a:solidFill>
                  <a:schemeClr val="bg1"/>
                </a:solidFill>
              </a:rPr>
              <a:t> </a:t>
            </a:r>
            <a:r>
              <a:rPr lang="ru-RU" b="1" i="1" dirty="0" smtClean="0">
                <a:solidFill>
                  <a:schemeClr val="bg1"/>
                </a:solidFill>
              </a:rPr>
              <a:t>11-А класу</a:t>
            </a:r>
          </a:p>
          <a:p>
            <a:r>
              <a:rPr lang="ru-RU" b="1" i="1" dirty="0" smtClean="0">
                <a:solidFill>
                  <a:schemeClr val="bg1"/>
                </a:solidFill>
              </a:rPr>
              <a:t>Криничанської СЗШ №1</a:t>
            </a:r>
          </a:p>
          <a:p>
            <a:r>
              <a:rPr lang="ru-RU" b="1" i="1" dirty="0" smtClean="0"/>
              <a:t>Козак Руслана</a:t>
            </a:r>
            <a:endParaRPr lang="ru-RU" b="1" i="1" dirty="0"/>
          </a:p>
        </p:txBody>
      </p:sp>
      <p:sp>
        <p:nvSpPr>
          <p:cNvPr id="4" name="TextBox 3"/>
          <p:cNvSpPr txBox="1"/>
          <p:nvPr/>
        </p:nvSpPr>
        <p:spPr>
          <a:xfrm>
            <a:off x="5603965" y="6488668"/>
            <a:ext cx="979755" cy="369332"/>
          </a:xfrm>
          <a:prstGeom prst="rect">
            <a:avLst/>
          </a:prstGeom>
          <a:noFill/>
        </p:spPr>
        <p:txBody>
          <a:bodyPr wrap="none" rtlCol="0">
            <a:spAutoFit/>
          </a:bodyPr>
          <a:lstStyle/>
          <a:p>
            <a:r>
              <a:rPr lang="uk-UA" dirty="0" smtClean="0"/>
              <a:t>- 2014 -</a:t>
            </a:r>
            <a:endParaRPr lang="uk-UA" dirty="0"/>
          </a:p>
        </p:txBody>
      </p:sp>
    </p:spTree>
    <p:extLst>
      <p:ext uri="{BB962C8B-B14F-4D97-AF65-F5344CB8AC3E}">
        <p14:creationId xmlns="" xmlns:p14="http://schemas.microsoft.com/office/powerpoint/2010/main" val="31752456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2189" y="844731"/>
            <a:ext cx="4114800" cy="866503"/>
          </a:xfrm>
        </p:spPr>
        <p:txBody>
          <a:bodyPr>
            <a:normAutofit fontScale="90000"/>
          </a:bodyPr>
          <a:lstStyle/>
          <a:p>
            <a:pPr algn="ctr"/>
            <a:r>
              <a:rPr lang="uk-UA" dirty="0" smtClean="0"/>
              <a:t>Як лікували гемофілію</a:t>
            </a:r>
            <a:endParaRPr lang="uk-UA" dirty="0"/>
          </a:p>
        </p:txBody>
      </p:sp>
      <p:pic>
        <p:nvPicPr>
          <p:cNvPr id="5" name="Содержимое 4" descr="1_68.jpg"/>
          <p:cNvPicPr>
            <a:picLocks noGrp="1" noChangeAspect="1"/>
          </p:cNvPicPr>
          <p:nvPr>
            <p:ph idx="1"/>
          </p:nvPr>
        </p:nvPicPr>
        <p:blipFill>
          <a:blip r:embed="rId2"/>
          <a:stretch>
            <a:fillRect/>
          </a:stretch>
        </p:blipFill>
        <p:spPr>
          <a:xfrm>
            <a:off x="5851110" y="1358536"/>
            <a:ext cx="5949208" cy="3649821"/>
          </a:xfrm>
        </p:spPr>
      </p:pic>
      <p:sp>
        <p:nvSpPr>
          <p:cNvPr id="4" name="Текст 3"/>
          <p:cNvSpPr>
            <a:spLocks noGrp="1"/>
          </p:cNvSpPr>
          <p:nvPr>
            <p:ph type="body" sz="half" idx="2"/>
          </p:nvPr>
        </p:nvSpPr>
        <p:spPr>
          <a:xfrm>
            <a:off x="685800" y="1841863"/>
            <a:ext cx="4983480" cy="4376821"/>
          </a:xfrm>
        </p:spPr>
        <p:txBody>
          <a:bodyPr>
            <a:normAutofit fontScale="92500"/>
          </a:bodyPr>
          <a:lstStyle/>
          <a:p>
            <a:r>
              <a:rPr lang="uk-UA" sz="2400" dirty="0" smtClean="0"/>
              <a:t>У колишні часи гемофілію лікували підручними засобами. Наприклад, в 1936 році журнал </a:t>
            </a:r>
            <a:r>
              <a:rPr lang="uk-UA" sz="2400" dirty="0" err="1" smtClean="0"/>
              <a:t>Lancet</a:t>
            </a:r>
            <a:r>
              <a:rPr lang="uk-UA" sz="2400" dirty="0" smtClean="0"/>
              <a:t> розповів про переваги екстракту броміду, виділеного з білка яєць. У 1934 році були проведені успішні експерименти по застосуванню зміїної отрути для зупинки кровотеч. У 1966 році журнал </a:t>
            </a:r>
            <a:r>
              <a:rPr lang="uk-UA" sz="2400" dirty="0" err="1" smtClean="0"/>
              <a:t>Nature</a:t>
            </a:r>
            <a:r>
              <a:rPr lang="uk-UA" sz="2400" dirty="0" smtClean="0"/>
              <a:t> написав про цілющі властивості арахісової муки для хворих на гемофілію.</a:t>
            </a:r>
          </a:p>
          <a:p>
            <a:r>
              <a:rPr lang="uk-UA" dirty="0" smtClean="0"/>
              <a:t> </a:t>
            </a:r>
          </a:p>
          <a:p>
            <a:endParaRPr lang="uk-UA" dirty="0"/>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674" y="1602377"/>
            <a:ext cx="6873240" cy="957943"/>
          </a:xfrm>
        </p:spPr>
        <p:txBody>
          <a:bodyPr/>
          <a:lstStyle/>
          <a:p>
            <a:pPr algn="ctr"/>
            <a:r>
              <a:rPr lang="uk-UA" dirty="0" smtClean="0"/>
              <a:t>Як лікували гемофілію</a:t>
            </a:r>
            <a:endParaRPr lang="uk-UA" dirty="0"/>
          </a:p>
        </p:txBody>
      </p:sp>
      <p:pic>
        <p:nvPicPr>
          <p:cNvPr id="5" name="Рисунок 4" descr="verekott1.jpg"/>
          <p:cNvPicPr>
            <a:picLocks noGrp="1" noChangeAspect="1"/>
          </p:cNvPicPr>
          <p:nvPr>
            <p:ph type="pic" idx="1"/>
          </p:nvPr>
        </p:nvPicPr>
        <p:blipFill>
          <a:blip r:embed="rId2"/>
          <a:srcRect t="50" b="50"/>
          <a:stretch>
            <a:fillRect/>
          </a:stretch>
        </p:blipFill>
        <p:spPr/>
      </p:pic>
      <p:sp>
        <p:nvSpPr>
          <p:cNvPr id="4" name="Текст 3"/>
          <p:cNvSpPr>
            <a:spLocks noGrp="1"/>
          </p:cNvSpPr>
          <p:nvPr>
            <p:ph type="body" sz="half" idx="2"/>
          </p:nvPr>
        </p:nvSpPr>
        <p:spPr>
          <a:xfrm>
            <a:off x="542108" y="3032759"/>
            <a:ext cx="6873240" cy="3094485"/>
          </a:xfrm>
        </p:spPr>
        <p:txBody>
          <a:bodyPr>
            <a:normAutofit fontScale="92500" lnSpcReduction="10000"/>
          </a:bodyPr>
          <a:lstStyle/>
          <a:p>
            <a:r>
              <a:rPr lang="uk-UA" sz="2400" dirty="0" smtClean="0"/>
              <a:t>Тим не менш, найважливіші досягнення були зроблені ще раніше при вивченні можливості переливання крові. Ще в 1840 році хірург </a:t>
            </a:r>
            <a:r>
              <a:rPr lang="uk-UA" sz="2400" dirty="0" err="1" smtClean="0"/>
              <a:t>Самуель</a:t>
            </a:r>
            <a:r>
              <a:rPr lang="uk-UA" sz="2400" dirty="0" smtClean="0"/>
              <a:t> </a:t>
            </a:r>
            <a:r>
              <a:rPr lang="uk-UA" sz="2400" dirty="0" err="1" smtClean="0"/>
              <a:t>Лейн</a:t>
            </a:r>
            <a:r>
              <a:rPr lang="uk-UA" sz="2400" dirty="0" smtClean="0"/>
              <a:t> описав випадок успішного переливання крові хлопчикові хворому на гемофілію з сильним післяопераційним крововиливом. Тим не менше, відсутність знань про групову приналежність крові та елементарні правила переливання, на довгі роки зупинили розвиток цього напряму.</a:t>
            </a:r>
          </a:p>
          <a:p>
            <a:endParaRPr lang="uk-UA"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486" y="910046"/>
            <a:ext cx="6873240" cy="931817"/>
          </a:xfrm>
        </p:spPr>
        <p:txBody>
          <a:bodyPr/>
          <a:lstStyle/>
          <a:p>
            <a:pPr algn="ctr"/>
            <a:r>
              <a:rPr lang="uk-UA" dirty="0" smtClean="0"/>
              <a:t>Як лікували гемофілію</a:t>
            </a:r>
            <a:endParaRPr lang="uk-UA" dirty="0"/>
          </a:p>
        </p:txBody>
      </p:sp>
      <p:pic>
        <p:nvPicPr>
          <p:cNvPr id="5" name="Рисунок 4" descr="img125-nolang.jpg"/>
          <p:cNvPicPr>
            <a:picLocks noGrp="1" noChangeAspect="1"/>
          </p:cNvPicPr>
          <p:nvPr>
            <p:ph type="pic" idx="1"/>
          </p:nvPr>
        </p:nvPicPr>
        <p:blipFill>
          <a:blip r:embed="rId2"/>
          <a:srcRect l="5556" r="5556"/>
          <a:stretch>
            <a:fillRect/>
          </a:stretch>
        </p:blipFill>
        <p:spPr/>
      </p:pic>
      <p:sp>
        <p:nvSpPr>
          <p:cNvPr id="4" name="Текст 3"/>
          <p:cNvSpPr>
            <a:spLocks noGrp="1"/>
          </p:cNvSpPr>
          <p:nvPr>
            <p:ph type="body" sz="half" idx="2"/>
          </p:nvPr>
        </p:nvSpPr>
        <p:spPr>
          <a:xfrm>
            <a:off x="483326" y="2076995"/>
            <a:ext cx="7075714" cy="4141690"/>
          </a:xfrm>
        </p:spPr>
        <p:txBody>
          <a:bodyPr>
            <a:normAutofit/>
          </a:bodyPr>
          <a:lstStyle/>
          <a:p>
            <a:r>
              <a:rPr lang="uk-UA" sz="1900" dirty="0" smtClean="0"/>
              <a:t>Величезний прорив у цьому напрямі зробила </a:t>
            </a:r>
            <a:r>
              <a:rPr lang="uk-UA" sz="1900" dirty="0" err="1" smtClean="0"/>
              <a:t>Джудіт</a:t>
            </a:r>
            <a:r>
              <a:rPr lang="uk-UA" sz="1900" dirty="0" smtClean="0"/>
              <a:t> Пул в 1965 році, яка показала, що слабке відтавання плазми до 4 ° С веде до появи коричневого осаду з великою кількістю в ньому фактора VIII. Цей продукт був названий </a:t>
            </a:r>
            <a:r>
              <a:rPr lang="uk-UA" sz="1900" b="1" dirty="0" smtClean="0"/>
              <a:t>кріопреципітатом</a:t>
            </a:r>
            <a:r>
              <a:rPr lang="uk-UA" sz="1900" b="1" dirty="0" smtClean="0"/>
              <a:t>.</a:t>
            </a:r>
            <a:r>
              <a:rPr lang="uk-UA" sz="1900" dirty="0" smtClean="0"/>
              <a:t/>
            </a:r>
            <a:br>
              <a:rPr lang="uk-UA" sz="1900" dirty="0" smtClean="0"/>
            </a:br>
            <a:r>
              <a:rPr lang="uk-UA" sz="1900" dirty="0" smtClean="0"/>
              <a:t>    </a:t>
            </a:r>
            <a:br>
              <a:rPr lang="uk-UA" sz="1900" dirty="0" smtClean="0"/>
            </a:br>
            <a:r>
              <a:rPr lang="uk-UA" sz="1900" dirty="0" smtClean="0"/>
              <a:t>Через кілька років, з'явився очищений концентрат фактора, перевага якого були очевидні: його можна було зберігати в домашньому холодильнику при температурі 4 ° С, незважаючи на маленький обсяг, він був значно більш ефективний, ніж </a:t>
            </a:r>
            <a:r>
              <a:rPr lang="uk-UA" sz="1900" dirty="0" smtClean="0"/>
              <a:t>кріопреципітат. Поява </a:t>
            </a:r>
            <a:r>
              <a:rPr lang="uk-UA" sz="1900" dirty="0" smtClean="0"/>
              <a:t>концентрату фактора ознаменувало нову епоху в лікуванні хворих на гемофілію: концентрат дозволив хворим перейти на домашнє лікування і не залежатиме від наявності лікаря в безпосередній близькості.</a:t>
            </a:r>
            <a:endParaRPr lang="uk-UA" sz="1900"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45177"/>
            <a:ext cx="6873240" cy="1166949"/>
          </a:xfrm>
        </p:spPr>
        <p:txBody>
          <a:bodyPr/>
          <a:lstStyle/>
          <a:p>
            <a:pPr algn="ctr"/>
            <a:r>
              <a:rPr lang="uk-UA" dirty="0" smtClean="0"/>
              <a:t>Гемофілія та гени</a:t>
            </a:r>
            <a:endParaRPr lang="uk-UA" dirty="0"/>
          </a:p>
        </p:txBody>
      </p:sp>
      <p:pic>
        <p:nvPicPr>
          <p:cNvPr id="5" name="Рисунок 4" descr="1371151372.jpg"/>
          <p:cNvPicPr>
            <a:picLocks noGrp="1" noChangeAspect="1"/>
          </p:cNvPicPr>
          <p:nvPr>
            <p:ph type="pic" idx="1"/>
          </p:nvPr>
        </p:nvPicPr>
        <p:blipFill>
          <a:blip r:embed="rId2"/>
          <a:srcRect l="25000" r="25000"/>
          <a:stretch>
            <a:fillRect/>
          </a:stretch>
        </p:blipFill>
        <p:spPr/>
      </p:pic>
      <p:sp>
        <p:nvSpPr>
          <p:cNvPr id="4" name="Текст 3"/>
          <p:cNvSpPr>
            <a:spLocks noGrp="1"/>
          </p:cNvSpPr>
          <p:nvPr>
            <p:ph type="body" sz="half" idx="2"/>
          </p:nvPr>
        </p:nvSpPr>
        <p:spPr>
          <a:xfrm>
            <a:off x="685800" y="2849879"/>
            <a:ext cx="6873240" cy="3094485"/>
          </a:xfrm>
        </p:spPr>
        <p:txBody>
          <a:bodyPr/>
          <a:lstStyle/>
          <a:p>
            <a:r>
              <a:rPr lang="uk-UA" sz="2400" dirty="0" smtClean="0"/>
              <a:t>Ген, відповідальний за вироблення чинника </a:t>
            </a:r>
            <a:r>
              <a:rPr lang="uk-UA" sz="2400" dirty="0" smtClean="0"/>
              <a:t>VIII, </a:t>
            </a:r>
            <a:r>
              <a:rPr lang="uk-UA" sz="2400" dirty="0" smtClean="0"/>
              <a:t>був розшифрований в </a:t>
            </a:r>
            <a:r>
              <a:rPr lang="uk-UA" sz="2400" b="1" dirty="0" smtClean="0"/>
              <a:t>1984</a:t>
            </a:r>
            <a:r>
              <a:rPr lang="uk-UA" sz="2400" dirty="0" smtClean="0"/>
              <a:t> році. Це стало основою для виробництва </a:t>
            </a:r>
            <a:r>
              <a:rPr lang="uk-UA" sz="2400" dirty="0" err="1" smtClean="0"/>
              <a:t>рекомбінантних</a:t>
            </a:r>
            <a:r>
              <a:rPr lang="uk-UA" sz="2400" dirty="0" smtClean="0"/>
              <a:t> </a:t>
            </a:r>
            <a:r>
              <a:rPr lang="uk-UA" sz="2400" dirty="0" smtClean="0"/>
              <a:t>(генетично синтезованих) концентратів фактора. </a:t>
            </a:r>
            <a:r>
              <a:rPr lang="uk-UA" sz="2400" dirty="0" err="1" smtClean="0"/>
              <a:t>Рекомбінантні</a:t>
            </a:r>
            <a:r>
              <a:rPr lang="uk-UA" sz="2400" dirty="0" smtClean="0"/>
              <a:t> препарати виключають ризик зараження ВІЛ / </a:t>
            </a:r>
            <a:r>
              <a:rPr lang="uk-UA" sz="2400" dirty="0" err="1" smtClean="0"/>
              <a:t>СНІДом</a:t>
            </a:r>
            <a:r>
              <a:rPr lang="uk-UA" sz="2400" dirty="0" smtClean="0"/>
              <a:t> та іншими людськими вірусами.</a:t>
            </a:r>
          </a:p>
          <a:p>
            <a:endParaRPr lang="uk-UA" dirty="0"/>
          </a:p>
        </p:txBody>
      </p:sp>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56" y="949234"/>
            <a:ext cx="6873240" cy="879566"/>
          </a:xfrm>
        </p:spPr>
        <p:txBody>
          <a:bodyPr/>
          <a:lstStyle/>
          <a:p>
            <a:pPr algn="ctr"/>
            <a:r>
              <a:rPr lang="uk-UA" dirty="0" smtClean="0"/>
              <a:t>Сучасні методи лікування</a:t>
            </a:r>
            <a:endParaRPr lang="uk-UA" dirty="0"/>
          </a:p>
        </p:txBody>
      </p:sp>
      <p:pic>
        <p:nvPicPr>
          <p:cNvPr id="6" name="Рисунок 5" descr="gemofiliu_budut_lechit_na_urovne_genov.jpg"/>
          <p:cNvPicPr>
            <a:picLocks noGrp="1" noChangeAspect="1"/>
          </p:cNvPicPr>
          <p:nvPr>
            <p:ph type="pic" idx="1"/>
          </p:nvPr>
        </p:nvPicPr>
        <p:blipFill>
          <a:blip r:embed="rId2"/>
          <a:srcRect l="6062" r="25977"/>
          <a:stretch>
            <a:fillRect/>
          </a:stretch>
        </p:blipFill>
        <p:spPr>
          <a:xfrm>
            <a:off x="7824653" y="1005841"/>
            <a:ext cx="3749039" cy="4807130"/>
          </a:xfrm>
        </p:spPr>
      </p:pic>
      <p:sp>
        <p:nvSpPr>
          <p:cNvPr id="4" name="Текст 3"/>
          <p:cNvSpPr>
            <a:spLocks noGrp="1"/>
          </p:cNvSpPr>
          <p:nvPr>
            <p:ph type="body" sz="half" idx="2"/>
          </p:nvPr>
        </p:nvSpPr>
        <p:spPr>
          <a:xfrm>
            <a:off x="496389" y="1985555"/>
            <a:ext cx="7053943" cy="4376057"/>
          </a:xfrm>
        </p:spPr>
        <p:txBody>
          <a:bodyPr>
            <a:noAutofit/>
          </a:bodyPr>
          <a:lstStyle/>
          <a:p>
            <a:r>
              <a:rPr lang="uk-UA" sz="2100" dirty="0" smtClean="0"/>
              <a:t>Однак, вже зараз ясно, що майбутнє за генною терапією. Вже довгий час ідуть випробування з пересадки хворим на гемофілію здорового гена, що відповідає за вироблення відсутнього фактора згортання. Це ціла індустрія, яка працює в пошуках ліків від гемофілії. Але й тут не все так просто: крок за кроком з розробками нових способів і методів лікування, людський організм придумує все нові і нові способи захисту від потойбічного втручання. Останні успіхи в області генної інженерії дозволяють сподіватися на краще. Проте до якого нового витка еволюції призведе настільки </a:t>
            </a:r>
            <a:r>
              <a:rPr lang="uk-UA" sz="2100" dirty="0" smtClean="0"/>
              <a:t>корінний </a:t>
            </a:r>
            <a:r>
              <a:rPr lang="uk-UA" sz="2100" dirty="0" smtClean="0"/>
              <a:t>вплив на організм людини, зараз залишається тільки припускати.</a:t>
            </a:r>
            <a:endParaRPr lang="uk-UA" sz="2100" dirty="0"/>
          </a:p>
        </p:txBody>
      </p:sp>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3818" y="751311"/>
            <a:ext cx="8610600" cy="1293028"/>
          </a:xfrm>
        </p:spPr>
        <p:txBody>
          <a:bodyPr/>
          <a:lstStyle/>
          <a:p>
            <a:pPr algn="ctr"/>
            <a:r>
              <a:rPr lang="uk-UA" dirty="0" smtClean="0"/>
              <a:t>джерела</a:t>
            </a:r>
            <a:endParaRPr lang="uk-UA" dirty="0"/>
          </a:p>
        </p:txBody>
      </p:sp>
      <p:sp>
        <p:nvSpPr>
          <p:cNvPr id="3" name="Содержимое 2"/>
          <p:cNvSpPr>
            <a:spLocks noGrp="1"/>
          </p:cNvSpPr>
          <p:nvPr>
            <p:ph idx="1"/>
          </p:nvPr>
        </p:nvSpPr>
        <p:spPr>
          <a:xfrm>
            <a:off x="1208314" y="2168434"/>
            <a:ext cx="6054634" cy="4024125"/>
          </a:xfrm>
        </p:spPr>
        <p:txBody>
          <a:bodyPr>
            <a:normAutofit/>
          </a:bodyPr>
          <a:lstStyle/>
          <a:p>
            <a:r>
              <a:rPr lang="en-US" sz="2800" dirty="0" smtClean="0"/>
              <a:t>gazeta.ua</a:t>
            </a:r>
            <a:endParaRPr lang="uk-UA" sz="2800" dirty="0" smtClean="0"/>
          </a:p>
          <a:p>
            <a:r>
              <a:rPr lang="en-US" sz="2800" dirty="0" smtClean="0"/>
              <a:t>kreschatic.kiev.ua</a:t>
            </a:r>
            <a:endParaRPr lang="uk-UA" sz="2800" dirty="0" smtClean="0"/>
          </a:p>
          <a:p>
            <a:r>
              <a:rPr lang="en-US" sz="2800" dirty="0" smtClean="0"/>
              <a:t>google.com.ua</a:t>
            </a:r>
            <a:endParaRPr lang="uk-UA" sz="2800" dirty="0" smtClean="0"/>
          </a:p>
          <a:p>
            <a:r>
              <a:rPr lang="en-US" sz="2800" dirty="0" smtClean="0"/>
              <a:t>yandex.ua</a:t>
            </a:r>
            <a:endParaRPr lang="uk-UA" sz="2800" dirty="0" smtClean="0"/>
          </a:p>
          <a:p>
            <a:r>
              <a:rPr lang="en-US" sz="2800" dirty="0" smtClean="0"/>
              <a:t>uk.wikipedia.org</a:t>
            </a:r>
            <a:endParaRPr lang="uk-UA" sz="2800" dirty="0"/>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25184"/>
            <a:ext cx="12192000" cy="1293028"/>
          </a:xfrm>
        </p:spPr>
        <p:txBody>
          <a:bodyPr/>
          <a:lstStyle/>
          <a:p>
            <a:pPr algn="ctr"/>
            <a:r>
              <a:rPr lang="uk-UA" dirty="0" smtClean="0"/>
              <a:t>План  </a:t>
            </a:r>
            <a:endParaRPr lang="uk-UA" dirty="0"/>
          </a:p>
        </p:txBody>
      </p:sp>
      <p:sp>
        <p:nvSpPr>
          <p:cNvPr id="3" name="Содержимое 2"/>
          <p:cNvSpPr>
            <a:spLocks noGrp="1"/>
          </p:cNvSpPr>
          <p:nvPr>
            <p:ph idx="1"/>
          </p:nvPr>
        </p:nvSpPr>
        <p:spPr/>
        <p:txBody>
          <a:bodyPr/>
          <a:lstStyle/>
          <a:p>
            <a:endParaRPr lang="uk-UA" dirty="0" smtClean="0"/>
          </a:p>
          <a:p>
            <a:r>
              <a:rPr lang="uk-UA" sz="2800" dirty="0" smtClean="0"/>
              <a:t>Гемофілія</a:t>
            </a:r>
          </a:p>
          <a:p>
            <a:r>
              <a:rPr lang="uk-UA" sz="2800" dirty="0" smtClean="0"/>
              <a:t>Історія дослідження хвороби</a:t>
            </a:r>
          </a:p>
          <a:p>
            <a:r>
              <a:rPr lang="uk-UA" sz="2800" dirty="0" smtClean="0"/>
              <a:t>Гемофілія – </a:t>
            </a:r>
            <a:r>
              <a:rPr lang="uk-UA" sz="2800" dirty="0" err="1" smtClean="0"/>
              <a:t>“хвороба</a:t>
            </a:r>
            <a:r>
              <a:rPr lang="uk-UA" sz="2800" dirty="0" smtClean="0"/>
              <a:t> </a:t>
            </a:r>
            <a:r>
              <a:rPr lang="uk-UA" sz="2800" dirty="0" err="1" smtClean="0"/>
              <a:t>королів”</a:t>
            </a:r>
            <a:endParaRPr lang="uk-UA" sz="2800" dirty="0" smtClean="0"/>
          </a:p>
          <a:p>
            <a:r>
              <a:rPr lang="uk-UA" sz="2800" dirty="0" smtClean="0"/>
              <a:t>Як лікували гемофілію</a:t>
            </a:r>
          </a:p>
          <a:p>
            <a:r>
              <a:rPr lang="uk-UA" sz="2800" dirty="0" smtClean="0"/>
              <a:t>Гемофілія та гени</a:t>
            </a:r>
          </a:p>
          <a:p>
            <a:r>
              <a:rPr lang="uk-UA" sz="2800" dirty="0" smtClean="0"/>
              <a:t>Сучасні </a:t>
            </a:r>
            <a:r>
              <a:rPr lang="uk-UA" sz="2800" dirty="0" smtClean="0"/>
              <a:t>методи лікування</a:t>
            </a:r>
          </a:p>
          <a:p>
            <a:r>
              <a:rPr lang="uk-UA" sz="2800" dirty="0" smtClean="0"/>
              <a:t>Джерела</a:t>
            </a:r>
          </a:p>
          <a:p>
            <a:pPr>
              <a:buNone/>
            </a:pPr>
            <a:endParaRPr lang="uk-UA" sz="2400" dirty="0" smtClean="0"/>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80" y="2129246"/>
            <a:ext cx="6873240" cy="979713"/>
          </a:xfrm>
        </p:spPr>
        <p:txBody>
          <a:bodyPr>
            <a:normAutofit fontScale="90000"/>
          </a:bodyPr>
          <a:lstStyle/>
          <a:p>
            <a:pPr algn="ctr"/>
            <a:r>
              <a:rPr lang="uk-UA" sz="4400" dirty="0" smtClean="0"/>
              <a:t>Гемофілія</a:t>
            </a:r>
            <a:r>
              <a:rPr lang="uk-UA" dirty="0" smtClean="0"/>
              <a:t/>
            </a:r>
            <a:br>
              <a:rPr lang="uk-UA" dirty="0" smtClean="0"/>
            </a:br>
            <a:endParaRPr lang="uk-UA" dirty="0"/>
          </a:p>
        </p:txBody>
      </p:sp>
      <p:sp>
        <p:nvSpPr>
          <p:cNvPr id="4" name="Текст 3"/>
          <p:cNvSpPr>
            <a:spLocks noGrp="1"/>
          </p:cNvSpPr>
          <p:nvPr>
            <p:ph type="body" sz="half" idx="2"/>
          </p:nvPr>
        </p:nvSpPr>
        <p:spPr>
          <a:xfrm>
            <a:off x="346165" y="3108961"/>
            <a:ext cx="6873240" cy="3109724"/>
          </a:xfrm>
        </p:spPr>
        <p:txBody>
          <a:bodyPr>
            <a:normAutofit/>
          </a:bodyPr>
          <a:lstStyle/>
          <a:p>
            <a:r>
              <a:rPr lang="uk-UA" sz="2400" b="1" dirty="0" smtClean="0"/>
              <a:t>Гемофілія</a:t>
            </a:r>
            <a:r>
              <a:rPr lang="uk-UA" sz="2400" dirty="0" smtClean="0"/>
              <a:t> — невиліковне генетичне захворювання, пов'язане з порушенням коагуляції (згортання) крові; при цьому захворюванні різко зростає небезпека загибелі від крововиливу в мозок та інші життєво важливі органи, навіть при незначній травмі.</a:t>
            </a:r>
            <a:endParaRPr lang="uk-UA" sz="2400" dirty="0"/>
          </a:p>
        </p:txBody>
      </p:sp>
      <p:pic>
        <p:nvPicPr>
          <p:cNvPr id="6" name="Рисунок 5" descr="bolezni_gemofilia.jpg"/>
          <p:cNvPicPr>
            <a:picLocks noGrp="1" noChangeAspect="1"/>
          </p:cNvPicPr>
          <p:nvPr>
            <p:ph type="pic" idx="1"/>
          </p:nvPr>
        </p:nvPicPr>
        <p:blipFill>
          <a:blip r:embed="rId2" cstate="print"/>
          <a:srcRect/>
          <a:stretch>
            <a:fillRect/>
          </a:stretch>
        </p:blipFill>
        <p:spPr bwMode="auto">
          <a:xfrm>
            <a:off x="7693478" y="724762"/>
            <a:ext cx="3943350" cy="5467350"/>
          </a:xfrm>
          <a:prstGeom prst="rect">
            <a:avLst/>
          </a:prstGeom>
          <a:noFill/>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8091" y="1410787"/>
            <a:ext cx="5638800" cy="1060269"/>
          </a:xfrm>
        </p:spPr>
        <p:txBody>
          <a:bodyPr/>
          <a:lstStyle/>
          <a:p>
            <a:pPr algn="ctr"/>
            <a:r>
              <a:rPr lang="uk-UA" dirty="0" smtClean="0"/>
              <a:t>Історія хвороби</a:t>
            </a:r>
            <a:br>
              <a:rPr lang="uk-UA" dirty="0" smtClean="0"/>
            </a:br>
            <a:endParaRPr lang="uk-UA" dirty="0"/>
          </a:p>
        </p:txBody>
      </p:sp>
      <p:pic>
        <p:nvPicPr>
          <p:cNvPr id="5" name="Рисунок 4" descr="images.jpg"/>
          <p:cNvPicPr>
            <a:picLocks noGrp="1" noChangeAspect="1"/>
          </p:cNvPicPr>
          <p:nvPr>
            <p:ph type="pic" idx="1"/>
          </p:nvPr>
        </p:nvPicPr>
        <p:blipFill>
          <a:blip r:embed="rId2" cstate="print"/>
          <a:srcRect l="2910" r="2910"/>
          <a:stretch>
            <a:fillRect/>
          </a:stretch>
        </p:blipFill>
        <p:spPr/>
      </p:pic>
      <p:sp>
        <p:nvSpPr>
          <p:cNvPr id="4" name="Текст 3"/>
          <p:cNvSpPr>
            <a:spLocks noGrp="1"/>
          </p:cNvSpPr>
          <p:nvPr>
            <p:ph type="body" sz="half" idx="2"/>
          </p:nvPr>
        </p:nvSpPr>
        <p:spPr>
          <a:xfrm>
            <a:off x="600891" y="2246811"/>
            <a:ext cx="6958149" cy="3971873"/>
          </a:xfrm>
        </p:spPr>
        <p:txBody>
          <a:bodyPr>
            <a:noAutofit/>
          </a:bodyPr>
          <a:lstStyle/>
          <a:p>
            <a:r>
              <a:rPr lang="uk-UA" sz="2100" dirty="0" smtClean="0"/>
              <a:t>Перші згадки про симптоми хвороби, схожої на гемофілію, описуються у давньоєврейській релігійній літературі ще у ІІ столітті до нашої ери. Хлопчики, чиї старші брати вмирали від кровотечі після обрізання, звільнялися від цього релігійного обов’язку. Рабини також відмітили генетичні передумови появи цієї хвороби. Вже через тисячу років арабський фізіолог </a:t>
            </a:r>
            <a:r>
              <a:rPr lang="uk-UA" sz="2100" b="1" dirty="0" err="1" smtClean="0"/>
              <a:t>Альбуказі</a:t>
            </a:r>
            <a:r>
              <a:rPr lang="uk-UA" sz="2100" dirty="0" smtClean="0"/>
              <a:t> </a:t>
            </a:r>
            <a:r>
              <a:rPr lang="uk-UA" sz="2100" dirty="0" smtClean="0"/>
              <a:t>зробив детальний </a:t>
            </a:r>
            <a:r>
              <a:rPr lang="uk-UA" sz="2100" dirty="0" smtClean="0"/>
              <a:t>опис випадків смерті хлопчиків від безперервної кровотечі. Однак умови середньовічної медицини та велика народжуваність фактично законсервували процес дослідження гемофілії аж до дев’ятнадцятого сторіччя.</a:t>
            </a:r>
            <a:endParaRPr lang="uk-UA" sz="2100" dirty="0"/>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543" y="1040675"/>
            <a:ext cx="6873240" cy="997131"/>
          </a:xfrm>
        </p:spPr>
        <p:txBody>
          <a:bodyPr/>
          <a:lstStyle/>
          <a:p>
            <a:pPr algn="ctr"/>
            <a:r>
              <a:rPr lang="uk-UA" dirty="0" smtClean="0"/>
              <a:t>Історія хвороби</a:t>
            </a:r>
            <a:endParaRPr lang="uk-UA" dirty="0"/>
          </a:p>
        </p:txBody>
      </p:sp>
      <p:sp>
        <p:nvSpPr>
          <p:cNvPr id="4" name="Текст 3"/>
          <p:cNvSpPr>
            <a:spLocks noGrp="1"/>
          </p:cNvSpPr>
          <p:nvPr>
            <p:ph type="body" sz="half" idx="2"/>
          </p:nvPr>
        </p:nvSpPr>
        <p:spPr>
          <a:xfrm>
            <a:off x="600891" y="2573383"/>
            <a:ext cx="6932023" cy="3318730"/>
          </a:xfrm>
        </p:spPr>
        <p:txBody>
          <a:bodyPr>
            <a:normAutofit/>
          </a:bodyPr>
          <a:lstStyle/>
          <a:p>
            <a:r>
              <a:rPr lang="uk-UA" sz="2400" dirty="0" smtClean="0"/>
              <a:t>Перший </a:t>
            </a:r>
            <a:r>
              <a:rPr lang="uk-UA" sz="2400" dirty="0" smtClean="0"/>
              <a:t>докладний опис </a:t>
            </a:r>
            <a:r>
              <a:rPr lang="uk-UA" sz="2400" b="1" dirty="0" smtClean="0"/>
              <a:t>гемофілії </a:t>
            </a:r>
            <a:r>
              <a:rPr lang="uk-UA" sz="2400" dirty="0" smtClean="0"/>
              <a:t>зробив </a:t>
            </a:r>
            <a:r>
              <a:rPr lang="uk-UA" sz="2400" u="sng" dirty="0" smtClean="0"/>
              <a:t>Джон Конрад Отто</a:t>
            </a:r>
            <a:r>
              <a:rPr lang="uk-UA" sz="2400" dirty="0" smtClean="0"/>
              <a:t>, дослідник з Філадельфії. У 1803 році він опублікував свою наукову роботу на тему підвищеної кровоточивості. Детально вивчаючи генеалогію одній із сімей, Отто зробив висновок про спадкову схильність до підвищеної кровоточивості у хлопчиків</a:t>
            </a:r>
            <a:r>
              <a:rPr lang="uk-UA" sz="2400" dirty="0" smtClean="0"/>
              <a:t>.</a:t>
            </a:r>
            <a:endParaRPr lang="uk-UA" sz="2400" dirty="0" smtClean="0"/>
          </a:p>
          <a:p>
            <a:endParaRPr lang="uk-UA" dirty="0"/>
          </a:p>
        </p:txBody>
      </p:sp>
      <p:pic>
        <p:nvPicPr>
          <p:cNvPr id="7" name="Рисунок 6" descr="John2.jpg"/>
          <p:cNvPicPr>
            <a:picLocks noGrp="1" noChangeAspect="1"/>
          </p:cNvPicPr>
          <p:nvPr>
            <p:ph type="pic" idx="1"/>
          </p:nvPr>
        </p:nvPicPr>
        <p:blipFill>
          <a:blip r:embed="rId2" cstate="print"/>
          <a:srcRect/>
          <a:stretch>
            <a:fillRect/>
          </a:stretch>
        </p:blipFill>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337" y="1371600"/>
            <a:ext cx="4591595" cy="1386840"/>
          </a:xfrm>
        </p:spPr>
        <p:txBody>
          <a:bodyPr/>
          <a:lstStyle/>
          <a:p>
            <a:pPr algn="ctr"/>
            <a:r>
              <a:rPr lang="uk-UA" dirty="0" smtClean="0"/>
              <a:t>Гемофілія – </a:t>
            </a:r>
            <a:r>
              <a:rPr lang="uk-UA" dirty="0" err="1" smtClean="0"/>
              <a:t>“хвороба</a:t>
            </a:r>
            <a:r>
              <a:rPr lang="uk-UA" dirty="0" smtClean="0"/>
              <a:t> </a:t>
            </a:r>
            <a:r>
              <a:rPr lang="uk-UA" dirty="0" err="1" smtClean="0"/>
              <a:t>королів”</a:t>
            </a:r>
            <a:endParaRPr lang="uk-UA" dirty="0"/>
          </a:p>
        </p:txBody>
      </p:sp>
      <p:pic>
        <p:nvPicPr>
          <p:cNvPr id="5" name="Содержимое 4" descr="franz_xavier_winterhalter_27_queen_victoria.jpg"/>
          <p:cNvPicPr>
            <a:picLocks noGrp="1" noChangeAspect="1"/>
          </p:cNvPicPr>
          <p:nvPr>
            <p:ph idx="1"/>
          </p:nvPr>
        </p:nvPicPr>
        <p:blipFill>
          <a:blip r:embed="rId2" cstate="print"/>
          <a:stretch>
            <a:fillRect/>
          </a:stretch>
        </p:blipFill>
        <p:spPr>
          <a:xfrm>
            <a:off x="7393576" y="826068"/>
            <a:ext cx="3941813" cy="5314102"/>
          </a:xfrm>
        </p:spPr>
      </p:pic>
      <p:sp>
        <p:nvSpPr>
          <p:cNvPr id="4" name="Текст 3"/>
          <p:cNvSpPr>
            <a:spLocks noGrp="1"/>
          </p:cNvSpPr>
          <p:nvPr>
            <p:ph type="body" sz="half" idx="2"/>
          </p:nvPr>
        </p:nvSpPr>
        <p:spPr>
          <a:xfrm>
            <a:off x="744583" y="3124199"/>
            <a:ext cx="4826726" cy="3094485"/>
          </a:xfrm>
        </p:spPr>
        <p:txBody>
          <a:bodyPr>
            <a:normAutofit/>
          </a:bodyPr>
          <a:lstStyle/>
          <a:p>
            <a:r>
              <a:rPr lang="uk-UA" sz="2400" dirty="0" smtClean="0"/>
              <a:t>Гемофілією </a:t>
            </a:r>
            <a:r>
              <a:rPr lang="uk-UA" sz="2400" dirty="0" smtClean="0"/>
              <a:t>страждали багато </a:t>
            </a:r>
            <a:r>
              <a:rPr lang="uk-UA" sz="2400" dirty="0" smtClean="0"/>
              <a:t>нащадків </a:t>
            </a:r>
            <a:r>
              <a:rPr lang="uk-UA" sz="2400" dirty="0" smtClean="0"/>
              <a:t>чоловічої статі англійської королеви Вікторії, праправнуком якої був і російський царевич Олексій, син останнього російського імператора Миколи ІІ.</a:t>
            </a:r>
          </a:p>
          <a:p>
            <a:r>
              <a:rPr lang="uk-UA" dirty="0" smtClean="0"/>
              <a:t> </a:t>
            </a:r>
          </a:p>
          <a:p>
            <a:endParaRPr lang="uk-UA"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29" y="5329646"/>
            <a:ext cx="10822034" cy="1254033"/>
          </a:xfrm>
        </p:spPr>
        <p:txBody>
          <a:bodyPr>
            <a:noAutofit/>
          </a:bodyPr>
          <a:lstStyle/>
          <a:p>
            <a:pPr algn="ctr"/>
            <a:r>
              <a:rPr lang="uk-UA" sz="2800" dirty="0" smtClean="0"/>
              <a:t>Наслідування гемофілії у королівських родинах Європи</a:t>
            </a:r>
            <a:br>
              <a:rPr lang="uk-UA" sz="2800" dirty="0" smtClean="0"/>
            </a:br>
            <a:endParaRPr lang="uk-UA" sz="2800" dirty="0"/>
          </a:p>
        </p:txBody>
      </p:sp>
      <p:sp>
        <p:nvSpPr>
          <p:cNvPr id="4" name="Текст 3"/>
          <p:cNvSpPr>
            <a:spLocks noGrp="1"/>
          </p:cNvSpPr>
          <p:nvPr>
            <p:ph type="body" sz="half" idx="2"/>
          </p:nvPr>
        </p:nvSpPr>
        <p:spPr>
          <a:xfrm>
            <a:off x="633549" y="6156031"/>
            <a:ext cx="10820400" cy="701969"/>
          </a:xfrm>
        </p:spPr>
        <p:txBody>
          <a:bodyPr>
            <a:normAutofit/>
          </a:bodyPr>
          <a:lstStyle/>
          <a:p>
            <a:pPr algn="ctr"/>
            <a:endParaRPr lang="uk-UA" sz="2400" dirty="0"/>
          </a:p>
        </p:txBody>
      </p:sp>
      <p:pic>
        <p:nvPicPr>
          <p:cNvPr id="11" name="Рисунок 10" descr="pict_22_3.png"/>
          <p:cNvPicPr>
            <a:picLocks noGrp="1" noChangeAspect="1"/>
          </p:cNvPicPr>
          <p:nvPr>
            <p:ph type="pic" idx="1"/>
          </p:nvPr>
        </p:nvPicPr>
        <p:blipFill>
          <a:blip r:embed="rId2" cstate="print"/>
          <a:stretch>
            <a:fillRect/>
          </a:stretch>
        </p:blipFill>
        <p:spPr>
          <a:xfrm>
            <a:off x="1593669" y="725572"/>
            <a:ext cx="9117873" cy="4477285"/>
          </a:xfrm>
          <a:prstGeom prst="rect">
            <a:avLst/>
          </a:prstGeom>
          <a:noFill/>
          <a:ln>
            <a:noFill/>
          </a:ln>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868" y="1367246"/>
            <a:ext cx="4578531" cy="1389017"/>
          </a:xfrm>
        </p:spPr>
        <p:txBody>
          <a:bodyPr/>
          <a:lstStyle/>
          <a:p>
            <a:pPr algn="ctr"/>
            <a:r>
              <a:rPr lang="uk-UA" dirty="0" smtClean="0"/>
              <a:t>Гемофілія – </a:t>
            </a:r>
            <a:r>
              <a:rPr lang="uk-UA" dirty="0" err="1" smtClean="0"/>
              <a:t>“хвороба</a:t>
            </a:r>
            <a:r>
              <a:rPr lang="uk-UA" dirty="0" smtClean="0"/>
              <a:t> </a:t>
            </a:r>
            <a:r>
              <a:rPr lang="uk-UA" dirty="0" err="1" smtClean="0"/>
              <a:t>королів”</a:t>
            </a:r>
            <a:endParaRPr lang="uk-UA" dirty="0"/>
          </a:p>
        </p:txBody>
      </p:sp>
      <p:sp>
        <p:nvSpPr>
          <p:cNvPr id="4" name="Текст 3"/>
          <p:cNvSpPr>
            <a:spLocks noGrp="1"/>
          </p:cNvSpPr>
          <p:nvPr>
            <p:ph type="body" sz="half" idx="2"/>
          </p:nvPr>
        </p:nvSpPr>
        <p:spPr>
          <a:xfrm>
            <a:off x="313508" y="2860767"/>
            <a:ext cx="5721531" cy="3409404"/>
          </a:xfrm>
        </p:spPr>
        <p:txBody>
          <a:bodyPr>
            <a:noAutofit/>
          </a:bodyPr>
          <a:lstStyle/>
          <a:p>
            <a:r>
              <a:rPr lang="uk-UA" sz="2100" dirty="0" smtClean="0"/>
              <a:t>Під час навколосвітньої подорожі </a:t>
            </a:r>
            <a:r>
              <a:rPr lang="uk-UA" sz="2100" u="sng" dirty="0" smtClean="0"/>
              <a:t>Микола ІІ </a:t>
            </a:r>
            <a:r>
              <a:rPr lang="uk-UA" sz="2100" dirty="0" smtClean="0"/>
              <a:t>обрав собі наречену - принцесу Алісу </a:t>
            </a:r>
            <a:r>
              <a:rPr lang="uk-UA" sz="2100" dirty="0" smtClean="0"/>
              <a:t>Беатрису Гессе-Дармштадську (у </a:t>
            </a:r>
            <a:r>
              <a:rPr lang="uk-UA" sz="2100" dirty="0" smtClean="0"/>
              <a:t>хрещенні Олександра Федорівна). Вона доводилася англійській королеві Вікторії онукою. Батьки Миколи ІІ були категорично проти цього одруження, оскільки знали, що рід королеви Вікторії передає спадкову хворобу </a:t>
            </a:r>
            <a:r>
              <a:rPr lang="uk-UA" sz="2100" dirty="0" smtClean="0"/>
              <a:t>– гемофілію. </a:t>
            </a:r>
            <a:r>
              <a:rPr lang="uk-UA" sz="2100" dirty="0" smtClean="0"/>
              <a:t>Син Олексій народився хворим на </a:t>
            </a:r>
            <a:r>
              <a:rPr lang="uk-UA" sz="2100" dirty="0" smtClean="0"/>
              <a:t>гемофілію.</a:t>
            </a:r>
            <a:endParaRPr lang="uk-UA" sz="2100" dirty="0"/>
          </a:p>
        </p:txBody>
      </p:sp>
      <p:pic>
        <p:nvPicPr>
          <p:cNvPr id="7" name="Рисунок 6" descr="468-02.jpg"/>
          <p:cNvPicPr>
            <a:picLocks noGrp="1" noChangeAspect="1"/>
          </p:cNvPicPr>
          <p:nvPr>
            <p:ph type="pic" idx="1"/>
          </p:nvPr>
        </p:nvPicPr>
        <p:blipFill>
          <a:blip r:embed="rId2"/>
          <a:srcRect t="3166" b="3166"/>
          <a:stretch>
            <a:fillRect/>
          </a:stretch>
        </p:blipFill>
        <p:spPr>
          <a:xfrm>
            <a:off x="6048330" y="1293087"/>
            <a:ext cx="5943600" cy="4441825"/>
          </a:xfr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3994" y="875210"/>
            <a:ext cx="4487092" cy="1426029"/>
          </a:xfrm>
        </p:spPr>
        <p:txBody>
          <a:bodyPr/>
          <a:lstStyle/>
          <a:p>
            <a:pPr algn="ctr"/>
            <a:r>
              <a:rPr lang="uk-UA" dirty="0" smtClean="0"/>
              <a:t>Гемофілія – </a:t>
            </a:r>
            <a:r>
              <a:rPr lang="uk-UA" dirty="0" err="1" smtClean="0"/>
              <a:t>“хвороба</a:t>
            </a:r>
            <a:r>
              <a:rPr lang="uk-UA" dirty="0" smtClean="0"/>
              <a:t> </a:t>
            </a:r>
            <a:r>
              <a:rPr lang="uk-UA" dirty="0" err="1" smtClean="0"/>
              <a:t>королів”</a:t>
            </a:r>
            <a:endParaRPr lang="uk-UA" dirty="0"/>
          </a:p>
        </p:txBody>
      </p:sp>
      <p:pic>
        <p:nvPicPr>
          <p:cNvPr id="5" name="Рисунок 4" descr="20120426161238_005_enl.jpg"/>
          <p:cNvPicPr>
            <a:picLocks noGrp="1" noChangeAspect="1"/>
          </p:cNvPicPr>
          <p:nvPr>
            <p:ph type="pic" idx="1"/>
          </p:nvPr>
        </p:nvPicPr>
        <p:blipFill>
          <a:blip r:embed="rId2"/>
          <a:srcRect t="3183" b="3183"/>
          <a:stretch>
            <a:fillRect/>
          </a:stretch>
        </p:blipFill>
        <p:spPr/>
      </p:pic>
      <p:sp>
        <p:nvSpPr>
          <p:cNvPr id="4" name="Текст 3"/>
          <p:cNvSpPr>
            <a:spLocks noGrp="1"/>
          </p:cNvSpPr>
          <p:nvPr>
            <p:ph type="body" sz="half" idx="2"/>
          </p:nvPr>
        </p:nvSpPr>
        <p:spPr>
          <a:xfrm>
            <a:off x="339635" y="2390503"/>
            <a:ext cx="7101840" cy="3722914"/>
          </a:xfrm>
        </p:spPr>
        <p:txBody>
          <a:bodyPr>
            <a:noAutofit/>
          </a:bodyPr>
          <a:lstStyle/>
          <a:p>
            <a:r>
              <a:rPr lang="uk-UA" sz="2400" dirty="0" smtClean="0"/>
              <a:t>Монархи-батьки, як могли, прагнули вберегти своїх чад від будь-яких травм. Наприклад, іспанська королівська родина одягала двох своїх хлопчиків в підбиті ватою </a:t>
            </a:r>
            <a:r>
              <a:rPr lang="uk-UA" sz="2400" dirty="0" smtClean="0"/>
              <a:t>костюми. </a:t>
            </a:r>
            <a:r>
              <a:rPr lang="uk-UA" sz="2400" dirty="0" smtClean="0"/>
              <a:t>Микола ІІ та його родина також змушені були вжити запобіжних заходів, оточивши себе вузьким колом людей, які знали таємницю хвороби, і захистивши сім'ю від зовнішнього світу високої залізними </a:t>
            </a:r>
            <a:r>
              <a:rPr lang="uk-UA" sz="2400" dirty="0" err="1" smtClean="0"/>
              <a:t>гратами</a:t>
            </a:r>
            <a:r>
              <a:rPr lang="uk-UA" sz="2400" dirty="0" smtClean="0"/>
              <a:t> навколо палацового парку в Царському Селі</a:t>
            </a:r>
            <a:r>
              <a:rPr lang="uk-UA" sz="2400" dirty="0" smtClean="0"/>
              <a:t>.</a:t>
            </a:r>
            <a:endParaRPr lang="uk-UA" sz="2400"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438</TotalTime>
  <Words>626</Words>
  <Application>Microsoft Office PowerPoint</Application>
  <PresentationFormat>Произвольный</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След самолета</vt:lpstr>
      <vt:lpstr>Гемофілія </vt:lpstr>
      <vt:lpstr>План  </vt:lpstr>
      <vt:lpstr>Гемофілія </vt:lpstr>
      <vt:lpstr>Історія хвороби </vt:lpstr>
      <vt:lpstr>Історія хвороби</vt:lpstr>
      <vt:lpstr>Гемофілія – “хвороба королів”</vt:lpstr>
      <vt:lpstr>Наслідування гемофілії у королівських родинах Європи </vt:lpstr>
      <vt:lpstr>Гемофілія – “хвороба королів”</vt:lpstr>
      <vt:lpstr>Гемофілія – “хвороба королів”</vt:lpstr>
      <vt:lpstr>Як лікували гемофілію</vt:lpstr>
      <vt:lpstr>Як лікували гемофілію</vt:lpstr>
      <vt:lpstr>Як лікували гемофілію</vt:lpstr>
      <vt:lpstr>Гемофілія та гени</vt:lpstr>
      <vt:lpstr>Сучасні методи лікування</vt:lpstr>
      <vt:lpstr>джерела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 Barborik</dc:creator>
  <cp:lastModifiedBy>козак</cp:lastModifiedBy>
  <cp:revision>46</cp:revision>
  <dcterms:created xsi:type="dcterms:W3CDTF">2013-07-31T16:29:22Z</dcterms:created>
  <dcterms:modified xsi:type="dcterms:W3CDTF">2014-11-26T23:19:50Z</dcterms:modified>
</cp:coreProperties>
</file>