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7" r:id="rId9"/>
    <p:sldId id="260" r:id="rId10"/>
    <p:sldId id="268" r:id="rId11"/>
    <p:sldId id="269" r:id="rId12"/>
    <p:sldId id="270" r:id="rId13"/>
    <p:sldId id="271" r:id="rId14"/>
    <p:sldId id="27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7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Гідроелектростанції</a:t>
            </a:r>
            <a:endParaRPr lang="ru-RU" sz="540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6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4644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Канівська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ГЕС </a:t>
            </a:r>
            <a:r>
              <a:rPr lang="ru-RU" sz="2000" dirty="0" err="1">
                <a:latin typeface="Comic Sans MS" panose="030F0702030302020204" pitchFamily="66" charset="0"/>
              </a:rPr>
              <a:t>експлуатується</a:t>
            </a:r>
            <a:r>
              <a:rPr lang="ru-RU" sz="2000" dirty="0">
                <a:latin typeface="Comic Sans MS" panose="030F0702030302020204" pitchFamily="66" charset="0"/>
              </a:rPr>
              <a:t> з 1972 року, коли </a:t>
            </a:r>
            <a:r>
              <a:rPr lang="ru-RU" sz="2000" dirty="0" err="1">
                <a:latin typeface="Comic Sans MS" panose="030F0702030302020204" pitchFamily="66" charset="0"/>
              </a:rPr>
              <a:t>був</a:t>
            </a:r>
            <a:r>
              <a:rPr lang="ru-RU" sz="2000" dirty="0">
                <a:latin typeface="Comic Sans MS" panose="030F0702030302020204" pitchFamily="66" charset="0"/>
              </a:rPr>
              <a:t> введений в </a:t>
            </a:r>
            <a:r>
              <a:rPr lang="ru-RU" sz="2000" dirty="0" err="1">
                <a:latin typeface="Comic Sans MS" panose="030F0702030302020204" pitchFamily="66" charset="0"/>
              </a:rPr>
              <a:t>дію</a:t>
            </a:r>
            <a:r>
              <a:rPr lang="ru-RU" sz="2000" dirty="0">
                <a:latin typeface="Comic Sans MS" panose="030F0702030302020204" pitchFamily="66" charset="0"/>
              </a:rPr>
              <a:t> 1-ий агрегат </a:t>
            </a:r>
            <a:r>
              <a:rPr lang="ru-RU" sz="2000" dirty="0" err="1">
                <a:latin typeface="Comic Sans MS" panose="030F0702030302020204" pitchFamily="66" charset="0"/>
              </a:rPr>
              <a:t>гідроелектростанції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Останній</a:t>
            </a:r>
            <a:r>
              <a:rPr lang="ru-RU" sz="2000" dirty="0">
                <a:latin typeface="Comic Sans MS" panose="030F0702030302020204" pitchFamily="66" charset="0"/>
              </a:rPr>
              <a:t>, 24-й, агрегат </a:t>
            </a:r>
            <a:r>
              <a:rPr lang="ru-RU" sz="2000" dirty="0" err="1">
                <a:latin typeface="Comic Sans MS" panose="030F0702030302020204" pitchFamily="66" charset="0"/>
              </a:rPr>
              <a:t>Канівської</a:t>
            </a:r>
            <a:r>
              <a:rPr lang="ru-RU" sz="2000" dirty="0">
                <a:latin typeface="Comic Sans MS" panose="030F0702030302020204" pitchFamily="66" charset="0"/>
              </a:rPr>
              <a:t> ГЕС </a:t>
            </a:r>
            <a:r>
              <a:rPr lang="ru-RU" sz="2000" dirty="0" err="1">
                <a:latin typeface="Comic Sans MS" panose="030F0702030302020204" pitchFamily="66" charset="0"/>
              </a:rPr>
              <a:t>розпочав</a:t>
            </a:r>
            <a:r>
              <a:rPr lang="ru-RU" sz="2000" dirty="0">
                <a:latin typeface="Comic Sans MS" panose="030F0702030302020204" pitchFamily="66" charset="0"/>
              </a:rPr>
              <a:t> роботу в </a:t>
            </a:r>
            <a:r>
              <a:rPr lang="ru-RU" sz="2000" dirty="0" err="1">
                <a:latin typeface="Comic Sans MS" panose="030F0702030302020204" pitchFamily="66" charset="0"/>
              </a:rPr>
              <a:t>травні</a:t>
            </a:r>
            <a:r>
              <a:rPr lang="ru-RU" sz="2000" dirty="0">
                <a:latin typeface="Comic Sans MS" panose="030F0702030302020204" pitchFamily="66" charset="0"/>
              </a:rPr>
              <a:t> 1975 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653136"/>
            <a:ext cx="432048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Загальна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довжина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напірного</a:t>
            </a:r>
            <a:r>
              <a:rPr lang="ru-RU" sz="2000" dirty="0">
                <a:latin typeface="Comic Sans MS" panose="030F0702030302020204" pitchFamily="66" charset="0"/>
              </a:rPr>
              <a:t> фронту </a:t>
            </a:r>
            <a:r>
              <a:rPr lang="ru-RU" sz="2000" dirty="0" err="1">
                <a:latin typeface="Comic Sans MS" panose="030F0702030302020204" pitchFamily="66" charset="0"/>
              </a:rPr>
              <a:t>споруд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Канівського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гідровузла</a:t>
            </a:r>
            <a:r>
              <a:rPr lang="ru-RU" sz="2000" dirty="0">
                <a:latin typeface="Comic Sans MS" panose="030F0702030302020204" pitchFamily="66" charset="0"/>
              </a:rPr>
              <a:t> — 16,7 км, </a:t>
            </a:r>
            <a:r>
              <a:rPr lang="ru-RU" sz="2000" dirty="0" err="1">
                <a:latin typeface="Comic Sans MS" panose="030F0702030302020204" pitchFamily="66" charset="0"/>
              </a:rPr>
              <a:t>пропускна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здатність</a:t>
            </a:r>
            <a:r>
              <a:rPr lang="ru-RU" sz="2000" dirty="0">
                <a:latin typeface="Comic Sans MS" panose="030F0702030302020204" pitchFamily="66" charset="0"/>
              </a:rPr>
              <a:t> — 19300 м</a:t>
            </a:r>
            <a:r>
              <a:rPr lang="ru-RU" sz="2000" baseline="30000" dirty="0">
                <a:latin typeface="Comic Sans MS" panose="030F0702030302020204" pitchFamily="66" charset="0"/>
              </a:rPr>
              <a:t>3</a:t>
            </a:r>
            <a:r>
              <a:rPr lang="ru-RU" sz="2000" dirty="0">
                <a:latin typeface="Comic Sans MS" panose="030F0702030302020204" pitchFamily="66" charset="0"/>
              </a:rPr>
              <a:t>/сек. при </a:t>
            </a:r>
            <a:r>
              <a:rPr lang="ru-RU" sz="2000" dirty="0" err="1">
                <a:latin typeface="Comic Sans MS" panose="030F0702030302020204" pitchFamily="66" charset="0"/>
              </a:rPr>
              <a:t>напорі</a:t>
            </a:r>
            <a:r>
              <a:rPr lang="ru-RU" sz="2000" dirty="0">
                <a:latin typeface="Comic Sans MS" panose="030F0702030302020204" pitchFamily="66" charset="0"/>
              </a:rPr>
              <a:t> 7,2 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6" y="1319696"/>
            <a:ext cx="3898574" cy="306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1" y="2708920"/>
            <a:ext cx="3880317" cy="36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576064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Кременчуцька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ГЕС </a:t>
            </a:r>
            <a:r>
              <a:rPr lang="ru-RU" sz="2000" dirty="0" smtClean="0">
                <a:latin typeface="Comic Sans MS" panose="030F0702030302020204" pitchFamily="66" charset="0"/>
              </a:rPr>
              <a:t>в  </a:t>
            </a:r>
            <a:r>
              <a:rPr lang="ru-RU" sz="2000" dirty="0" err="1">
                <a:latin typeface="Comic Sans MS" panose="030F0702030302020204" pitchFamily="66" charset="0"/>
              </a:rPr>
              <a:t>експлуатації</a:t>
            </a:r>
            <a:r>
              <a:rPr lang="ru-RU" sz="2000" dirty="0">
                <a:latin typeface="Comic Sans MS" panose="030F0702030302020204" pitchFamily="66" charset="0"/>
              </a:rPr>
              <a:t> з 1959 року, коли став до ладу 1-й агрегат. </a:t>
            </a:r>
            <a:r>
              <a:rPr lang="ru-RU" sz="2000" dirty="0" err="1">
                <a:latin typeface="Comic Sans MS" panose="030F0702030302020204" pitchFamily="66" charset="0"/>
              </a:rPr>
              <a:t>Останній</a:t>
            </a:r>
            <a:r>
              <a:rPr lang="ru-RU" sz="2000" dirty="0">
                <a:latin typeface="Comic Sans MS" panose="030F0702030302020204" pitchFamily="66" charset="0"/>
              </a:rPr>
              <a:t>, 12-й, агрегат </a:t>
            </a:r>
            <a:r>
              <a:rPr lang="ru-RU" sz="2000" dirty="0" err="1">
                <a:latin typeface="Comic Sans MS" panose="030F0702030302020204" pitchFamily="66" charset="0"/>
              </a:rPr>
              <a:t>Кременчуцької</a:t>
            </a:r>
            <a:r>
              <a:rPr lang="ru-RU" sz="2000" dirty="0">
                <a:latin typeface="Comic Sans MS" panose="030F0702030302020204" pitchFamily="66" charset="0"/>
              </a:rPr>
              <a:t> ГЕС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введено в </a:t>
            </a:r>
            <a:r>
              <a:rPr lang="ru-RU" sz="2000" dirty="0" err="1">
                <a:latin typeface="Comic Sans MS" panose="030F0702030302020204" pitchFamily="66" charset="0"/>
              </a:rPr>
              <a:t>експлуатацію</a:t>
            </a:r>
            <a:r>
              <a:rPr lang="ru-RU" sz="2000" dirty="0">
                <a:latin typeface="Comic Sans MS" panose="030F0702030302020204" pitchFamily="66" charset="0"/>
              </a:rPr>
              <a:t> 31 </a:t>
            </a:r>
            <a:r>
              <a:rPr lang="ru-RU" sz="2000" dirty="0" err="1">
                <a:latin typeface="Comic Sans MS" panose="030F0702030302020204" pitchFamily="66" charset="0"/>
              </a:rPr>
              <a:t>жовтня</a:t>
            </a:r>
            <a:r>
              <a:rPr lang="ru-RU" sz="2000" dirty="0">
                <a:latin typeface="Comic Sans MS" panose="030F0702030302020204" pitchFamily="66" charset="0"/>
              </a:rPr>
              <a:t> 1960 року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 err="1">
                <a:latin typeface="Comic Sans MS" panose="030F0702030302020204" pitchFamily="66" charset="0"/>
              </a:rPr>
              <a:t>Водосховище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Кременчуцької</a:t>
            </a:r>
            <a:r>
              <a:rPr lang="ru-RU" sz="2000" dirty="0">
                <a:latin typeface="Comic Sans MS" panose="030F0702030302020204" pitchFamily="66" charset="0"/>
              </a:rPr>
              <a:t> ГЕС — </a:t>
            </a:r>
            <a:r>
              <a:rPr lang="ru-RU" sz="2000" dirty="0" err="1">
                <a:latin typeface="Comic Sans MS" panose="030F0702030302020204" pitchFamily="66" charset="0"/>
              </a:rPr>
              <a:t>одне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найбільших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Україні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багаторічного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регулювання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Площа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дзеркала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водосховища</a:t>
            </a:r>
            <a:r>
              <a:rPr lang="ru-RU" sz="2000" dirty="0">
                <a:latin typeface="Comic Sans MS" panose="030F0702030302020204" pitchFamily="66" charset="0"/>
              </a:rPr>
              <a:t> — 2250 км². </a:t>
            </a:r>
            <a:r>
              <a:rPr lang="ru-RU" sz="2000" dirty="0" err="1">
                <a:latin typeface="Comic Sans MS" panose="030F0702030302020204" pitchFamily="66" charset="0"/>
              </a:rPr>
              <a:t>Повний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об'єм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водосховища</a:t>
            </a:r>
            <a:r>
              <a:rPr lang="ru-RU" sz="2000" dirty="0">
                <a:latin typeface="Comic Sans MS" panose="030F0702030302020204" pitchFamily="66" charset="0"/>
              </a:rPr>
              <a:t> — 13,52 км³, </a:t>
            </a:r>
            <a:r>
              <a:rPr lang="ru-RU" sz="2000" dirty="0" err="1">
                <a:latin typeface="Comic Sans MS" panose="030F0702030302020204" pitchFamily="66" charset="0"/>
              </a:rPr>
              <a:t>корисний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об'єм</a:t>
            </a:r>
            <a:r>
              <a:rPr lang="ru-RU" sz="2000" dirty="0">
                <a:latin typeface="Comic Sans MS" panose="030F0702030302020204" pitchFamily="66" charset="0"/>
              </a:rPr>
              <a:t> — 8,97 км³.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592935"/>
            <a:ext cx="561662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До складу </a:t>
            </a:r>
            <a:r>
              <a:rPr lang="ru-RU" sz="2000" dirty="0" err="1">
                <a:latin typeface="Comic Sans MS" panose="030F0702030302020204" pitchFamily="66" charset="0"/>
              </a:rPr>
              <a:t>споруд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Кременчуцького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гідровузлу</a:t>
            </a:r>
            <a:r>
              <a:rPr lang="ru-RU" sz="2000" dirty="0">
                <a:latin typeface="Comic Sans MS" panose="030F0702030302020204" pitchFamily="66" charset="0"/>
              </a:rPr>
              <a:t> належать: </a:t>
            </a:r>
            <a:r>
              <a:rPr lang="ru-RU" sz="2000" dirty="0" err="1">
                <a:latin typeface="Comic Sans MS" panose="030F0702030302020204" pitchFamily="66" charset="0"/>
              </a:rPr>
              <a:t>будівля</a:t>
            </a:r>
            <a:r>
              <a:rPr lang="ru-RU" sz="2000" dirty="0">
                <a:latin typeface="Comic Sans MS" panose="030F0702030302020204" pitchFamily="66" charset="0"/>
              </a:rPr>
              <a:t> ГЕС, </a:t>
            </a:r>
            <a:r>
              <a:rPr lang="ru-RU" sz="2000" dirty="0" err="1">
                <a:latin typeface="Comic Sans MS" panose="030F0702030302020204" pitchFamily="66" charset="0"/>
              </a:rPr>
              <a:t>прилягаюча</a:t>
            </a:r>
            <a:r>
              <a:rPr lang="ru-RU" sz="2000" dirty="0">
                <a:latin typeface="Comic Sans MS" panose="030F0702030302020204" pitchFamily="66" charset="0"/>
              </a:rPr>
              <a:t> до </a:t>
            </a:r>
            <a:r>
              <a:rPr lang="ru-RU" sz="2000" dirty="0" err="1">
                <a:latin typeface="Comic Sans MS" panose="030F0702030302020204" pitchFamily="66" charset="0"/>
              </a:rPr>
              <a:t>нього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бетонна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водозливна</a:t>
            </a:r>
            <a:r>
              <a:rPr lang="ru-RU" sz="2000" dirty="0">
                <a:latin typeface="Comic Sans MS" panose="030F0702030302020204" pitchFamily="66" charset="0"/>
              </a:rPr>
              <a:t> гребля, </a:t>
            </a:r>
            <a:r>
              <a:rPr lang="ru-RU" sz="2000" dirty="0" err="1">
                <a:latin typeface="Comic Sans MS" panose="030F0702030302020204" pitchFamily="66" charset="0"/>
              </a:rPr>
              <a:t>земляні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греблі</a:t>
            </a:r>
            <a:r>
              <a:rPr lang="ru-RU" sz="2000" dirty="0">
                <a:latin typeface="Comic Sans MS" panose="030F0702030302020204" pitchFamily="66" charset="0"/>
              </a:rPr>
              <a:t>, шлюз, ВРП-330 </a:t>
            </a:r>
            <a:r>
              <a:rPr lang="ru-RU" sz="2000" dirty="0" err="1">
                <a:latin typeface="Comic Sans MS" panose="030F0702030302020204" pitchFamily="66" charset="0"/>
              </a:rPr>
              <a:t>кВ</a:t>
            </a:r>
            <a:r>
              <a:rPr lang="ru-RU" sz="2000" dirty="0">
                <a:latin typeface="Comic Sans MS" panose="030F0702030302020204" pitchFamily="66" charset="0"/>
              </a:rPr>
              <a:t> і 154 </a:t>
            </a:r>
            <a:r>
              <a:rPr lang="ru-RU" sz="2000" dirty="0" err="1">
                <a:latin typeface="Comic Sans MS" panose="030F0702030302020204" pitchFamily="66" charset="0"/>
              </a:rPr>
              <a:t>кВ</a:t>
            </a:r>
            <a:r>
              <a:rPr lang="ru-RU" sz="2000" dirty="0" err="1" smtClean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 err="1">
                <a:latin typeface="Comic Sans MS" panose="030F0702030302020204" pitchFamily="66" charset="0"/>
              </a:rPr>
              <a:t>Загальна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довжина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напірного</a:t>
            </a:r>
            <a:r>
              <a:rPr lang="ru-RU" sz="2000" dirty="0">
                <a:latin typeface="Comic Sans MS" panose="030F0702030302020204" pitchFamily="66" charset="0"/>
              </a:rPr>
              <a:t> фронту </a:t>
            </a:r>
            <a:r>
              <a:rPr lang="ru-RU" sz="2000" dirty="0" err="1">
                <a:latin typeface="Comic Sans MS" panose="030F0702030302020204" pitchFamily="66" charset="0"/>
              </a:rPr>
              <a:t>гідроспоруд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Кременчуцької</a:t>
            </a:r>
            <a:r>
              <a:rPr lang="ru-RU" sz="2000" dirty="0">
                <a:latin typeface="Comic Sans MS" panose="030F0702030302020204" pitchFamily="66" charset="0"/>
              </a:rPr>
              <a:t> ГЕС — 12,4 км, </a:t>
            </a:r>
            <a:r>
              <a:rPr lang="ru-RU" sz="2000" dirty="0" err="1">
                <a:latin typeface="Comic Sans MS" panose="030F0702030302020204" pitchFamily="66" charset="0"/>
              </a:rPr>
              <a:t>пропускна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здатність</a:t>
            </a:r>
            <a:r>
              <a:rPr lang="ru-RU" sz="2000" dirty="0">
                <a:latin typeface="Comic Sans MS" panose="030F0702030302020204" pitchFamily="66" charset="0"/>
              </a:rPr>
              <a:t> — 21000 м³/сек.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15004"/>
            <a:ext cx="2808312" cy="302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808312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3168352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Дніпродзержинська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ГЕС </a:t>
            </a:r>
            <a:r>
              <a:rPr lang="ru-RU" dirty="0" smtClean="0">
                <a:latin typeface="Comic Sans MS" panose="030F0702030302020204" pitchFamily="66" charset="0"/>
              </a:rPr>
              <a:t>в  </a:t>
            </a:r>
            <a:r>
              <a:rPr lang="ru-RU" dirty="0" err="1">
                <a:latin typeface="Comic Sans MS" panose="030F0702030302020204" pitchFamily="66" charset="0"/>
              </a:rPr>
              <a:t>експлуатації</a:t>
            </a:r>
            <a:r>
              <a:rPr lang="ru-RU" dirty="0">
                <a:latin typeface="Comic Sans MS" panose="030F0702030302020204" pitchFamily="66" charset="0"/>
              </a:rPr>
              <a:t> з 1963–1964 </a:t>
            </a:r>
            <a:r>
              <a:rPr lang="ru-RU" dirty="0" err="1">
                <a:latin typeface="Comic Sans MS" panose="030F0702030302020204" pitchFamily="66" charset="0"/>
              </a:rPr>
              <a:t>років</a:t>
            </a:r>
            <a:r>
              <a:rPr lang="ru-RU" dirty="0">
                <a:latin typeface="Comic Sans MS" panose="030F0702030302020204" pitchFamily="66" charset="0"/>
              </a:rPr>
              <a:t>, коли </a:t>
            </a:r>
            <a:r>
              <a:rPr lang="ru-RU" dirty="0" err="1">
                <a:latin typeface="Comic Sans MS" panose="030F0702030302020204" pitchFamily="66" charset="0"/>
              </a:rPr>
              <a:t>був</a:t>
            </a:r>
            <a:r>
              <a:rPr lang="ru-RU" dirty="0">
                <a:latin typeface="Comic Sans MS" panose="030F0702030302020204" pitchFamily="66" charset="0"/>
              </a:rPr>
              <a:t> введений </a:t>
            </a:r>
            <a:r>
              <a:rPr lang="ru-RU" dirty="0" err="1">
                <a:latin typeface="Comic Sans MS" panose="030F0702030302020204" pitchFamily="66" charset="0"/>
              </a:rPr>
              <a:t>поступово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дію</a:t>
            </a:r>
            <a:r>
              <a:rPr lang="ru-RU" dirty="0">
                <a:latin typeface="Comic Sans MS" panose="030F0702030302020204" pitchFamily="66" charset="0"/>
              </a:rPr>
              <a:t> перший з 8-ми </a:t>
            </a:r>
            <a:r>
              <a:rPr lang="ru-RU" dirty="0" err="1">
                <a:latin typeface="Comic Sans MS" panose="030F0702030302020204" pitchFamily="66" charset="0"/>
              </a:rPr>
              <a:t>агрегатів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станції</a:t>
            </a:r>
            <a:r>
              <a:rPr lang="ru-RU" dirty="0">
                <a:latin typeface="Comic Sans MS" panose="030F0702030302020204" pitchFamily="66" charset="0"/>
              </a:rPr>
              <a:t> — в </a:t>
            </a:r>
            <a:r>
              <a:rPr lang="ru-RU" dirty="0" err="1">
                <a:latin typeface="Comic Sans MS" panose="030F0702030302020204" pitchFamily="66" charset="0"/>
              </a:rPr>
              <a:t>кінці</a:t>
            </a:r>
            <a:r>
              <a:rPr lang="ru-RU" dirty="0">
                <a:latin typeface="Comic Sans MS" panose="030F0702030302020204" pitchFamily="66" charset="0"/>
              </a:rPr>
              <a:t> листопада; струм перша </a:t>
            </a:r>
            <a:r>
              <a:rPr lang="ru-RU" dirty="0" err="1">
                <a:latin typeface="Comic Sans MS" panose="030F0702030302020204" pitchFamily="66" charset="0"/>
              </a:rPr>
              <a:t>гідротурбіна</a:t>
            </a:r>
            <a:r>
              <a:rPr lang="ru-RU" dirty="0">
                <a:latin typeface="Comic Sans MS" panose="030F0702030302020204" pitchFamily="66" charset="0"/>
              </a:rPr>
              <a:t> дала 10 </a:t>
            </a:r>
            <a:r>
              <a:rPr lang="ru-RU" dirty="0" err="1">
                <a:latin typeface="Comic Sans MS" panose="030F0702030302020204" pitchFamily="66" charset="0"/>
              </a:rPr>
              <a:t>грудня</a:t>
            </a:r>
            <a:r>
              <a:rPr lang="ru-RU" dirty="0">
                <a:latin typeface="Comic Sans MS" panose="030F0702030302020204" pitchFamily="66" charset="0"/>
              </a:rPr>
              <a:t>. В </a:t>
            </a:r>
            <a:r>
              <a:rPr lang="ru-RU" dirty="0" err="1">
                <a:latin typeface="Comic Sans MS" panose="030F0702030302020204" pitchFamily="66" charset="0"/>
              </a:rPr>
              <a:t>другій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половині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січня</a:t>
            </a:r>
            <a:r>
              <a:rPr lang="ru-RU" dirty="0">
                <a:latin typeface="Comic Sans MS" panose="030F0702030302020204" pitchFamily="66" charset="0"/>
              </a:rPr>
              <a:t> 1964 </a:t>
            </a:r>
            <a:r>
              <a:rPr lang="ru-RU" dirty="0" err="1">
                <a:latin typeface="Comic Sans MS" panose="030F0702030302020204" pitchFamily="66" charset="0"/>
              </a:rPr>
              <a:t>закінчилося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заповнення</a:t>
            </a:r>
            <a:r>
              <a:rPr lang="ru-RU" dirty="0">
                <a:latin typeface="Comic Sans MS" panose="030F0702030302020204" pitchFamily="66" charset="0"/>
              </a:rPr>
              <a:t> водою </a:t>
            </a:r>
            <a:r>
              <a:rPr lang="ru-RU" dirty="0" err="1">
                <a:latin typeface="Comic Sans MS" panose="030F0702030302020204" pitchFamily="66" charset="0"/>
              </a:rPr>
              <a:t>водоймища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На </a:t>
            </a:r>
            <a:r>
              <a:rPr lang="ru-RU" dirty="0" err="1">
                <a:latin typeface="Comic Sans MS" panose="030F0702030302020204" pitchFamily="66" charset="0"/>
              </a:rPr>
              <a:t>повну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потужність</a:t>
            </a:r>
            <a:r>
              <a:rPr lang="ru-RU" dirty="0">
                <a:latin typeface="Comic Sans MS" panose="030F0702030302020204" pitchFamily="66" charset="0"/>
              </a:rPr>
              <a:t> почала </a:t>
            </a:r>
            <a:r>
              <a:rPr lang="ru-RU" dirty="0" err="1">
                <a:latin typeface="Comic Sans MS" panose="030F0702030302020204" pitchFamily="66" charset="0"/>
              </a:rPr>
              <a:t>працювати</a:t>
            </a:r>
            <a:r>
              <a:rPr lang="ru-RU" dirty="0">
                <a:latin typeface="Comic Sans MS" panose="030F0702030302020204" pitchFamily="66" charset="0"/>
              </a:rPr>
              <a:t> на початку </a:t>
            </a:r>
            <a:r>
              <a:rPr lang="ru-RU" dirty="0" err="1">
                <a:latin typeface="Comic Sans MS" panose="030F0702030302020204" pitchFamily="66" charset="0"/>
              </a:rPr>
              <a:t>вересня</a:t>
            </a:r>
            <a:r>
              <a:rPr lang="ru-RU" dirty="0">
                <a:latin typeface="Comic Sans MS" panose="030F0702030302020204" pitchFamily="66" charset="0"/>
              </a:rPr>
              <a:t> 1966 року.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9365" y="260648"/>
            <a:ext cx="4896544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До складу </a:t>
            </a:r>
            <a:r>
              <a:rPr lang="ru-RU" dirty="0" err="1">
                <a:latin typeface="Comic Sans MS" panose="030F0702030302020204" pitchFamily="66" charset="0"/>
              </a:rPr>
              <a:t>споруд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Дніпродзержинського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гідровузлу</a:t>
            </a:r>
            <a:r>
              <a:rPr lang="ru-RU" dirty="0">
                <a:latin typeface="Comic Sans MS" panose="030F0702030302020204" pitchFamily="66" charset="0"/>
              </a:rPr>
              <a:t> належать, </a:t>
            </a:r>
            <a:r>
              <a:rPr lang="ru-RU" dirty="0" err="1">
                <a:latin typeface="Comic Sans MS" panose="030F0702030302020204" pitchFamily="66" charset="0"/>
              </a:rPr>
              <a:t>окрім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будівлі</a:t>
            </a:r>
            <a:r>
              <a:rPr lang="ru-RU" dirty="0">
                <a:latin typeface="Comic Sans MS" panose="030F0702030302020204" pitchFamily="66" charset="0"/>
              </a:rPr>
              <a:t> ГЕС, </a:t>
            </a:r>
            <a:r>
              <a:rPr lang="ru-RU" dirty="0" err="1">
                <a:latin typeface="Comic Sans MS" panose="030F0702030302020204" pitchFamily="66" charset="0"/>
              </a:rPr>
              <a:t>бетонна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водозливна</a:t>
            </a:r>
            <a:r>
              <a:rPr lang="ru-RU" dirty="0">
                <a:latin typeface="Comic Sans MS" panose="030F0702030302020204" pitchFamily="66" charset="0"/>
              </a:rPr>
              <a:t> гребля (10 </a:t>
            </a:r>
            <a:r>
              <a:rPr lang="ru-RU" dirty="0" err="1">
                <a:latin typeface="Comic Sans MS" panose="030F0702030302020204" pitchFamily="66" charset="0"/>
              </a:rPr>
              <a:t>водозливів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r>
              <a:rPr lang="ru-RU" dirty="0" err="1">
                <a:latin typeface="Comic Sans MS" panose="030F0702030302020204" pitchFamily="66" charset="0"/>
              </a:rPr>
              <a:t>земляні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греблі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лівого</a:t>
            </a:r>
            <a:r>
              <a:rPr lang="ru-RU" dirty="0">
                <a:latin typeface="Comic Sans MS" panose="030F0702030302020204" pitchFamily="66" charset="0"/>
              </a:rPr>
              <a:t> та правого </a:t>
            </a:r>
            <a:r>
              <a:rPr lang="ru-RU" dirty="0" err="1">
                <a:latin typeface="Comic Sans MS" panose="030F0702030302020204" pitchFamily="66" charset="0"/>
              </a:rPr>
              <a:t>берегів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суднохідний</a:t>
            </a:r>
            <a:r>
              <a:rPr lang="ru-RU" dirty="0">
                <a:latin typeface="Comic Sans MS" panose="030F0702030302020204" pitchFamily="66" charset="0"/>
              </a:rPr>
              <a:t> шлюз, ВРП — 154 </a:t>
            </a:r>
            <a:r>
              <a:rPr lang="ru-RU" dirty="0" err="1">
                <a:latin typeface="Comic Sans MS" panose="030F0702030302020204" pitchFamily="66" charset="0"/>
              </a:rPr>
              <a:t>кВ</a:t>
            </a:r>
            <a:r>
              <a:rPr lang="ru-RU" dirty="0" err="1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err="1">
                <a:latin typeface="Comic Sans MS" panose="030F0702030302020204" pitchFamily="66" charset="0"/>
              </a:rPr>
              <a:t>Загальна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довжина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напірного</a:t>
            </a:r>
            <a:r>
              <a:rPr lang="ru-RU" dirty="0">
                <a:latin typeface="Comic Sans MS" panose="030F0702030302020204" pitchFamily="66" charset="0"/>
              </a:rPr>
              <a:t> фронту </a:t>
            </a:r>
            <a:r>
              <a:rPr lang="ru-RU" dirty="0" err="1">
                <a:latin typeface="Comic Sans MS" panose="030F0702030302020204" pitchFamily="66" charset="0"/>
              </a:rPr>
              <a:t>гідроспоруд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Дніпродзержинської</a:t>
            </a:r>
            <a:r>
              <a:rPr lang="ru-RU" dirty="0">
                <a:latin typeface="Comic Sans MS" panose="030F0702030302020204" pitchFamily="66" charset="0"/>
              </a:rPr>
              <a:t> ГЕС — 36,5 км, </a:t>
            </a:r>
            <a:r>
              <a:rPr lang="ru-RU" dirty="0" err="1">
                <a:latin typeface="Comic Sans MS" panose="030F0702030302020204" pitchFamily="66" charset="0"/>
              </a:rPr>
              <a:t>пропускна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здатність</a:t>
            </a:r>
            <a:r>
              <a:rPr lang="ru-RU" dirty="0">
                <a:latin typeface="Comic Sans MS" panose="030F0702030302020204" pitchFamily="66" charset="0"/>
              </a:rPr>
              <a:t> — 20700 м3/сек.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36342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112568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До складу </a:t>
            </a:r>
            <a:r>
              <a:rPr lang="ru-RU" dirty="0" err="1" smtClean="0">
                <a:latin typeface="Comic Sans MS" panose="030F0702030302020204" pitchFamily="66" charset="0"/>
              </a:rPr>
              <a:t>споруд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Дніпровського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гідровузла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належать: </a:t>
            </a:r>
            <a:r>
              <a:rPr lang="ru-RU" dirty="0" err="1" smtClean="0">
                <a:latin typeface="Comic Sans MS" panose="030F0702030302020204" pitchFamily="66" charset="0"/>
              </a:rPr>
              <a:t>будівля</a:t>
            </a:r>
            <a:r>
              <a:rPr lang="ru-RU" dirty="0" smtClean="0">
                <a:latin typeface="Comic Sans MS" panose="030F0702030302020204" pitchFamily="66" charset="0"/>
              </a:rPr>
              <a:t> ГЕС, яка не </a:t>
            </a:r>
            <a:r>
              <a:rPr lang="ru-RU" dirty="0" err="1" smtClean="0">
                <a:latin typeface="Comic Sans MS" panose="030F0702030302020204" pitchFamily="66" charset="0"/>
              </a:rPr>
              <a:t>сприймає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напір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щитова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стінка</a:t>
            </a:r>
            <a:r>
              <a:rPr lang="ru-RU" dirty="0" smtClean="0">
                <a:latin typeface="Comic Sans MS" panose="030F0702030302020204" pitchFamily="66" charset="0"/>
              </a:rPr>
              <a:t>, яка </a:t>
            </a:r>
            <a:r>
              <a:rPr lang="ru-RU" dirty="0" err="1" smtClean="0">
                <a:latin typeface="Comic Sans MS" panose="030F0702030302020204" pitchFamily="66" charset="0"/>
              </a:rPr>
              <a:t>прилягає</a:t>
            </a:r>
            <a:r>
              <a:rPr lang="ru-RU" dirty="0" smtClean="0">
                <a:latin typeface="Comic Sans MS" panose="030F0702030302020204" pitchFamily="66" charset="0"/>
              </a:rPr>
              <a:t> до </a:t>
            </a:r>
            <a:r>
              <a:rPr lang="ru-RU" dirty="0" err="1" smtClean="0">
                <a:latin typeface="Comic Sans MS" panose="030F0702030302020204" pitchFamily="66" charset="0"/>
              </a:rPr>
              <a:t>будівлі</a:t>
            </a:r>
            <a:r>
              <a:rPr lang="ru-RU" dirty="0" smtClean="0">
                <a:latin typeface="Comic Sans MS" panose="030F0702030302020204" pitchFamily="66" charset="0"/>
              </a:rPr>
              <a:t> ГЕС, </a:t>
            </a:r>
            <a:r>
              <a:rPr lang="ru-RU" dirty="0" err="1" smtClean="0">
                <a:latin typeface="Comic Sans MS" panose="030F0702030302020204" pitchFamily="66" charset="0"/>
              </a:rPr>
              <a:t>бетонна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водозливна</a:t>
            </a:r>
            <a:r>
              <a:rPr lang="ru-RU" dirty="0" smtClean="0">
                <a:latin typeface="Comic Sans MS" panose="030F0702030302020204" pitchFamily="66" charset="0"/>
              </a:rPr>
              <a:t> гребля </a:t>
            </a:r>
            <a:r>
              <a:rPr lang="ru-RU" dirty="0" err="1" smtClean="0">
                <a:latin typeface="Comic Sans MS" panose="030F0702030302020204" pitchFamily="66" charset="0"/>
              </a:rPr>
              <a:t>гравітаційного</a:t>
            </a:r>
            <a:r>
              <a:rPr lang="ru-RU" dirty="0" smtClean="0">
                <a:latin typeface="Comic Sans MS" panose="030F0702030302020204" pitchFamily="66" charset="0"/>
              </a:rPr>
              <a:t> типу з 26 </a:t>
            </a:r>
            <a:r>
              <a:rPr lang="ru-RU" dirty="0" err="1" smtClean="0">
                <a:latin typeface="Comic Sans MS" panose="030F0702030302020204" pitchFamily="66" charset="0"/>
              </a:rPr>
              <a:t>водозливами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бетонна</a:t>
            </a:r>
            <a:r>
              <a:rPr lang="ru-RU" dirty="0" smtClean="0">
                <a:latin typeface="Comic Sans MS" panose="030F0702030302020204" pitchFamily="66" charset="0"/>
              </a:rPr>
              <a:t> глуха гребля, </a:t>
            </a:r>
            <a:r>
              <a:rPr lang="ru-RU" dirty="0" err="1" smtClean="0">
                <a:latin typeface="Comic Sans MS" panose="030F0702030302020204" pitchFamily="66" charset="0"/>
              </a:rPr>
              <a:t>суднохідні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споруди</a:t>
            </a:r>
            <a:r>
              <a:rPr lang="ru-RU" dirty="0" smtClean="0">
                <a:latin typeface="Comic Sans MS" panose="030F0702030302020204" pitchFamily="66" charset="0"/>
              </a:rPr>
              <a:t>, ВРП — 154 </a:t>
            </a:r>
            <a:r>
              <a:rPr lang="ru-RU" dirty="0" err="1" smtClean="0">
                <a:latin typeface="Comic Sans MS" panose="030F0702030302020204" pitchFamily="66" charset="0"/>
              </a:rPr>
              <a:t>кВ.</a:t>
            </a:r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err="1" smtClean="0">
                <a:latin typeface="Comic Sans MS" panose="030F0702030302020204" pitchFamily="66" charset="0"/>
              </a:rPr>
              <a:t>Загальна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довжина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напірного</a:t>
            </a:r>
            <a:r>
              <a:rPr lang="ru-RU" dirty="0" smtClean="0">
                <a:latin typeface="Comic Sans MS" panose="030F0702030302020204" pitchFamily="66" charset="0"/>
              </a:rPr>
              <a:t> фронту </a:t>
            </a:r>
            <a:r>
              <a:rPr lang="ru-RU" dirty="0" err="1" smtClean="0">
                <a:latin typeface="Comic Sans MS" panose="030F0702030302020204" pitchFamily="66" charset="0"/>
              </a:rPr>
              <a:t>гідроспоруд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Дніпровського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гідровузлу</a:t>
            </a:r>
            <a:r>
              <a:rPr lang="ru-RU" dirty="0" smtClean="0">
                <a:latin typeface="Comic Sans MS" panose="030F0702030302020204" pitchFamily="66" charset="0"/>
              </a:rPr>
              <a:t> — 1,3 км, </a:t>
            </a:r>
            <a:r>
              <a:rPr lang="ru-RU" dirty="0" err="1" smtClean="0">
                <a:latin typeface="Comic Sans MS" panose="030F0702030302020204" pitchFamily="66" charset="0"/>
              </a:rPr>
              <a:t>пропускна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здатність</a:t>
            </a:r>
            <a:r>
              <a:rPr lang="ru-RU" dirty="0" smtClean="0">
                <a:latin typeface="Comic Sans MS" panose="030F0702030302020204" pitchFamily="66" charset="0"/>
              </a:rPr>
              <a:t> — 26900 м³/сек.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66" y="826556"/>
            <a:ext cx="331236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5828196" cy="30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347172"/>
            <a:ext cx="331236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Каховська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ГЕС </a:t>
            </a:r>
            <a:r>
              <a:rPr lang="ru-RU" sz="2000" dirty="0" err="1">
                <a:latin typeface="Comic Sans MS" panose="030F0702030302020204" pitchFamily="66" charset="0"/>
              </a:rPr>
              <a:t>експлуатується</a:t>
            </a:r>
            <a:r>
              <a:rPr lang="ru-RU" sz="2000" dirty="0">
                <a:latin typeface="Comic Sans MS" panose="030F0702030302020204" pitchFamily="66" charset="0"/>
              </a:rPr>
              <a:t> з 1955 р., коли </a:t>
            </a:r>
            <a:r>
              <a:rPr lang="ru-RU" sz="2000" dirty="0" err="1">
                <a:latin typeface="Comic Sans MS" panose="030F0702030302020204" pitchFamily="66" charset="0"/>
              </a:rPr>
              <a:t>був</a:t>
            </a:r>
            <a:r>
              <a:rPr lang="ru-RU" sz="2000" dirty="0">
                <a:latin typeface="Comic Sans MS" panose="030F0702030302020204" pitchFamily="66" charset="0"/>
              </a:rPr>
              <a:t> введений в </a:t>
            </a:r>
            <a:r>
              <a:rPr lang="ru-RU" sz="2000" dirty="0" err="1">
                <a:latin typeface="Comic Sans MS" panose="030F0702030302020204" pitchFamily="66" charset="0"/>
              </a:rPr>
              <a:t>дію</a:t>
            </a:r>
            <a:r>
              <a:rPr lang="ru-RU" sz="2000" dirty="0">
                <a:latin typeface="Comic Sans MS" panose="030F0702030302020204" pitchFamily="66" charset="0"/>
              </a:rPr>
              <a:t> 1-й агрегат. </a:t>
            </a:r>
            <a:r>
              <a:rPr lang="ru-RU" sz="2000" dirty="0" err="1">
                <a:latin typeface="Comic Sans MS" panose="030F0702030302020204" pitchFamily="66" charset="0"/>
              </a:rPr>
              <a:t>Останній</a:t>
            </a:r>
            <a:r>
              <a:rPr lang="ru-RU" sz="2000" dirty="0">
                <a:latin typeface="Comic Sans MS" panose="030F0702030302020204" pitchFamily="66" charset="0"/>
              </a:rPr>
              <a:t> 6-й агрегат зданий в </a:t>
            </a:r>
            <a:r>
              <a:rPr lang="ru-RU" sz="2000" dirty="0" err="1">
                <a:latin typeface="Comic Sans MS" panose="030F0702030302020204" pitchFamily="66" charset="0"/>
              </a:rPr>
              <a:t>експлуатацію</a:t>
            </a:r>
            <a:r>
              <a:rPr lang="ru-RU" sz="2000" dirty="0">
                <a:latin typeface="Comic Sans MS" panose="030F0702030302020204" pitchFamily="66" charset="0"/>
              </a:rPr>
              <a:t> в 1956 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924944"/>
            <a:ext cx="5184576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До складу </a:t>
            </a:r>
            <a:r>
              <a:rPr lang="ru-RU" dirty="0" err="1">
                <a:latin typeface="Comic Sans MS" panose="030F0702030302020204" pitchFamily="66" charset="0"/>
              </a:rPr>
              <a:t>споруд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Каховського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гідровузла</a:t>
            </a:r>
            <a:r>
              <a:rPr lang="ru-RU" dirty="0">
                <a:latin typeface="Comic Sans MS" panose="030F0702030302020204" pitchFamily="66" charset="0"/>
              </a:rPr>
              <a:t> належать: </a:t>
            </a:r>
            <a:r>
              <a:rPr lang="ru-RU" dirty="0" err="1">
                <a:latin typeface="Comic Sans MS" panose="030F0702030302020204" pitchFamily="66" charset="0"/>
              </a:rPr>
              <a:t>будівля</a:t>
            </a:r>
            <a:r>
              <a:rPr lang="ru-RU" dirty="0">
                <a:latin typeface="Comic Sans MS" panose="030F0702030302020204" pitchFamily="66" charset="0"/>
              </a:rPr>
              <a:t> ГЕС, </a:t>
            </a:r>
            <a:r>
              <a:rPr lang="ru-RU" dirty="0" err="1">
                <a:latin typeface="Comic Sans MS" panose="030F0702030302020204" pitchFamily="66" charset="0"/>
              </a:rPr>
              <a:t>закритий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розподільчий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пристрій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водозлив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бетонна</a:t>
            </a:r>
            <a:r>
              <a:rPr lang="ru-RU" dirty="0">
                <a:latin typeface="Comic Sans MS" panose="030F0702030302020204" pitchFamily="66" charset="0"/>
              </a:rPr>
              <a:t> гребля з 28 </a:t>
            </a:r>
            <a:r>
              <a:rPr lang="ru-RU" dirty="0" err="1">
                <a:latin typeface="Comic Sans MS" panose="030F0702030302020204" pitchFamily="66" charset="0"/>
              </a:rPr>
              <a:t>водозливами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однокамерний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судноплавний</a:t>
            </a:r>
            <a:r>
              <a:rPr lang="ru-RU" dirty="0">
                <a:latin typeface="Comic Sans MS" panose="030F0702030302020204" pitchFamily="66" charset="0"/>
              </a:rPr>
              <a:t> шлюз і </a:t>
            </a:r>
            <a:r>
              <a:rPr lang="ru-RU" dirty="0" err="1">
                <a:latin typeface="Comic Sans MS" panose="030F0702030302020204" pitchFamily="66" charset="0"/>
              </a:rPr>
              <a:t>грунтові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греблі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err="1">
                <a:latin typeface="Comic Sans MS" panose="030F0702030302020204" pitchFamily="66" charset="0"/>
              </a:rPr>
              <a:t>Загальна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довжина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напірного</a:t>
            </a:r>
            <a:r>
              <a:rPr lang="ru-RU" dirty="0">
                <a:latin typeface="Comic Sans MS" panose="030F0702030302020204" pitchFamily="66" charset="0"/>
              </a:rPr>
              <a:t> фронту </a:t>
            </a:r>
            <a:r>
              <a:rPr lang="ru-RU" dirty="0" err="1">
                <a:latin typeface="Comic Sans MS" panose="030F0702030302020204" pitchFamily="66" charset="0"/>
              </a:rPr>
              <a:t>гідроспоруд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Каховської</a:t>
            </a:r>
            <a:r>
              <a:rPr lang="ru-RU" dirty="0">
                <a:latin typeface="Comic Sans MS" panose="030F0702030302020204" pitchFamily="66" charset="0"/>
              </a:rPr>
              <a:t> ГЕС — 3,8 км, </a:t>
            </a:r>
            <a:r>
              <a:rPr lang="ru-RU" dirty="0" err="1">
                <a:latin typeface="Comic Sans MS" panose="030F0702030302020204" pitchFamily="66" charset="0"/>
              </a:rPr>
              <a:t>пропускна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спроможність</a:t>
            </a:r>
            <a:r>
              <a:rPr lang="ru-RU" dirty="0">
                <a:latin typeface="Comic Sans MS" panose="030F0702030302020204" pitchFamily="66" charset="0"/>
              </a:rPr>
              <a:t>  — 21400 м3/сек. ГЕС є </a:t>
            </a:r>
            <a:r>
              <a:rPr lang="ru-RU" dirty="0" err="1">
                <a:latin typeface="Comic Sans MS" panose="030F0702030302020204" pitchFamily="66" charset="0"/>
              </a:rPr>
              <a:t>підпругою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Каховського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водосховища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Біля</a:t>
            </a:r>
            <a:r>
              <a:rPr lang="ru-RU" dirty="0">
                <a:latin typeface="Comic Sans MS" panose="030F0702030302020204" pitchFamily="66" charset="0"/>
              </a:rPr>
              <a:t> ГЕС </a:t>
            </a:r>
            <a:r>
              <a:rPr lang="ru-RU" dirty="0" err="1">
                <a:latin typeface="Comic Sans MS" panose="030F0702030302020204" pitchFamily="66" charset="0"/>
              </a:rPr>
              <a:t>збудовано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місто</a:t>
            </a:r>
            <a:r>
              <a:rPr lang="ru-RU" dirty="0">
                <a:latin typeface="Comic Sans MS" panose="030F0702030302020204" pitchFamily="66" charset="0"/>
              </a:rPr>
              <a:t> Нова Каховка.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17031"/>
            <a:ext cx="3240360" cy="2209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7172"/>
            <a:ext cx="453650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810" y="215815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09490"/>
            <a:ext cx="3927001" cy="5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632761"/>
            <a:ext cx="4459383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Гідроелектростанція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 (</a:t>
            </a:r>
            <a:r>
              <a:rPr lang="ru-RU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ГЕС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ru-RU" sz="2400" dirty="0"/>
              <a:t>—</a:t>
            </a:r>
            <a:r>
              <a:rPr lang="ru-RU" sz="2800" b="1" dirty="0">
                <a:latin typeface="Monotype Corsiva" panose="03010101010201010101" pitchFamily="66" charset="0"/>
              </a:rPr>
              <a:t> електростанція, яка за </a:t>
            </a:r>
            <a:r>
              <a:rPr lang="ru-RU" sz="2800" b="1" dirty="0" smtClean="0">
                <a:latin typeface="Monotype Corsiva" panose="03010101010201010101" pitchFamily="66" charset="0"/>
              </a:rPr>
              <a:t>допомого</a:t>
            </a:r>
            <a:r>
              <a:rPr lang="ru-RU" sz="2800" b="1" dirty="0">
                <a:latin typeface="Monotype Corsiva" panose="03010101010201010101" pitchFamily="66" charset="0"/>
              </a:rPr>
              <a:t> </a:t>
            </a:r>
            <a:r>
              <a:rPr lang="ru-RU" sz="2800" b="1" dirty="0" smtClean="0">
                <a:latin typeface="Monotype Corsiva" panose="03010101010201010101" pitchFamily="66" charset="0"/>
              </a:rPr>
              <a:t>гідротурбіни</a:t>
            </a:r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перетворює</a:t>
            </a:r>
            <a:r>
              <a:rPr lang="ru-RU" sz="2800" b="1" dirty="0">
                <a:latin typeface="Monotype Corsiva" panose="03010101010201010101" pitchFamily="66" charset="0"/>
              </a:rPr>
              <a:t> кінетичну енергію води </a:t>
            </a:r>
            <a:r>
              <a:rPr lang="ru-RU" sz="2800" b="1" dirty="0" smtClean="0">
                <a:latin typeface="Monotype Corsiva" panose="03010101010201010101" pitchFamily="66" charset="0"/>
              </a:rPr>
              <a:t>в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електроенергію</a:t>
            </a:r>
            <a:r>
              <a:rPr lang="ru-RU" sz="2800" b="1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8979" y="4398490"/>
            <a:ext cx="545208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2.Якщо </a:t>
            </a:r>
            <a:r>
              <a:rPr lang="ru-RU" sz="2400" dirty="0">
                <a:latin typeface="Monotype Corsiva" panose="03010101010201010101" pitchFamily="66" charset="0"/>
              </a:rPr>
              <a:t>будівля розташована окремо, біля основи греблі на протилежному від водосховища боці, то така ГЕС називається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пригреблевою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805264"/>
            <a:ext cx="489654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3.ГЕС</a:t>
            </a:r>
            <a:r>
              <a:rPr lang="ru-RU" sz="2400" dirty="0">
                <a:latin typeface="Monotype Corsiva" panose="03010101010201010101" pitchFamily="66" charset="0"/>
              </a:rPr>
              <a:t>, будівля якої є частиною греблі, називається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русловою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52031"/>
            <a:ext cx="50567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1.ГЕС </a:t>
            </a:r>
            <a:r>
              <a:rPr lang="ru-RU" sz="2400" dirty="0">
                <a:latin typeface="Monotype Corsiva" panose="03010101010201010101" pitchFamily="66" charset="0"/>
              </a:rPr>
              <a:t>з використанням енергії припливів називають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припливними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19" y="3178580"/>
            <a:ext cx="445938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</a:rPr>
              <a:t>Є різні види гідроелектростанцій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83" y="164433"/>
            <a:ext cx="4123759" cy="32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59077"/>
            <a:ext cx="471344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Принцип роботи ГЕС досить простий. Ланцюг </a:t>
            </a:r>
            <a:r>
              <a:rPr lang="ru-RU" sz="2000" dirty="0" smtClean="0">
                <a:latin typeface="Comic Sans MS" panose="030F0702030302020204" pitchFamily="66" charset="0"/>
              </a:rPr>
              <a:t>гідротехнічних </a:t>
            </a:r>
            <a:r>
              <a:rPr lang="ru-RU" sz="2000" dirty="0">
                <a:latin typeface="Comic Sans MS" panose="030F0702030302020204" pitchFamily="66" charset="0"/>
              </a:rPr>
              <a:t>споруд забезпечує необхідний </a:t>
            </a:r>
            <a:r>
              <a:rPr lang="ru-RU" sz="2000" dirty="0" err="1" smtClean="0">
                <a:latin typeface="Comic Sans MS" panose="030F0702030302020204" pitchFamily="66" charset="0"/>
              </a:rPr>
              <a:t>напір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води, що </a:t>
            </a:r>
            <a:r>
              <a:rPr lang="ru-RU" sz="2000" dirty="0" err="1">
                <a:latin typeface="Comic Sans MS" panose="030F0702030302020204" pitchFamily="66" charset="0"/>
              </a:rPr>
              <a:t>надходить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до лопат і </a:t>
            </a:r>
            <a:r>
              <a:rPr lang="ru-RU" sz="2000" dirty="0" err="1" smtClean="0">
                <a:latin typeface="Comic Sans MS" panose="030F0702030302020204" pitchFamily="66" charset="0"/>
              </a:rPr>
              <a:t>гідротурбіни</a:t>
            </a:r>
            <a:r>
              <a:rPr lang="ru-RU" sz="2000" dirty="0">
                <a:latin typeface="Comic Sans MS" panose="030F0702030302020204" pitchFamily="66" charset="0"/>
              </a:rPr>
              <a:t>, яка приводить в дію генератори, що виробляють електроенергію.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05064"/>
            <a:ext cx="424847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Необхідний напір води утворюється за допомогою будівництва греблі, і як наслідок концентрації річки в певному місці, </a:t>
            </a:r>
            <a:r>
              <a:rPr lang="ru-RU" dirty="0" smtClean="0">
                <a:latin typeface="Comic Sans MS" panose="030F0702030302020204" pitchFamily="66" charset="0"/>
              </a:rPr>
              <a:t>або деривації</a:t>
            </a:r>
            <a:r>
              <a:rPr lang="ru-RU" dirty="0">
                <a:latin typeface="Comic Sans MS" panose="030F0702030302020204" pitchFamily="66" charset="0"/>
              </a:rPr>
              <a:t> - природним струмом води. У деяких випадках для отримання необхідного напору води використовують спільно і греблю, і деривації.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011166" cy="2688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268760"/>
            <a:ext cx="3786065" cy="23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8" y="332656"/>
            <a:ext cx="7895163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69" y="5229200"/>
            <a:ext cx="7895162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Схема 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устрою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гідроелектростанції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1 -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водосховище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; 2 - затвор; 3 -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трансформаторна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підстанція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розподільним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пристроєм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; 4 -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гідрогенератор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 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гідравлічна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турбіна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464"/>
            <a:ext cx="8496944" cy="62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" y="2595190"/>
            <a:ext cx="4386064" cy="32895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8653" y="2468418"/>
            <a:ext cx="3672408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Гідроелектричним станції поділяються в залежності від вироблюваної потужності: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потужн</a:t>
            </a:r>
            <a:r>
              <a:rPr lang="ru-RU" dirty="0">
                <a:latin typeface="Comic Sans MS" panose="030F0702030302020204" pitchFamily="66" charset="0"/>
              </a:rPr>
              <a:t>і - виробляють від 25 МВт до 250 МВт і </a:t>
            </a:r>
            <a:r>
              <a:rPr lang="ru-RU" dirty="0" err="1" smtClean="0">
                <a:latin typeface="Comic Sans MS" panose="030F0702030302020204" pitchFamily="66" charset="0"/>
              </a:rPr>
              <a:t>вище</a:t>
            </a:r>
            <a:r>
              <a:rPr lang="ru-RU" dirty="0" smtClean="0">
                <a:latin typeface="Comic Sans MS" panose="030F0702030302020204" pitchFamily="66" charset="0"/>
              </a:rPr>
              <a:t>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середні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- до 25 МВт;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малі </a:t>
            </a:r>
            <a:r>
              <a:rPr lang="ru-RU" dirty="0">
                <a:latin typeface="Comic Sans MS" panose="030F0702030302020204" pitchFamily="66" charset="0"/>
              </a:rPr>
              <a:t>гідроелектростанції - до 5 МВт (в деяких країнах (в тому числі і </a:t>
            </a:r>
            <a:r>
              <a:rPr lang="ru-RU" dirty="0" err="1" smtClean="0">
                <a:latin typeface="Comic Sans MS" panose="030F0702030302020204" pitchFamily="66" charset="0"/>
              </a:rPr>
              <a:t>Україні</a:t>
            </a:r>
            <a:r>
              <a:rPr lang="ru-RU" dirty="0" smtClean="0">
                <a:latin typeface="Comic Sans MS" panose="030F0702030302020204" pitchFamily="66" charset="0"/>
              </a:rPr>
              <a:t>) </a:t>
            </a:r>
            <a:r>
              <a:rPr lang="ru-RU" dirty="0">
                <a:latin typeface="Comic Sans MS" panose="030F0702030302020204" pitchFamily="66" charset="0"/>
              </a:rPr>
              <a:t>малими визнаються гідроелектростанції із потужністю до 10 </a:t>
            </a:r>
            <a:r>
              <a:rPr lang="ru-RU" dirty="0" smtClean="0">
                <a:latin typeface="Comic Sans MS" panose="030F0702030302020204" pitchFamily="66" charset="0"/>
              </a:rPr>
              <a:t>МВт).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986" y="588233"/>
            <a:ext cx="457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Гідроелектростанції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діляться в залежності від максимального використання напору </a:t>
            </a:r>
            <a:r>
              <a:rPr lang="ru-RU" dirty="0" smtClean="0">
                <a:latin typeface="Comic Sans MS" panose="030F0702030302020204" pitchFamily="66" charset="0"/>
              </a:rPr>
              <a:t>води на :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високонапірні</a:t>
            </a:r>
            <a:r>
              <a:rPr lang="ru-RU" dirty="0">
                <a:latin typeface="Comic Sans MS" panose="030F0702030302020204" pitchFamily="66" charset="0"/>
              </a:rPr>
              <a:t> - понад 60 м;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середньонапірні</a:t>
            </a:r>
            <a:r>
              <a:rPr lang="ru-RU" dirty="0">
                <a:latin typeface="Comic Sans MS" panose="030F0702030302020204" pitchFamily="66" charset="0"/>
              </a:rPr>
              <a:t> - від 25 м;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низьконапірні</a:t>
            </a:r>
            <a:r>
              <a:rPr lang="ru-RU" dirty="0">
                <a:latin typeface="Comic Sans MS" panose="030F0702030302020204" pitchFamily="66" charset="0"/>
              </a:rPr>
              <a:t> - від 3 до 25 м.</a:t>
            </a:r>
          </a:p>
        </p:txBody>
      </p:sp>
    </p:spTree>
    <p:extLst>
      <p:ext uri="{BB962C8B-B14F-4D97-AF65-F5344CB8AC3E}">
        <p14:creationId xmlns:p14="http://schemas.microsoft.com/office/powerpoint/2010/main" val="15790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578" y="1916832"/>
            <a:ext cx="403244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Гідроаккумулюючі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електростанції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Такі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ГАЕС здатні акумулювати вироблювану електроенергію, і пускати її в хід у моменти пікових навантажень. Принцип роботи таких електростанцій наступний: в певні моменти (часи не пікового навантаження), агрегати ГАЕС працюють як насоси, і закачують воду в спеціально обладнані верхні басейни. Коли виникає потреба, вода з них поступає в напірний трубопровід і, відповідно, приводить в дію додаткові турбіни.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90" y="404664"/>
            <a:ext cx="4501331" cy="33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82" y="332656"/>
            <a:ext cx="4171394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Гідроелектро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станції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</a:t>
            </a:r>
          </a:p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Дніпро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4392488" cy="612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639" y="3212976"/>
            <a:ext cx="3699305" cy="3046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Київська ГАЕС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Київська ГЕС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Канівська ГЕС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Кременчуцька ГЕС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Дніпродзержинська ГЕС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Дніпровська ГЕС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Каховська ГЕС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005064"/>
            <a:ext cx="394185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Київська ГЕС експлуатується з 1964 року, коли розпочав роботу 1-й агрегат. Останній, 20-й, агрегат станції був зданий в експлуатацію в жовтні 1968 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4572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Ки́ївська ГЕС 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є 1-шим ступенем каскаду гідроелектростанцій на р. Дніпро. Утворює Київське водосховище. Розташована у м. Вишгород.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9929" y="2001579"/>
            <a:ext cx="38101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Загальна довжина напорного фронту гідроспоруд Київського гідроузла — 42,3 км, пропускна здатність — 12500 м3/сек.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413337"/>
            <a:ext cx="4206687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157</TotalTime>
  <Words>722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Гідроелектростанції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Гідроелектростанції</dc:title>
  <dc:creator>Svetlana</dc:creator>
  <cp:lastModifiedBy>Admin</cp:lastModifiedBy>
  <cp:revision>20</cp:revision>
  <dcterms:created xsi:type="dcterms:W3CDTF">2013-11-24T10:40:41Z</dcterms:created>
  <dcterms:modified xsi:type="dcterms:W3CDTF">2014-12-16T17:11:42Z</dcterms:modified>
</cp:coreProperties>
</file>