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7" r:id="rId3"/>
    <p:sldId id="271" r:id="rId4"/>
    <p:sldId id="258" r:id="rId5"/>
    <p:sldId id="268" r:id="rId6"/>
    <p:sldId id="259" r:id="rId7"/>
    <p:sldId id="273" r:id="rId8"/>
    <p:sldId id="272" r:id="rId9"/>
    <p:sldId id="260" r:id="rId10"/>
    <p:sldId id="269" r:id="rId11"/>
    <p:sldId id="265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5648" y="6400800"/>
            <a:ext cx="2133600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400800"/>
            <a:ext cx="2895600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1152" y="6400800"/>
            <a:ext cx="2133600" cy="365125"/>
          </a:xfrm>
        </p:spPr>
        <p:txBody>
          <a:bodyPr/>
          <a:lstStyle/>
          <a:p>
            <a:pPr>
              <a:defRPr/>
            </a:pPr>
            <a:fld id="{3016F476-B09A-4FB9-9046-D13C8B690EC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 bwMode="gray">
          <a:xfrm>
            <a:off x="1718336" y="2798064"/>
            <a:ext cx="7425663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600496" y="2697480"/>
            <a:ext cx="1024128" cy="12252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1728216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1828800" y="3718600"/>
            <a:ext cx="1024128" cy="122529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1754222" y="0"/>
            <a:ext cx="1181656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504542" y="3825240"/>
            <a:ext cx="1181656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862072" y="3959352"/>
            <a:ext cx="6245352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980944" y="2816352"/>
            <a:ext cx="589788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8147304" y="2587752"/>
            <a:ext cx="64008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1E6F5-FFF6-4977-A825-6800CCD5D5D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72" y="457200"/>
            <a:ext cx="6291072" cy="5468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3787141" y="2999232"/>
            <a:ext cx="6355080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6786373" y="6355080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ltGray">
          <a:xfrm>
            <a:off x="7142989" y="5980176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7078981" y="6419088"/>
            <a:ext cx="50292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7962938" y="5539777"/>
            <a:ext cx="356616" cy="2005509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3392340" y="2596980"/>
            <a:ext cx="356616" cy="7141296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8040" y="384048"/>
            <a:ext cx="1746504" cy="55504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048" y="6400800"/>
            <a:ext cx="2133600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584448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232" y="6400800"/>
            <a:ext cx="914400" cy="365125"/>
          </a:xfrm>
        </p:spPr>
        <p:txBody>
          <a:bodyPr/>
          <a:lstStyle/>
          <a:p>
            <a:pPr>
              <a:defRPr/>
            </a:pPr>
            <a:fld id="{27CE2131-94C9-43CC-9545-8BAE90404B9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B781-DE27-4BF3-83D5-DB886CC63E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8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CE775-E564-4856-A6FE-08170607847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963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936BB-1ED7-4270-BB08-B2BB13FDC39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9153144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702662" y="-3778"/>
            <a:ext cx="340408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323615" y="4419600"/>
            <a:ext cx="340408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8147304" y="4169664"/>
            <a:ext cx="64008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43000" y="4498848"/>
            <a:ext cx="77724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46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8132-CA2B-4596-B3E1-23130CD0324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040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54270-6FE5-43DB-934E-B0537565B63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FA9C-1BCE-496A-88A0-87842830326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9ED7A-979D-436C-ADC1-B87EDA67845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1640"/>
            <a:ext cx="5111496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" y="1691640"/>
            <a:ext cx="2414016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5E30B-2A11-4BCB-ADED-4B8A4152E6C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896112" y="1801368"/>
            <a:ext cx="7790688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5541264"/>
            <a:ext cx="781812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0EBDB-74FF-479A-91D9-9F32C600420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097280" y="36576"/>
            <a:ext cx="76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4290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86156A-1DED-4CF5-90B4-32D54486D39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069848" y="1600200"/>
            <a:ext cx="7616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069848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764704"/>
            <a:ext cx="7956376" cy="1071885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cs typeface="Times New Roman" pitchFamily="18" charset="0"/>
              </a:rPr>
              <a:t/>
            </a:r>
            <a:br>
              <a:rPr lang="en-US" sz="4800" dirty="0" smtClean="0">
                <a:latin typeface="+mj-lt"/>
                <a:cs typeface="Times New Roman" pitchFamily="18" charset="0"/>
              </a:rPr>
            </a:br>
            <a:r>
              <a:rPr lang="uk-UA" dirty="0" smtClean="0">
                <a:latin typeface="+mj-lt"/>
                <a:cs typeface="Times New Roman" pitchFamily="18" charset="0"/>
              </a:rPr>
              <a:t>Мислення та свідомість людини</a:t>
            </a: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endParaRPr lang="uk-UA" sz="48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437112"/>
            <a:ext cx="3527946" cy="2138238"/>
          </a:xfrm>
          <a:ln>
            <a:noFill/>
          </a:ln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Виконала</a:t>
            </a:r>
            <a:r>
              <a:rPr lang="uk-UA" sz="2800" b="1" i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endParaRPr lang="uk-UA" sz="28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1" name="Рисунок 5" descr="дум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4067944" cy="37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93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</a:t>
            </a: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Особливості процесу мислення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4104456" cy="48245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1600" b="1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uk-UA" sz="2000" b="1" i="1" dirty="0" smtClean="0">
                <a:solidFill>
                  <a:schemeClr val="accent4"/>
                </a:solidFill>
                <a:latin typeface="+mj-lt"/>
              </a:rPr>
              <a:t>4</a:t>
            </a:r>
            <a:r>
              <a:rPr lang="uk-UA" sz="2000" b="1" dirty="0" smtClean="0">
                <a:solidFill>
                  <a:schemeClr val="accent4"/>
                </a:solidFill>
                <a:latin typeface="+mj-lt"/>
              </a:rPr>
              <a:t>. Мислення</a:t>
            </a:r>
            <a:r>
              <a:rPr lang="uk-UA" sz="2000" dirty="0" smtClean="0">
                <a:latin typeface="+mj-lt"/>
              </a:rPr>
              <a:t> - стрижень будь-якої розумової діяльності людини. Цим розумовий процес навіть дворічної дитини, яка засвоює мову, якісно відрізняється від примітивних форм аналізу і синтезу, доступних вищим тваринам. Пошук шляхів розв’язання тварини здійснюють методами безладних спроб і помилок, спрямованих на досягнення “приманки”, але не на націленість. Сформульована в запитанні потреба пізнати, зрозуміти має в людини усвідомлений характер. Мисляча людина знає, що вона не знає і що хоче взнати. Вона знає, що вона знайшла, розв’язавши поставлену задачу.</a:t>
            </a:r>
          </a:p>
        </p:txBody>
      </p:sp>
      <p:pic>
        <p:nvPicPr>
          <p:cNvPr id="10244" name="Рисунок 3" descr="19a5bcca73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5"/>
            <a:ext cx="388102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Властивості свідомості людини: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83695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1. Людина, що володіє свідомістю, виділяє себе з навколишнього світу, відокремлює себе та своє «я» від зовнішніх речей, а властивості речей—від них самих.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 2. Здатний побачити себе, що знаходиться у визначеному місці простору й у визначеній крапці тимчасової осі, що зв'язує сьогодення, минуле і майбутнє.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 3. Здатний побачити себе у визначеній системі відносин з іншими людьми.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 4. Здатний встановлювати адекватні причинно-наслідкові відносини між явищами зовнішнього світу і між ними і своїми власними діями.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 5. Віддає звіт у своїх відчуттях, думках, переживаннях, намірах і бажаннях.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 6. Знає особливості своєї індивідуальності й </a:t>
            </a:r>
            <a:r>
              <a:rPr lang="uk-UA" sz="2200" dirty="0">
                <a:latin typeface="+mj-lt"/>
              </a:rPr>
              <a:t> </a:t>
            </a:r>
            <a:r>
              <a:rPr lang="uk-UA" sz="2200" dirty="0" smtClean="0">
                <a:latin typeface="+mj-lt"/>
              </a:rPr>
              <a:t>особистості.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200" dirty="0" smtClean="0">
                <a:latin typeface="+mj-lt"/>
              </a:rPr>
              <a:t> 7. Здатний планувати свої дії, передбачати їхні результати й оцінювати їхнього наслідку, тобто здатний до здійснення навмисних довільних дій.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Методологічні основи змісту навчання та виховання: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7715200" cy="478112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chemeClr val="accent4"/>
                </a:solidFill>
                <a:latin typeface="+mj-lt"/>
              </a:rPr>
              <a:t>Викладання </a:t>
            </a:r>
            <a:r>
              <a:rPr lang="uk-UA" sz="2400" dirty="0" smtClean="0">
                <a:latin typeface="+mj-lt"/>
              </a:rPr>
              <a:t>— діяльність учителя в процесі навчання, що полягає в постановці перед учнями пізнавального завдання, повідомленні нових знань, організації спостережень, лабораторних І практичних занять, керівництві роботою учнів із самостійного засвоєння знань, у перевірці якості знань, умінь та навичок.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chemeClr val="accent4"/>
                </a:solidFill>
                <a:latin typeface="+mj-lt"/>
              </a:rPr>
              <a:t>Учіння </a:t>
            </a:r>
            <a:r>
              <a:rPr lang="uk-UA" sz="2400" dirty="0" smtClean="0">
                <a:latin typeface="+mj-lt"/>
              </a:rPr>
              <a:t>— цілеспрямований процес засвоєння учнями знань, оволодіння вміннями і навичками. У широкому значенні — оволодіння соціальним досвідом з метою його використання в практичному житті.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chemeClr val="accent4"/>
                </a:solidFill>
                <a:latin typeface="+mj-lt"/>
              </a:rPr>
              <a:t>Пізнання</a:t>
            </a:r>
            <a:r>
              <a:rPr lang="uk-UA" sz="2400" dirty="0" smtClean="0">
                <a:latin typeface="+mj-lt"/>
              </a:rPr>
              <a:t> — процес цілеспрямованого відображення об'єктивної реальності у свідомості людей.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chemeClr val="accent4"/>
                </a:solidFill>
                <a:latin typeface="+mj-lt"/>
              </a:rPr>
              <a:t>Виховання</a:t>
            </a:r>
            <a:r>
              <a:rPr lang="uk-UA" sz="2400" dirty="0" smtClean="0">
                <a:latin typeface="+mj-lt"/>
              </a:rPr>
              <a:t> — один із чинників, під впливом якого здійснюється розвиток дитини.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384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</a:t>
            </a: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Діяльність</a:t>
            </a: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3744416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2200" b="1" dirty="0" smtClean="0">
                <a:solidFill>
                  <a:schemeClr val="accent4"/>
                </a:solidFill>
                <a:latin typeface="+mj-lt"/>
              </a:rPr>
              <a:t>Діяльність</a:t>
            </a:r>
            <a:r>
              <a:rPr lang="uk-UA" sz="2200" dirty="0" smtClean="0">
                <a:latin typeface="+mj-lt"/>
              </a:rPr>
              <a:t> — спосіб буття людини у світі, її здатність вносити в дійсність зміни.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200" dirty="0" smtClean="0">
                <a:latin typeface="+mj-lt"/>
              </a:rPr>
              <a:t> Основними компонентами діяльності є: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200" dirty="0" smtClean="0">
                <a:latin typeface="+mj-lt"/>
              </a:rPr>
              <a:t> 1) суб'єкт з його потребами;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200" dirty="0" smtClean="0">
                <a:latin typeface="+mj-lt"/>
              </a:rPr>
              <a:t> 2) мета, відповідно до якої предмет перетворюється на об'єкт, на який спрямовано діяльність;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200" dirty="0" smtClean="0">
                <a:latin typeface="+mj-lt"/>
              </a:rPr>
              <a:t> 3) засіб реалізації мети;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200" dirty="0" smtClean="0">
                <a:latin typeface="+mj-lt"/>
              </a:rPr>
              <a:t> 4) результат діяльності.</a:t>
            </a:r>
          </a:p>
        </p:txBody>
      </p:sp>
      <p:pic>
        <p:nvPicPr>
          <p:cNvPr id="18436" name="Picture 6" descr="b019813ec3e14de05f6673216bc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844824"/>
            <a:ext cx="4319587" cy="468052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965" y="-5432"/>
            <a:ext cx="7950704" cy="13074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05" y="1863436"/>
            <a:ext cx="2488224" cy="23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0" y="1863436"/>
            <a:ext cx="3124320" cy="473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9" y="1894074"/>
            <a:ext cx="3116796" cy="47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30" y="4352234"/>
            <a:ext cx="2675499" cy="224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8786812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 </a:t>
            </a:r>
            <a:r>
              <a:rPr lang="uk-UA" b="1" dirty="0" smtClean="0">
                <a:solidFill>
                  <a:schemeClr val="accent6">
                    <a:tint val="1000"/>
                  </a:schemeClr>
                </a:solidFill>
                <a:latin typeface="+mj-lt"/>
                <a:cs typeface="Times New Roman" pitchFamily="18" charset="0"/>
              </a:rPr>
              <a:t>Кора великих півкуль головного мозку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72817"/>
            <a:ext cx="2736304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Кора великих півкуль </a:t>
            </a:r>
            <a:r>
              <a:rPr lang="uk-UA" sz="2400" dirty="0" smtClean="0">
                <a:latin typeface="+mj-lt"/>
                <a:cs typeface="Times New Roman" pitchFamily="18" charset="0"/>
              </a:rPr>
              <a:t>головного мозку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-</a:t>
            </a:r>
            <a:r>
              <a:rPr lang="uk-UA" sz="2400" dirty="0" smtClean="0">
                <a:latin typeface="+mj-lt"/>
                <a:cs typeface="Times New Roman" pitchFamily="18" charset="0"/>
              </a:rPr>
              <a:t> це поверхневий шар сірої речовини. Її утворюють тіла нервових клітин, проміжки між якими заповнені клітинами </a:t>
            </a:r>
            <a:r>
              <a:rPr lang="uk-UA" sz="2400" dirty="0" err="1" smtClean="0">
                <a:latin typeface="+mj-lt"/>
                <a:cs typeface="Times New Roman" pitchFamily="18" charset="0"/>
              </a:rPr>
              <a:t>нейроглії</a:t>
            </a:r>
            <a:r>
              <a:rPr lang="uk-UA" sz="2400" dirty="0" smtClean="0">
                <a:latin typeface="+mj-lt"/>
                <a:cs typeface="Times New Roman" pitchFamily="18" charset="0"/>
              </a:rPr>
              <a:t> та містять нервові волокна і кровоносні судини. </a:t>
            </a:r>
          </a:p>
        </p:txBody>
      </p:sp>
      <p:pic>
        <p:nvPicPr>
          <p:cNvPr id="8196" name="Picture 11" descr="7309fbe30407e82212d6f507f01f3c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2060848"/>
            <a:ext cx="5724128" cy="4403707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8786812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 </a:t>
            </a: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Кора великих півкуль головного мозку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4176464" cy="496855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chemeClr val="accent4"/>
                </a:solidFill>
                <a:latin typeface="+mj-lt"/>
              </a:rPr>
              <a:t>Наявність численних борозен і закруток </a:t>
            </a:r>
            <a:r>
              <a:rPr lang="uk-UA" sz="2800" dirty="0" smtClean="0">
                <a:latin typeface="+mj-lt"/>
              </a:rPr>
              <a:t>значно збільшує площу сірої речовини. Загальна площа кори становить 220 тис. мм. Товщина кори в різних ділянках неоднакова і коливається від 1,3 до 4,5 мм.  В ній міститься 14 - 15 млрд. різноманітних за формою, розмірами та функціями нейронів.</a:t>
            </a:r>
          </a:p>
        </p:txBody>
      </p:sp>
      <p:pic>
        <p:nvPicPr>
          <p:cNvPr id="5124" name="Содержимое 5" descr="2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23" y="1905000"/>
            <a:ext cx="3610154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65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            </a:t>
            </a:r>
            <a:r>
              <a:rPr lang="uk-UA" sz="4800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Мислення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945060"/>
            <a:ext cx="4104456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chemeClr val="accent4"/>
                </a:solidFill>
                <a:latin typeface="+mj-lt"/>
              </a:rPr>
              <a:t>Мислення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uk-UA" sz="2800" b="1" i="1" dirty="0" smtClean="0">
                <a:latin typeface="+mj-lt"/>
              </a:rPr>
              <a:t>–</a:t>
            </a:r>
            <a:r>
              <a:rPr lang="uk-UA" sz="2800" dirty="0" smtClean="0">
                <a:latin typeface="+mj-lt"/>
              </a:rPr>
              <a:t> це процес опосередкованого, предметного відображення (пізнання) загальних , суттєвих властивостей об’єктів та явищ дійсності, відображення взаємозв’язків та відношень, що існують між ними. </a:t>
            </a:r>
          </a:p>
        </p:txBody>
      </p:sp>
      <p:pic>
        <p:nvPicPr>
          <p:cNvPr id="6148" name="Picture 7" descr="ps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725248" cy="4900406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850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            </a:t>
            </a:r>
            <a:r>
              <a:rPr lang="uk-UA" sz="4800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Мислення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196752"/>
            <a:ext cx="4333106" cy="54006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1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Мислення починається з </a:t>
            </a:r>
            <a:r>
              <a:rPr lang="uk-UA" sz="2100" dirty="0" smtClean="0">
                <a:latin typeface="+mj-lt"/>
              </a:rPr>
              <a:t>проблемної ситуації, для виходу з якої індивід повинен знайти і застосувати нові для себе знання чи дії. Вона включає в себе невідоме (шукане, пізнавальну потребу індивіда, його здібності та досвід. Однак з багатьох причин індивід, оцінюючи ситуацію як проблемну, часто не шукає виходу з неї. Він вдається до мислення тоді, коли проблемна ситуація перетворюється на задачу. Тобто, задача </a:t>
            </a:r>
            <a:r>
              <a:rPr lang="en-US" sz="2100" dirty="0" smtClean="0">
                <a:latin typeface="+mj-lt"/>
              </a:rPr>
              <a:t>- </a:t>
            </a:r>
            <a:r>
              <a:rPr lang="uk-UA" sz="2100" dirty="0" smtClean="0">
                <a:latin typeface="+mj-lt"/>
              </a:rPr>
              <a:t>це проблемна ситуація, прийнята індивідом. Тепер вона набуває вигляду відомого і невідомого, зв’язки між якими слід віднайти. Пошук таких зв’язків, тобто розв‘язування задач, і становить процес мислення.</a:t>
            </a:r>
          </a:p>
        </p:txBody>
      </p:sp>
      <p:pic>
        <p:nvPicPr>
          <p:cNvPr id="7172" name="Рисунок 8" descr="мысли чел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31" y="1628800"/>
            <a:ext cx="3929063" cy="49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9937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  </a:t>
            </a: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Складові  мислення</a:t>
            </a:r>
          </a:p>
        </p:txBody>
      </p:sp>
      <p:pic>
        <p:nvPicPr>
          <p:cNvPr id="12291" name="Picture 6" descr="7selfk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7344816" cy="4729201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0477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993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</a:t>
            </a: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Особливості процесу мислення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9"/>
            <a:ext cx="3960440" cy="494313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4"/>
                </a:solidFill>
                <a:latin typeface="+mj-lt"/>
              </a:rPr>
              <a:t>1. </a:t>
            </a:r>
            <a:r>
              <a:rPr lang="ru-RU" sz="2400" b="1" dirty="0" err="1" smtClean="0">
                <a:solidFill>
                  <a:schemeClr val="accent4"/>
                </a:solidFill>
                <a:latin typeface="+mj-lt"/>
              </a:rPr>
              <a:t>Процес</a:t>
            </a:r>
            <a:r>
              <a:rPr lang="ru-RU" sz="2400" b="1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accent4"/>
                </a:solidFill>
                <a:latin typeface="+mj-lt"/>
              </a:rPr>
              <a:t>мислення</a:t>
            </a:r>
            <a:r>
              <a:rPr lang="ru-RU" sz="2400" b="1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думала, над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 descr="mem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00808"/>
            <a:ext cx="3888432" cy="49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29600" cy="993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 </a:t>
            </a:r>
            <a:r>
              <a:rPr lang="uk-UA" i="1" dirty="0" smtClean="0">
                <a:solidFill>
                  <a:schemeClr val="accent6">
                    <a:tint val="1000"/>
                  </a:schemeClr>
                </a:solidFill>
                <a:latin typeface="+mj-lt"/>
              </a:rPr>
              <a:t>Особливості процесу мислення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35507" y="1556793"/>
            <a:ext cx="4888144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3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r>
              <a:rPr lang="uk-UA" sz="2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uk-UA" sz="2000" b="1" dirty="0" smtClean="0">
                <a:solidFill>
                  <a:schemeClr val="accent4"/>
                </a:solidFill>
                <a:latin typeface="+mj-lt"/>
              </a:rPr>
              <a:t>Для мислення характерна проблемність</a:t>
            </a:r>
            <a:r>
              <a:rPr lang="uk-UA" sz="2000" dirty="0" smtClean="0">
                <a:latin typeface="+mj-lt"/>
              </a:rPr>
              <a:t>, тобто пошук зв’язків у кожному конкретному випадку, у кожному явищі, яке є об’єктом пізнання. Цей пошук розпочинається звичайно у відповідь на словесний сигнал. Таким сигналом є запитання, з якого розпочинається процес мислення У запитанні формулюється завдання мислення. При цьому кожне запитання символізує цілком визначений тип зв’язку, розкриття якого в певному конкретному явищі і становить завдання, що постало перед людиною. Запитання: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000" dirty="0" smtClean="0">
                <a:latin typeface="+mj-lt"/>
              </a:rPr>
              <a:t>”Чий м’яч покотився?”- потребує встановити зв’язок лише однієї </a:t>
            </a:r>
            <a:r>
              <a:rPr lang="uk-UA" sz="2000" dirty="0" err="1" smtClean="0">
                <a:latin typeface="+mj-lt"/>
              </a:rPr>
              <a:t>категорїї</a:t>
            </a:r>
            <a:r>
              <a:rPr lang="uk-UA" sz="2000" dirty="0" smtClean="0">
                <a:latin typeface="+mj-lt"/>
              </a:rPr>
              <a:t> відношень належності. Запитання: ” Куди м’яч покотився?”- сигналізує також лише один тип зв’язку - напрям, місце. Запитання:” Чому м’яч покотився? - зумовлює пошуки причинних зв’язків. </a:t>
            </a:r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51" y="1916832"/>
            <a:ext cx="331713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1360</TotalTime>
  <Words>844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 Мислення та свідомість людини </vt:lpstr>
      <vt:lpstr>  Кора великих півкуль головного мозку</vt:lpstr>
      <vt:lpstr>  Кора великих півкуль головного мозку</vt:lpstr>
      <vt:lpstr>             Мислення</vt:lpstr>
      <vt:lpstr>             Мислення</vt:lpstr>
      <vt:lpstr>   Складові  мислення</vt:lpstr>
      <vt:lpstr>Презентация PowerPoint</vt:lpstr>
      <vt:lpstr> Особливості процесу мислення</vt:lpstr>
      <vt:lpstr> Особливості процесу мислення</vt:lpstr>
      <vt:lpstr> Особливості процесу мислення</vt:lpstr>
      <vt:lpstr> Властивості свідомості людини:</vt:lpstr>
      <vt:lpstr>Методологічні основи змісту навчання та виховання:</vt:lpstr>
      <vt:lpstr> Діяльність </vt:lpstr>
      <vt:lpstr>Дякую за увагу!</vt:lpstr>
    </vt:vector>
  </TitlesOfParts>
  <Company>Sith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Мислення і свідомість людини</dc:title>
  <dc:creator>Revan</dc:creator>
  <cp:lastModifiedBy>Настя</cp:lastModifiedBy>
  <cp:revision>51</cp:revision>
  <dcterms:created xsi:type="dcterms:W3CDTF">2011-05-10T14:26:29Z</dcterms:created>
  <dcterms:modified xsi:type="dcterms:W3CDTF">2014-06-02T15:30:53Z</dcterms:modified>
</cp:coreProperties>
</file>