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63" r:id="rId6"/>
    <p:sldId id="264" r:id="rId7"/>
    <p:sldId id="270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7" r:id="rId22"/>
    <p:sldId id="278" r:id="rId23"/>
    <p:sldId id="275" r:id="rId24"/>
    <p:sldId id="276" r:id="rId2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45720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210300"/>
            <a:ext cx="9144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1" descr="Пробирки крупным планом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40333"/>
            <a:ext cx="8229600" cy="1263534"/>
          </a:xfrm>
        </p:spPr>
        <p:txBody>
          <a:bodyPr>
            <a:normAutofit/>
          </a:bodyPr>
          <a:lstStyle>
            <a:lvl1pPr algn="l" latinLnBrk="0">
              <a:defRPr lang="ru-RU" sz="5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286500"/>
            <a:ext cx="8229600" cy="457200"/>
          </a:xfrm>
        </p:spPr>
        <p:txBody>
          <a:bodyPr anchor="ctr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ru-RU"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 latinLnBrk="0">
              <a:buNone/>
              <a:defRPr lang="ru-RU" sz="2800"/>
            </a:lvl2pPr>
            <a:lvl3pPr marL="914400" indent="0" algn="ctr" latinLnBrk="0">
              <a:buNone/>
              <a:defRPr lang="ru-RU" sz="2400"/>
            </a:lvl3pPr>
            <a:lvl4pPr marL="1371600" indent="0" algn="ctr" latinLnBrk="0">
              <a:buNone/>
              <a:defRPr lang="ru-RU" sz="2000"/>
            </a:lvl4pPr>
            <a:lvl5pPr marL="1828800" indent="0" algn="ctr" latinLnBrk="0">
              <a:buNone/>
              <a:defRPr lang="ru-RU" sz="2000"/>
            </a:lvl5pPr>
            <a:lvl6pPr marL="2286000" indent="0" algn="ctr" latinLnBrk="0">
              <a:buNone/>
              <a:defRPr lang="ru-RU" sz="2000"/>
            </a:lvl6pPr>
            <a:lvl7pPr marL="2743200" indent="0" algn="ctr" latinLnBrk="0">
              <a:buNone/>
              <a:defRPr lang="ru-RU" sz="2000"/>
            </a:lvl7pPr>
            <a:lvl8pPr marL="3200400" indent="0" algn="ctr" latinLnBrk="0">
              <a:buNone/>
              <a:defRPr lang="ru-RU" sz="2000"/>
            </a:lvl8pPr>
            <a:lvl9pPr marL="3657600" indent="0" algn="ctr" latinLnBrk="0">
              <a:buNone/>
              <a:defRPr lang="ru-RU"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6DC9-5472-4A86-8ADF-0F2C091CC8C6}" type="datetimeFigureOut">
              <a:rPr lang="uk-UA"/>
              <a:pPr>
                <a:defRPr/>
              </a:pPr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EE0D-1E65-4338-8D88-7CDCB29F61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6983413" y="0"/>
            <a:ext cx="21605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983413" y="0"/>
            <a:ext cx="0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5175" y="685801"/>
            <a:ext cx="1743075" cy="54863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685801"/>
            <a:ext cx="6079331" cy="54863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E5AA-B829-40C7-8A6D-E42AE9EABC86}" type="datetimeFigureOut">
              <a:rPr lang="uk-UA"/>
              <a:pPr>
                <a:defRPr/>
              </a:pPr>
              <a:t>01.04.2015</a:t>
            </a:fld>
            <a:endParaRPr lang="uk-UA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9DC47-58B1-460B-9A9B-59A6F89EA2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5A8E-6427-499A-86C6-03BA523773AC}" type="datetimeFigureOut">
              <a:rPr lang="uk-UA"/>
              <a:pPr>
                <a:defRPr/>
              </a:pPr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39B9-B9A3-4D0D-BD90-4362DFCA4D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53095"/>
            <a:ext cx="8229600" cy="2286000"/>
          </a:xfrm>
        </p:spPr>
        <p:txBody>
          <a:bodyPr anchor="b">
            <a:normAutofit/>
          </a:bodyPr>
          <a:lstStyle>
            <a:lvl1pPr latinLnBrk="0">
              <a:defRPr lang="ru-RU" sz="58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437" y="5864054"/>
            <a:ext cx="8229600" cy="45004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714501"/>
            <a:ext cx="3564082" cy="4457700"/>
          </a:xfrm>
        </p:spPr>
        <p:txBody>
          <a:bodyPr>
            <a:normAutofit/>
          </a:bodyPr>
          <a:lstStyle>
            <a:lvl1pPr latinLnBrk="0">
              <a:spcBef>
                <a:spcPts val="2000"/>
              </a:spcBef>
              <a:defRPr lang="ru-RU" sz="20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/>
            </a:lvl6pPr>
            <a:lvl7pPr latinLnBrk="0">
              <a:defRPr lang="ru-RU" sz="1400"/>
            </a:lvl7pPr>
            <a:lvl8pPr latinLnBrk="0">
              <a:defRPr lang="ru-RU" sz="1400"/>
            </a:lvl8pPr>
            <a:lvl9pPr latinLnBrk="0">
              <a:defRPr lang="ru-RU"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9819" y="1714501"/>
            <a:ext cx="3564082" cy="4457700"/>
          </a:xfrm>
        </p:spPr>
        <p:txBody>
          <a:bodyPr>
            <a:normAutofit/>
          </a:bodyPr>
          <a:lstStyle>
            <a:lvl1pPr latinLnBrk="0">
              <a:spcBef>
                <a:spcPts val="2000"/>
              </a:spcBef>
              <a:defRPr lang="ru-RU" sz="2000"/>
            </a:lvl1pPr>
            <a:lvl2pPr latinLnBrk="0">
              <a:defRPr lang="ru-RU" sz="18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/>
            </a:lvl6pPr>
            <a:lvl7pPr latinLnBrk="0">
              <a:defRPr lang="ru-RU" sz="1400"/>
            </a:lvl7pPr>
            <a:lvl8pPr latinLnBrk="0">
              <a:defRPr lang="ru-RU" sz="1400"/>
            </a:lvl8pPr>
            <a:lvl9pPr latinLnBrk="0">
              <a:defRPr lang="ru-RU"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2C2E-FF1C-4C03-B9AA-F6D6C93D6B4E}" type="datetimeFigureOut">
              <a:rPr lang="uk-UA"/>
              <a:pPr>
                <a:defRPr/>
              </a:pPr>
              <a:t>01.04.2015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D033-65B7-40CE-93E6-FDD0DC45F1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529541"/>
            <a:ext cx="3566160" cy="811583"/>
          </a:xfrm>
        </p:spPr>
        <p:txBody>
          <a:bodyPr anchor="b"/>
          <a:lstStyle>
            <a:lvl1pPr marL="0" indent="0" latinLnBrk="0">
              <a:lnSpc>
                <a:spcPct val="90000"/>
              </a:lnSpc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484692"/>
            <a:ext cx="3566160" cy="3687508"/>
          </a:xfrm>
        </p:spPr>
        <p:txBody>
          <a:bodyPr/>
          <a:lstStyle>
            <a:lvl1pPr latinLnBrk="0">
              <a:spcBef>
                <a:spcPts val="2000"/>
              </a:spcBef>
              <a:defRPr lang="ru-RU" sz="20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77740" y="1529541"/>
            <a:ext cx="3566160" cy="811583"/>
          </a:xfrm>
        </p:spPr>
        <p:txBody>
          <a:bodyPr anchor="b"/>
          <a:lstStyle>
            <a:lvl1pPr marL="0" indent="0" latinLnBrk="0">
              <a:lnSpc>
                <a:spcPct val="90000"/>
              </a:lnSpc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77740" y="2484692"/>
            <a:ext cx="3566160" cy="3687508"/>
          </a:xfrm>
        </p:spPr>
        <p:txBody>
          <a:bodyPr/>
          <a:lstStyle>
            <a:lvl1pPr latinLnBrk="0">
              <a:spcBef>
                <a:spcPts val="2000"/>
              </a:spcBef>
              <a:defRPr lang="ru-RU" sz="20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0B51-E2B3-47A0-8CE4-24C4377BAB71}" type="datetimeFigureOut">
              <a:rPr lang="uk-UA"/>
              <a:pPr>
                <a:defRPr/>
              </a:pPr>
              <a:t>01.04.2015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E81B-EE6B-42E0-B746-CB0397D068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93F5-94E0-43A0-8779-4EA0AC1E3763}" type="datetimeFigureOut">
              <a:rPr lang="uk-UA"/>
              <a:pPr>
                <a:defRPr/>
              </a:pPr>
              <a:t>01.04.2015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4D3A-F6A7-4A2C-BABE-E6C08706D4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818A-7F46-4E26-958C-20EDE8161584}" type="datetimeFigureOut">
              <a:rPr lang="uk-UA"/>
              <a:pPr>
                <a:defRPr/>
              </a:pPr>
              <a:t>01.04.2015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C8D1-1CA8-4D3F-911F-E3124FA16F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200400" y="0"/>
            <a:ext cx="0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389" y="465512"/>
            <a:ext cx="2629622" cy="1600200"/>
          </a:xfrm>
        </p:spPr>
        <p:txBody>
          <a:bodyPr anchor="t">
            <a:normAutofit/>
          </a:bodyPr>
          <a:lstStyle>
            <a:lvl1pPr latinLnBrk="0">
              <a:defRPr lang="ru-RU" sz="28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50" y="465513"/>
            <a:ext cx="5286375" cy="5935287"/>
          </a:xfrm>
        </p:spPr>
        <p:txBody>
          <a:bodyPr>
            <a:normAutofit/>
          </a:bodyPr>
          <a:lstStyle>
            <a:lvl1pPr latinLnBrk="0">
              <a:defRPr lang="ru-RU" sz="22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389" y="3746500"/>
            <a:ext cx="2629622" cy="24257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200400" y="0"/>
            <a:ext cx="0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36" y="466344"/>
            <a:ext cx="2626614" cy="1600200"/>
          </a:xfrm>
        </p:spPr>
        <p:txBody>
          <a:bodyPr anchor="t">
            <a:normAutofit/>
          </a:bodyPr>
          <a:lstStyle>
            <a:lvl1pPr latinLnBrk="0">
              <a:defRPr lang="ru-RU" sz="28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2404" y="0"/>
            <a:ext cx="5911596" cy="6858000"/>
          </a:xfrm>
        </p:spPr>
        <p:txBody>
          <a:bodyPr tIns="731520" rtlCol="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036" y="3749040"/>
            <a:ext cx="2626614" cy="242316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800100" y="127000"/>
            <a:ext cx="7543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800100" y="17145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15175" y="6394450"/>
            <a:ext cx="1743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A91F8-E064-4EB0-8342-16D7DDBB0533}" type="datetimeFigureOut">
              <a:rPr lang="uk-UA"/>
              <a:pPr>
                <a:defRPr/>
              </a:pPr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8013" y="6394450"/>
            <a:ext cx="6100762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500" y="6394450"/>
            <a:ext cx="3937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09197F-12EC-452D-BD20-84218A74E8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ru-RU"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2200"/>
        </a:spcBef>
        <a:spcAft>
          <a:spcPct val="0"/>
        </a:spcAft>
        <a:buClr>
          <a:srgbClr val="A6A6A6"/>
        </a:buClr>
        <a:buFont typeface="Arial" charset="0"/>
        <a:buChar char="•"/>
        <a:defRPr lang="ru-RU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ts val="1600"/>
        </a:spcBef>
        <a:spcAft>
          <a:spcPct val="0"/>
        </a:spcAft>
        <a:buClr>
          <a:srgbClr val="A6A6A6"/>
        </a:buClr>
        <a:buFont typeface="Arial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ts val="1200"/>
        </a:spcBef>
        <a:spcAft>
          <a:spcPct val="0"/>
        </a:spcAft>
        <a:buClr>
          <a:srgbClr val="A6A6A6"/>
        </a:buClr>
        <a:buFont typeface="Arial" charset="0"/>
        <a:buChar char="•"/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ts val="1000"/>
        </a:spcBef>
        <a:spcAft>
          <a:spcPct val="0"/>
        </a:spcAft>
        <a:buClr>
          <a:srgbClr val="A6A6A6"/>
        </a:buClr>
        <a:buFont typeface="Arial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6050" indent="-228600" algn="l" rtl="0" fontAlgn="base">
        <a:spcBef>
          <a:spcPts val="800"/>
        </a:spcBef>
        <a:spcAft>
          <a:spcPct val="0"/>
        </a:spcAft>
        <a:buClr>
          <a:srgbClr val="A6A6A6"/>
        </a:buClr>
        <a:buFont typeface="Arial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0%D0%BC%D1%96%D0%BD%D0%BE%D0%BA%D0%B8%D1%81%D0%BB%D0%BE%D1%82%D0%B8" TargetMode="External"/><Relationship Id="rId2" Type="http://schemas.openxmlformats.org/officeDocument/2006/relationships/hyperlink" Target="http://zno.academia.in.ua/mod/book/view.php?id=167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-ng.ru/ximiya/aminokisloti_oderzhannya_vlastivosti_rol.html" TargetMode="External"/><Relationship Id="rId4" Type="http://schemas.openxmlformats.org/officeDocument/2006/relationships/hyperlink" Target="http://ua-referat.com/%D0%90%D0%BC%D1%96%D0%BD%D0%BE%D0%BA%D0%B8%D1%81%D0%BB%D0%BE%D1%82%D0%B8_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-1188640" y="4365104"/>
            <a:ext cx="8229600" cy="1263650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Амінокислоти</a:t>
            </a:r>
            <a:endParaRPr lang="uk-UA" dirty="0" smtClean="0">
              <a:latin typeface="Comic Sans MS" panose="030F0702030302020204" pitchFamily="66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4025" y="5301208"/>
            <a:ext cx="3609975" cy="1227138"/>
          </a:xfrm>
          <a:solidFill>
            <a:schemeClr val="tx1">
              <a:alpha val="74901"/>
            </a:schemeClr>
          </a:solidFill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Підготували</a:t>
            </a:r>
          </a:p>
          <a:p>
            <a:pPr>
              <a:spcBef>
                <a:spcPct val="0"/>
              </a:spcBef>
            </a:pP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учениці 11-А класу</a:t>
            </a:r>
          </a:p>
          <a:p>
            <a:pPr>
              <a:spcBef>
                <a:spcPct val="0"/>
              </a:spcBef>
            </a:pPr>
            <a:r>
              <a:rPr lang="uk-UA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Криничанської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СЗШ №1</a:t>
            </a:r>
            <a:b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Козак Руслана та Коваль Олена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Способи отримання амінокислот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39750" y="1714500"/>
            <a:ext cx="7920682" cy="221932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Comic Sans MS" panose="030F0702030302020204" pitchFamily="66" charset="0"/>
              </a:rPr>
              <a:t>3</a:t>
            </a:r>
            <a:r>
              <a:rPr lang="uk-UA" dirty="0" smtClean="0">
                <a:latin typeface="Comic Sans MS" panose="030F0702030302020204" pitchFamily="66" charset="0"/>
              </a:rPr>
              <a:t>. З карбонільних сполук </a:t>
            </a:r>
            <a:r>
              <a:rPr lang="uk-UA" i="1" dirty="0" smtClean="0">
                <a:latin typeface="Comic Sans MS" panose="030F0702030302020204" pitchFamily="66" charset="0"/>
              </a:rPr>
              <a:t>(синтез </a:t>
            </a:r>
            <a:r>
              <a:rPr lang="uk-UA" i="1" dirty="0" err="1" smtClean="0">
                <a:latin typeface="Comic Sans MS" panose="030F0702030302020204" pitchFamily="66" charset="0"/>
              </a:rPr>
              <a:t>Штреккер</a:t>
            </a:r>
            <a:r>
              <a:rPr lang="uk-UA" i="1" dirty="0" smtClean="0">
                <a:latin typeface="Comic Sans MS" panose="030F0702030302020204" pitchFamily="66" charset="0"/>
              </a:rPr>
              <a:t>).</a:t>
            </a:r>
            <a:r>
              <a:rPr lang="uk-UA" dirty="0" smtClean="0">
                <a:latin typeface="Comic Sans MS" panose="030F0702030302020204" pitchFamily="66" charset="0"/>
              </a:rPr>
              <a:t> Синтез </a:t>
            </a:r>
            <a:r>
              <a:rPr lang="en-US" dirty="0" smtClean="0">
                <a:latin typeface="Comic Sans MS" panose="030F0702030302020204" pitchFamily="66" charset="0"/>
              </a:rPr>
              <a:t>a-</a:t>
            </a:r>
            <a:r>
              <a:rPr lang="uk-UA" dirty="0" smtClean="0">
                <a:latin typeface="Comic Sans MS" panose="030F0702030302020204" pitchFamily="66" charset="0"/>
              </a:rPr>
              <a:t>амінокислот за </a:t>
            </a:r>
            <a:r>
              <a:rPr lang="uk-UA" dirty="0" err="1" smtClean="0">
                <a:latin typeface="Comic Sans MS" panose="030F0702030302020204" pitchFamily="66" charset="0"/>
              </a:rPr>
              <a:t>Штреккер</a:t>
            </a:r>
            <a:r>
              <a:rPr lang="uk-UA" dirty="0" smtClean="0">
                <a:latin typeface="Comic Sans MS" panose="030F0702030302020204" pitchFamily="66" charset="0"/>
              </a:rPr>
              <a:t> полягає в реакції карбонільного з'єднання з сумішшю хлориду амонію і ціаністого натрію (це удосконалення методу запропоновано Н. Д. Зелінським і Г. Л. Стадникова). </a:t>
            </a:r>
            <a:br>
              <a:rPr lang="uk-UA" dirty="0" smtClean="0">
                <a:latin typeface="Comic Sans MS" panose="030F0702030302020204" pitchFamily="66" charset="0"/>
              </a:rPr>
            </a:br>
            <a:endParaRPr lang="uk-UA" dirty="0" smtClean="0">
              <a:latin typeface="Comic Sans MS" panose="030F0702030302020204" pitchFamily="66" charset="0"/>
            </a:endParaRPr>
          </a:p>
        </p:txBody>
      </p:sp>
      <p:pic>
        <p:nvPicPr>
          <p:cNvPr id="13316" name="Рисунок 3" descr="dopb255066.zi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005263"/>
            <a:ext cx="6481762" cy="1584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Способи отримання амінокислот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800100" y="1714500"/>
            <a:ext cx="7543800" cy="1858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	</a:t>
            </a:r>
            <a:r>
              <a:rPr lang="uk-UA" b="1" dirty="0" smtClean="0">
                <a:latin typeface="Comic Sans MS" panose="030F0702030302020204" pitchFamily="66" charset="0"/>
              </a:rPr>
              <a:t>4.Реакції </a:t>
            </a:r>
            <a:r>
              <a:rPr lang="uk-UA" b="1" dirty="0" smtClean="0">
                <a:latin typeface="Comic Sans MS" panose="030F0702030302020204" pitchFamily="66" charset="0"/>
              </a:rPr>
              <a:t>приєднання </a:t>
            </a:r>
            <a:r>
              <a:rPr lang="uk-UA" dirty="0" smtClean="0">
                <a:latin typeface="Comic Sans MS" panose="030F0702030302020204" pitchFamily="66" charset="0"/>
              </a:rPr>
              <a:t>- відщеплення за участю аміаку і карбонільного з'єднання дають </a:t>
            </a:r>
            <a:r>
              <a:rPr lang="uk-UA" dirty="0" err="1" smtClean="0">
                <a:latin typeface="Comic Sans MS" panose="030F0702030302020204" pitchFamily="66" charset="0"/>
              </a:rPr>
              <a:t>імін</a:t>
            </a:r>
            <a:r>
              <a:rPr lang="uk-UA" dirty="0" smtClean="0">
                <a:latin typeface="Comic Sans MS" panose="030F0702030302020204" pitchFamily="66" charset="0"/>
              </a:rPr>
              <a:t>, який реагує з ціаністим воднем, утворюючи </a:t>
            </a:r>
            <a:r>
              <a:rPr lang="en-US" dirty="0" smtClean="0">
                <a:latin typeface="Comic Sans MS" panose="030F0702030302020204" pitchFamily="66" charset="0"/>
              </a:rPr>
              <a:t>a-</a:t>
            </a:r>
            <a:r>
              <a:rPr lang="uk-UA" dirty="0" err="1" smtClean="0">
                <a:latin typeface="Comic Sans MS" panose="030F0702030302020204" pitchFamily="66" charset="0"/>
              </a:rPr>
              <a:t>амінонітріл</a:t>
            </a:r>
            <a:r>
              <a:rPr lang="uk-UA" dirty="0" smtClean="0">
                <a:latin typeface="Comic Sans MS" panose="030F0702030302020204" pitchFamily="66" charset="0"/>
              </a:rPr>
              <a:t>. У результаті його гідролізу утворюється </a:t>
            </a:r>
            <a:r>
              <a:rPr lang="en-US" dirty="0" smtClean="0">
                <a:latin typeface="Comic Sans MS" panose="030F0702030302020204" pitchFamily="66" charset="0"/>
              </a:rPr>
              <a:t>a-</a:t>
            </a:r>
            <a:r>
              <a:rPr lang="uk-UA" dirty="0" smtClean="0">
                <a:latin typeface="Comic Sans MS" panose="030F0702030302020204" pitchFamily="66" charset="0"/>
              </a:rPr>
              <a:t>амінокислота. </a:t>
            </a:r>
          </a:p>
        </p:txBody>
      </p:sp>
      <p:pic>
        <p:nvPicPr>
          <p:cNvPr id="14340" name="Рисунок 3" descr="dopb255067.zi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644900"/>
            <a:ext cx="7200900" cy="2305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Фізичні властивості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5112568" cy="4680520"/>
          </a:xfrm>
        </p:spPr>
        <p:txBody>
          <a:bodyPr/>
          <a:lstStyle/>
          <a:p>
            <a:pPr marL="0" indent="0">
              <a:buNone/>
            </a:pPr>
            <a:r>
              <a:rPr dirty="0" smtClean="0"/>
              <a:t>	</a:t>
            </a:r>
            <a:r>
              <a:rPr sz="1800" dirty="0" err="1" smtClean="0">
                <a:latin typeface="Comic Sans MS" panose="030F0702030302020204" pitchFamily="66" charset="0"/>
              </a:rPr>
              <a:t>Амінокислоти</a:t>
            </a:r>
            <a:r>
              <a:rPr sz="1800" dirty="0" smtClean="0">
                <a:latin typeface="Comic Sans MS" panose="030F0702030302020204" pitchFamily="66" charset="0"/>
              </a:rPr>
              <a:t> </a:t>
            </a:r>
            <a:r>
              <a:rPr sz="1800" dirty="0" smtClean="0">
                <a:latin typeface="Comic Sans MS" panose="030F0702030302020204" pitchFamily="66" charset="0"/>
              </a:rPr>
              <a:t>– </a:t>
            </a:r>
            <a:r>
              <a:rPr sz="1800" dirty="0" err="1" smtClean="0">
                <a:latin typeface="Comic Sans MS" panose="030F0702030302020204" pitchFamily="66" charset="0"/>
              </a:rPr>
              <a:t>безбарвні</a:t>
            </a:r>
            <a:r>
              <a:rPr sz="1800" dirty="0" smtClean="0">
                <a:latin typeface="Comic Sans MS" panose="030F0702030302020204" pitchFamily="66" charset="0"/>
              </a:rPr>
              <a:t> </a:t>
            </a:r>
            <a:r>
              <a:rPr sz="1800" dirty="0" err="1" smtClean="0">
                <a:latin typeface="Comic Sans MS" panose="030F0702030302020204" pitchFamily="66" charset="0"/>
              </a:rPr>
              <a:t>тверді</a:t>
            </a:r>
            <a:r>
              <a:rPr sz="1800" dirty="0" smtClean="0">
                <a:latin typeface="Comic Sans MS" panose="030F0702030302020204" pitchFamily="66" charset="0"/>
              </a:rPr>
              <a:t> </a:t>
            </a:r>
            <a:r>
              <a:rPr sz="1800" dirty="0" err="1" smtClean="0">
                <a:latin typeface="Comic Sans MS" panose="030F0702030302020204" pitchFamily="66" charset="0"/>
              </a:rPr>
              <a:t>кристалічні</a:t>
            </a:r>
            <a:r>
              <a:rPr sz="1800" dirty="0" smtClean="0">
                <a:latin typeface="Comic Sans MS" panose="030F0702030302020204" pitchFamily="66" charset="0"/>
              </a:rPr>
              <a:t> </a:t>
            </a:r>
            <a:r>
              <a:rPr sz="1800" dirty="0" err="1" smtClean="0">
                <a:latin typeface="Comic Sans MS" panose="030F0702030302020204" pitchFamily="66" charset="0"/>
              </a:rPr>
              <a:t>речовини</a:t>
            </a:r>
            <a:r>
              <a:rPr sz="1800" dirty="0" smtClean="0">
                <a:latin typeface="Comic Sans MS" panose="030F0702030302020204" pitchFamily="66" charset="0"/>
              </a:rPr>
              <a:t>, </a:t>
            </a:r>
            <a:r>
              <a:rPr sz="1800" dirty="0" err="1" smtClean="0">
                <a:latin typeface="Comic Sans MS" panose="030F0702030302020204" pitchFamily="66" charset="0"/>
              </a:rPr>
              <a:t>переважно</a:t>
            </a:r>
            <a:r>
              <a:rPr sz="1800" dirty="0" smtClean="0">
                <a:latin typeface="Comic Sans MS" panose="030F0702030302020204" pitchFamily="66" charset="0"/>
              </a:rPr>
              <a:t> добре </a:t>
            </a:r>
            <a:r>
              <a:rPr sz="1800" dirty="0" err="1" smtClean="0">
                <a:latin typeface="Comic Sans MS" panose="030F0702030302020204" pitchFamily="66" charset="0"/>
              </a:rPr>
              <a:t>розчинні</a:t>
            </a:r>
            <a:r>
              <a:rPr sz="1800" dirty="0" smtClean="0">
                <a:latin typeface="Comic Sans MS" panose="030F0702030302020204" pitchFamily="66" charset="0"/>
              </a:rPr>
              <a:t> у </a:t>
            </a:r>
            <a:r>
              <a:rPr sz="1800" dirty="0" err="1" smtClean="0">
                <a:latin typeface="Comic Sans MS" panose="030F0702030302020204" pitchFamily="66" charset="0"/>
              </a:rPr>
              <a:t>воді</a:t>
            </a:r>
            <a:r>
              <a:rPr sz="1800" dirty="0" smtClean="0">
                <a:latin typeface="Comic Sans MS" panose="030F0702030302020204" pitchFamily="66" charset="0"/>
              </a:rPr>
              <a:t> і практично </a:t>
            </a:r>
            <a:r>
              <a:rPr sz="1800" dirty="0" err="1" smtClean="0">
                <a:latin typeface="Comic Sans MS" panose="030F0702030302020204" pitchFamily="66" charset="0"/>
              </a:rPr>
              <a:t>нерозчинні</a:t>
            </a:r>
            <a:r>
              <a:rPr sz="1800" dirty="0" smtClean="0">
                <a:latin typeface="Comic Sans MS" panose="030F0702030302020204" pitchFamily="66" charset="0"/>
              </a:rPr>
              <a:t> в </a:t>
            </a:r>
            <a:r>
              <a:rPr sz="1800" dirty="0" err="1" smtClean="0">
                <a:latin typeface="Comic Sans MS" panose="030F0702030302020204" pitchFamily="66" charset="0"/>
              </a:rPr>
              <a:t>органічних</a:t>
            </a:r>
            <a:r>
              <a:rPr sz="1800" dirty="0" smtClean="0">
                <a:latin typeface="Comic Sans MS" panose="030F0702030302020204" pitchFamily="66" charset="0"/>
              </a:rPr>
              <a:t> </a:t>
            </a:r>
            <a:r>
              <a:rPr sz="1800" dirty="0" err="1" smtClean="0">
                <a:latin typeface="Comic Sans MS" panose="030F0702030302020204" pitchFamily="66" charset="0"/>
              </a:rPr>
              <a:t>розчинниках</a:t>
            </a:r>
            <a:r>
              <a:rPr sz="1800" dirty="0" smtClean="0">
                <a:latin typeface="Comic Sans MS" panose="030F0702030302020204" pitchFamily="66" charset="0"/>
              </a:rPr>
              <a:t>. Вони </a:t>
            </a:r>
            <a:r>
              <a:rPr sz="1800" dirty="0" err="1" smtClean="0">
                <a:latin typeface="Comic Sans MS" panose="030F0702030302020204" pitchFamily="66" charset="0"/>
              </a:rPr>
              <a:t>мають</a:t>
            </a:r>
            <a:r>
              <a:rPr sz="1800" dirty="0" smtClean="0">
                <a:latin typeface="Comic Sans MS" panose="030F0702030302020204" pitchFamily="66" charset="0"/>
              </a:rPr>
              <a:t> </a:t>
            </a:r>
            <a:r>
              <a:rPr sz="1800" dirty="0" err="1" smtClean="0">
                <a:latin typeface="Comic Sans MS" panose="030F0702030302020204" pitchFamily="66" charset="0"/>
              </a:rPr>
              <a:t>високі</a:t>
            </a:r>
            <a:r>
              <a:rPr sz="1800" dirty="0" smtClean="0">
                <a:latin typeface="Comic Sans MS" panose="030F0702030302020204" pitchFamily="66" charset="0"/>
              </a:rPr>
              <a:t> </a:t>
            </a:r>
            <a:r>
              <a:rPr sz="1800" dirty="0" err="1" smtClean="0">
                <a:latin typeface="Comic Sans MS" panose="030F0702030302020204" pitchFamily="66" charset="0"/>
              </a:rPr>
              <a:t>температури</a:t>
            </a:r>
            <a:r>
              <a:rPr sz="1800" dirty="0" smtClean="0">
                <a:latin typeface="Comic Sans MS" panose="030F0702030302020204" pitchFamily="66" charset="0"/>
              </a:rPr>
              <a:t> </a:t>
            </a:r>
            <a:r>
              <a:rPr sz="1800" dirty="0" err="1" smtClean="0">
                <a:latin typeface="Comic Sans MS" panose="030F0702030302020204" pitchFamily="66" charset="0"/>
              </a:rPr>
              <a:t>плавлення</a:t>
            </a:r>
            <a:r>
              <a:rPr sz="1800" dirty="0" smtClean="0">
                <a:latin typeface="Comic Sans MS" panose="030F0702030302020204" pitchFamily="66" charset="0"/>
              </a:rPr>
              <a:t>, </a:t>
            </a:r>
            <a:r>
              <a:rPr sz="1800" dirty="0" err="1" smtClean="0">
                <a:latin typeface="Comic Sans MS" panose="030F0702030302020204" pitchFamily="66" charset="0"/>
              </a:rPr>
              <a:t>багато</a:t>
            </a:r>
            <a:r>
              <a:rPr sz="1800" dirty="0" smtClean="0">
                <a:latin typeface="Comic Sans MS" panose="030F0702030302020204" pitchFamily="66" charset="0"/>
              </a:rPr>
              <a:t> з них </a:t>
            </a:r>
            <a:r>
              <a:rPr sz="1800" dirty="0" err="1" smtClean="0">
                <a:latin typeface="Comic Sans MS" panose="030F0702030302020204" pitchFamily="66" charset="0"/>
              </a:rPr>
              <a:t>солодкі</a:t>
            </a:r>
            <a:r>
              <a:rPr sz="1800" dirty="0" smtClean="0">
                <a:latin typeface="Comic Sans MS" panose="030F0702030302020204" pitchFamily="66" charset="0"/>
              </a:rPr>
              <a:t> на смак</a:t>
            </a:r>
            <a:r>
              <a:rPr sz="1800" dirty="0" smtClean="0">
                <a:latin typeface="Comic Sans MS" panose="030F0702030302020204" pitchFamily="66" charset="0"/>
              </a:rPr>
              <a:t>.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800" dirty="0">
                <a:latin typeface="Comic Sans MS" panose="030F0702030302020204" pitchFamily="66" charset="0"/>
              </a:rPr>
              <a:t>	</a:t>
            </a:r>
            <a:r>
              <a:rPr lang="ru-RU" sz="1800" dirty="0" err="1" smtClean="0">
                <a:latin typeface="Comic Sans MS" panose="030F0702030302020204" pitchFamily="66" charset="0"/>
              </a:rPr>
              <a:t>Високі</a:t>
            </a:r>
            <a:r>
              <a:rPr lang="ru-RU" sz="1800" dirty="0" smtClean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температури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плавлення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відсутність</a:t>
            </a:r>
            <a:r>
              <a:rPr lang="ru-RU" sz="1800" dirty="0">
                <a:latin typeface="Comic Sans MS" panose="030F0702030302020204" pitchFamily="66" charset="0"/>
              </a:rPr>
              <a:t> в </a:t>
            </a:r>
            <a:r>
              <a:rPr lang="ru-RU" sz="1800" dirty="0" err="1">
                <a:latin typeface="Comic Sans MS" panose="030F0702030302020204" pitchFamily="66" charset="0"/>
              </a:rPr>
              <a:t>спектрі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ліній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характерних</a:t>
            </a:r>
            <a:r>
              <a:rPr lang="ru-RU" sz="1800" dirty="0">
                <a:latin typeface="Comic Sans MS" panose="030F0702030302020204" pitchFamily="66" charset="0"/>
              </a:rPr>
              <a:t> для </a:t>
            </a:r>
            <a:r>
              <a:rPr lang="ru-RU" sz="1800" dirty="0" err="1">
                <a:latin typeface="Comic Sans MS" panose="030F0702030302020204" pitchFamily="66" charset="0"/>
              </a:rPr>
              <a:t>карбоксильної</a:t>
            </a:r>
            <a:r>
              <a:rPr lang="ru-RU" sz="1800" dirty="0">
                <a:latin typeface="Comic Sans MS" panose="030F0702030302020204" pitchFamily="66" charset="0"/>
              </a:rPr>
              <a:t> та </a:t>
            </a:r>
            <a:r>
              <a:rPr lang="ru-RU" sz="1800" dirty="0" err="1">
                <a:latin typeface="Comic Sans MS" panose="030F0702030302020204" pitchFamily="66" charset="0"/>
              </a:rPr>
              <a:t>аміно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групи</a:t>
            </a:r>
            <a:r>
              <a:rPr lang="ru-RU" sz="1800" dirty="0">
                <a:latin typeface="Comic Sans MS" panose="030F0702030302020204" pitchFamily="66" charset="0"/>
              </a:rPr>
              <a:t>, та </a:t>
            </a:r>
            <a:r>
              <a:rPr lang="ru-RU" sz="1800" dirty="0" err="1">
                <a:latin typeface="Comic Sans MS" panose="030F0702030302020204" pitchFamily="66" charset="0"/>
              </a:rPr>
              <a:t>деякі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інші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властивості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амінокислот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пояснюються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їх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будовою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Амінокислоти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являють</a:t>
            </a:r>
            <a:r>
              <a:rPr lang="ru-RU" sz="1800" dirty="0">
                <a:latin typeface="Comic Sans MS" panose="030F0702030302020204" pitchFamily="66" charset="0"/>
              </a:rPr>
              <a:t> собою </a:t>
            </a:r>
            <a:r>
              <a:rPr lang="ru-RU" sz="1800" dirty="0" err="1">
                <a:latin typeface="Comic Sans MS" panose="030F0702030302020204" pitchFamily="66" charset="0"/>
              </a:rPr>
              <a:t>внутрішні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солі</a:t>
            </a:r>
            <a:r>
              <a:rPr lang="ru-RU" sz="1800" dirty="0">
                <a:latin typeface="Comic Sans MS" panose="030F0702030302020204" pitchFamily="66" charset="0"/>
              </a:rPr>
              <a:t> (</a:t>
            </a:r>
            <a:r>
              <a:rPr lang="ru-RU" sz="1800" dirty="0" err="1">
                <a:latin typeface="Comic Sans MS" panose="030F0702030302020204" pitchFamily="66" charset="0"/>
              </a:rPr>
              <a:t>біполярні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іони</a:t>
            </a:r>
            <a:r>
              <a:rPr lang="ru-RU" sz="1800" dirty="0">
                <a:latin typeface="Comic Sans MS" panose="030F0702030302020204" pitchFamily="66" charset="0"/>
              </a:rPr>
              <a:t>):+</a:t>
            </a:r>
            <a:r>
              <a:rPr lang="en-US" sz="1800" dirty="0">
                <a:latin typeface="Comic Sans MS" panose="030F0702030302020204" pitchFamily="66" charset="0"/>
              </a:rPr>
              <a:t>NH3-CH2-CO-O-</a:t>
            </a:r>
            <a:r>
              <a:rPr lang="ru-RU" sz="1800" dirty="0" err="1">
                <a:latin typeface="Comic Sans MS" panose="030F0702030302020204" pitchFamily="66" charset="0"/>
              </a:rPr>
              <a:t>Такий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іон</a:t>
            </a:r>
            <a:r>
              <a:rPr lang="ru-RU" sz="1800" dirty="0">
                <a:latin typeface="Comic Sans MS" panose="030F0702030302020204" pitchFamily="66" charset="0"/>
              </a:rPr>
              <a:t> в кислому </a:t>
            </a:r>
            <a:r>
              <a:rPr lang="ru-RU" sz="1800" dirty="0" err="1">
                <a:latin typeface="Comic Sans MS" panose="030F0702030302020204" pitchFamily="66" charset="0"/>
              </a:rPr>
              <a:t>середовищі</a:t>
            </a:r>
            <a:r>
              <a:rPr lang="ru-RU" sz="1800" dirty="0">
                <a:latin typeface="Comic Sans MS" panose="030F0702030302020204" pitchFamily="66" charset="0"/>
              </a:rPr>
              <a:t> поводить себе як </a:t>
            </a:r>
            <a:r>
              <a:rPr lang="ru-RU" sz="1800" dirty="0" err="1">
                <a:latin typeface="Comic Sans MS" panose="030F0702030302020204" pitchFamily="66" charset="0"/>
              </a:rPr>
              <a:t>катіон</a:t>
            </a:r>
            <a:r>
              <a:rPr lang="ru-RU" sz="1800" dirty="0">
                <a:latin typeface="Comic Sans MS" panose="030F0702030302020204" pitchFamily="66" charset="0"/>
              </a:rPr>
              <a:t>, так як </a:t>
            </a:r>
            <a:r>
              <a:rPr lang="ru-RU" sz="1800" dirty="0" err="1">
                <a:latin typeface="Comic Sans MS" panose="030F0702030302020204" pitchFamily="66" charset="0"/>
              </a:rPr>
              <a:t>пригнічується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дисоціація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карбоксильної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групи</a:t>
            </a:r>
            <a:r>
              <a:rPr lang="ru-RU" sz="1800" dirty="0">
                <a:latin typeface="Comic Sans MS" panose="030F0702030302020204" pitchFamily="66" charset="0"/>
              </a:rPr>
              <a:t>; а в </a:t>
            </a:r>
            <a:r>
              <a:rPr lang="ru-RU" sz="1800" dirty="0" err="1">
                <a:latin typeface="Comic Sans MS" panose="030F0702030302020204" pitchFamily="66" charset="0"/>
              </a:rPr>
              <a:t>лужній</a:t>
            </a:r>
            <a:r>
              <a:rPr lang="ru-RU" sz="1800" dirty="0">
                <a:latin typeface="Comic Sans MS" panose="030F0702030302020204" pitchFamily="66" charset="0"/>
              </a:rPr>
              <a:t> - як </a:t>
            </a:r>
            <a:r>
              <a:rPr lang="ru-RU" sz="1800" dirty="0" err="1">
                <a:latin typeface="Comic Sans MS" panose="030F0702030302020204" pitchFamily="66" charset="0"/>
              </a:rPr>
              <a:t>аніон</a:t>
            </a:r>
            <a:r>
              <a:rPr lang="ru-RU" sz="1800" dirty="0">
                <a:latin typeface="Comic Sans MS" panose="030F0702030302020204" pitchFamily="66" charset="0"/>
              </a:rPr>
              <a:t>: +</a:t>
            </a:r>
            <a:r>
              <a:rPr lang="en-US" sz="1800" dirty="0">
                <a:latin typeface="Comic Sans MS" panose="030F0702030302020204" pitchFamily="66" charset="0"/>
              </a:rPr>
              <a:t>NH3-CH2-COOH+HOH- +NH3-CH2-COOHO-H+NH2-CH2-COO-</a:t>
            </a:r>
            <a:endParaRPr lang="uk-UA" sz="1800" dirty="0" smtClean="0">
              <a:latin typeface="Comic Sans MS" panose="030F0702030302020204" pitchFamily="66" charset="0"/>
            </a:endParaRPr>
          </a:p>
        </p:txBody>
      </p:sp>
      <p:pic>
        <p:nvPicPr>
          <p:cNvPr id="17412" name="Рисунок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0609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ДОВІДНИК по АМІНОКИСЛОТ = C reate YOU Rself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2575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Хімічні властивості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675" y="1484313"/>
            <a:ext cx="5976938" cy="5113337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65000"/>
                </a:schemeClr>
              </a:buClr>
              <a:buNone/>
              <a:defRPr/>
            </a:pPr>
            <a:r>
              <a:rPr lang="uk-UA" sz="2300" dirty="0" smtClean="0">
                <a:latin typeface="Comic Sans MS" panose="030F0702030302020204" pitchFamily="66" charset="0"/>
              </a:rPr>
              <a:t>	Амінокислоти </a:t>
            </a:r>
            <a:r>
              <a:rPr lang="uk-UA" sz="2300" dirty="0" smtClean="0">
                <a:latin typeface="Comic Sans MS" panose="030F0702030302020204" pitchFamily="66" charset="0"/>
              </a:rPr>
              <a:t>відносять до </a:t>
            </a:r>
            <a:r>
              <a:rPr lang="uk-UA" sz="2300" dirty="0" err="1" smtClean="0">
                <a:latin typeface="Comic Sans MS" panose="030F0702030302020204" pitchFamily="66" charset="0"/>
              </a:rPr>
              <a:t>гетерофункціональних</a:t>
            </a:r>
            <a:r>
              <a:rPr lang="uk-UA" sz="2300" dirty="0" smtClean="0">
                <a:latin typeface="Comic Sans MS" panose="030F0702030302020204" pitchFamily="66" charset="0"/>
              </a:rPr>
              <a:t> сполук, тобто сполук, які містять різні функціональні групи. В молекулі таких сполук кожна з функціональних груп, як правило, виявляє властивості, притаманні даному класу. Крім того, функціональні групи можуть впливати на властивості одна одної, що веде до прояву такими сполуками ряду специфічних властивостей, які є наслідком комбінації цих груп у молекулі.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65000"/>
                </a:schemeClr>
              </a:buClr>
              <a:buNone/>
              <a:defRPr/>
            </a:pPr>
            <a:r>
              <a:rPr lang="uk-UA" sz="2300" dirty="0" smtClean="0">
                <a:latin typeface="Comic Sans MS" panose="030F0702030302020204" pitchFamily="66" charset="0"/>
              </a:rPr>
              <a:t>	Амінокислоти </a:t>
            </a:r>
            <a:r>
              <a:rPr lang="uk-UA" sz="2300" dirty="0" smtClean="0">
                <a:latin typeface="Comic Sans MS" panose="030F0702030302020204" pitchFamily="66" charset="0"/>
              </a:rPr>
              <a:t>містять у своєму складі </a:t>
            </a:r>
            <a:r>
              <a:rPr lang="uk-UA" sz="2300" dirty="0" err="1" smtClean="0">
                <a:latin typeface="Comic Sans MS" panose="030F0702030302020204" pitchFamily="66" charset="0"/>
              </a:rPr>
              <a:t>аміно-</a:t>
            </a:r>
            <a:r>
              <a:rPr lang="uk-UA" sz="2300" dirty="0" smtClean="0">
                <a:latin typeface="Comic Sans MS" panose="030F0702030302020204" pitchFamily="66" charset="0"/>
              </a:rPr>
              <a:t> та </a:t>
            </a:r>
            <a:r>
              <a:rPr lang="uk-UA" sz="2300" dirty="0" err="1" smtClean="0">
                <a:latin typeface="Comic Sans MS" panose="030F0702030302020204" pitchFamily="66" charset="0"/>
              </a:rPr>
              <a:t>карбоксильну</a:t>
            </a:r>
            <a:r>
              <a:rPr lang="uk-UA" sz="2300" dirty="0" smtClean="0">
                <a:latin typeface="Comic Sans MS" panose="030F0702030302020204" pitchFamily="66" charset="0"/>
              </a:rPr>
              <a:t> групи. Наявність в одній молекулі кислотного (–СООН) та основного (–</a:t>
            </a:r>
            <a:r>
              <a:rPr lang="en-US" sz="2300" dirty="0" smtClean="0">
                <a:latin typeface="Comic Sans MS" panose="030F0702030302020204" pitchFamily="66" charset="0"/>
              </a:rPr>
              <a:t>NH</a:t>
            </a:r>
            <a:r>
              <a:rPr lang="en-US" sz="23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300" dirty="0" smtClean="0">
                <a:latin typeface="Comic Sans MS" panose="030F0702030302020204" pitchFamily="66" charset="0"/>
              </a:rPr>
              <a:t>) </a:t>
            </a:r>
            <a:r>
              <a:rPr lang="uk-UA" sz="2300" dirty="0" smtClean="0">
                <a:latin typeface="Comic Sans MS" panose="030F0702030302020204" pitchFamily="66" charset="0"/>
              </a:rPr>
              <a:t>центрів веде до того, що амінокислоти в кристалічному стані або у розчині існують у вигляді внутрішніх солей, які називають </a:t>
            </a:r>
            <a:r>
              <a:rPr lang="uk-UA" sz="2300" i="1" dirty="0" err="1" smtClean="0">
                <a:latin typeface="Comic Sans MS" panose="030F0702030302020204" pitchFamily="66" charset="0"/>
              </a:rPr>
              <a:t>цвіттер-іонами</a:t>
            </a:r>
            <a:r>
              <a:rPr lang="uk-UA" sz="2300" dirty="0" smtClean="0">
                <a:latin typeface="Comic Sans MS" panose="030F0702030302020204" pitchFamily="66" charset="0"/>
              </a:rPr>
              <a:t> або біполярними іонами. Саме з існуванням таких солей пов’язують високі температури плавлення амінокислот.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18436" name="Рисунок 3" descr="image01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1800225" cy="1285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Хімічні властивості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00100" y="1714500"/>
            <a:ext cx="7543800" cy="2362200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Comic Sans MS" panose="030F0702030302020204" pitchFamily="66" charset="0"/>
              </a:rPr>
              <a:t>	1</a:t>
            </a:r>
            <a:r>
              <a:rPr lang="uk-UA" i="1" dirty="0" smtClean="0">
                <a:latin typeface="Comic Sans MS" panose="030F0702030302020204" pitchFamily="66" charset="0"/>
              </a:rPr>
              <a:t>. Взаємодія з кислотами та лугами</a:t>
            </a:r>
            <a:r>
              <a:rPr lang="uk-UA" dirty="0" smtClean="0">
                <a:latin typeface="Comic Sans MS" panose="030F0702030302020204" pitchFamily="66" charset="0"/>
              </a:rPr>
              <a:t>. Амінокислоти – типові амфотерні сполуки: взаємодіють з кислотами з утворенням солей за </a:t>
            </a:r>
            <a:r>
              <a:rPr lang="en-US" dirty="0" smtClean="0">
                <a:latin typeface="Comic Sans MS" panose="030F0702030302020204" pitchFamily="66" charset="0"/>
              </a:rPr>
              <a:t>NH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-</a:t>
            </a:r>
            <a:r>
              <a:rPr lang="uk-UA" dirty="0" smtClean="0">
                <a:latin typeface="Comic Sans MS" panose="030F0702030302020204" pitchFamily="66" charset="0"/>
              </a:rPr>
              <a:t>групою (основні властивості); взаємодіють з лугами, утворюючи солі за </a:t>
            </a:r>
            <a:r>
              <a:rPr lang="uk-UA" dirty="0" err="1" smtClean="0">
                <a:latin typeface="Comic Sans MS" panose="030F0702030302020204" pitchFamily="66" charset="0"/>
              </a:rPr>
              <a:t>СООН-групою</a:t>
            </a:r>
            <a:r>
              <a:rPr lang="uk-UA" dirty="0" smtClean="0">
                <a:latin typeface="Comic Sans MS" panose="030F0702030302020204" pitchFamily="66" charset="0"/>
              </a:rPr>
              <a:t> (кислотні властивості):</a:t>
            </a:r>
          </a:p>
        </p:txBody>
      </p:sp>
      <p:pic>
        <p:nvPicPr>
          <p:cNvPr id="19460" name="Рисунок 3" descr="image01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221163"/>
            <a:ext cx="7272337" cy="151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Хімічні властивості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800100" y="1714500"/>
            <a:ext cx="7543800" cy="2001838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Comic Sans MS" panose="030F0702030302020204" pitchFamily="66" charset="0"/>
              </a:rPr>
              <a:t>	2</a:t>
            </a:r>
            <a:r>
              <a:rPr lang="uk-UA" i="1" dirty="0" smtClean="0">
                <a:latin typeface="Comic Sans MS" panose="030F0702030302020204" pitchFamily="66" charset="0"/>
              </a:rPr>
              <a:t>. Взаємодія зі спиртами.</a:t>
            </a:r>
            <a:r>
              <a:rPr lang="uk-UA" dirty="0" smtClean="0">
                <a:latin typeface="Comic Sans MS" panose="030F0702030302020204" pitchFamily="66" charset="0"/>
              </a:rPr>
              <a:t> Амінокислоти реагують зі спиртами в присутності газоподібного хлороводню. При цьому утворюються відповідні солі </a:t>
            </a:r>
            <a:r>
              <a:rPr lang="uk-UA" dirty="0" err="1" smtClean="0">
                <a:latin typeface="Comic Sans MS" panose="030F0702030302020204" pitchFamily="66" charset="0"/>
              </a:rPr>
              <a:t>естерів</a:t>
            </a:r>
            <a:r>
              <a:rPr lang="uk-UA" dirty="0" smtClean="0">
                <a:latin typeface="Comic Sans MS" panose="030F0702030302020204" pitchFamily="66" charset="0"/>
              </a:rPr>
              <a:t>, з яких виділяють вільний </a:t>
            </a:r>
            <a:r>
              <a:rPr lang="uk-UA" dirty="0" err="1" smtClean="0">
                <a:latin typeface="Comic Sans MS" panose="030F0702030302020204" pitchFamily="66" charset="0"/>
              </a:rPr>
              <a:t>естер</a:t>
            </a:r>
            <a:r>
              <a:rPr lang="uk-UA" dirty="0" smtClean="0">
                <a:latin typeface="Comic Sans MS" panose="030F0702030302020204" pitchFamily="66" charset="0"/>
              </a:rPr>
              <a:t> шляхом додавання слабких основ:</a:t>
            </a:r>
          </a:p>
        </p:txBody>
      </p:sp>
      <p:pic>
        <p:nvPicPr>
          <p:cNvPr id="20484" name="Рисунок 3" descr="image02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21163"/>
            <a:ext cx="7773987" cy="1079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Хімічні властивості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714500"/>
            <a:ext cx="7659687" cy="30829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65000"/>
                </a:schemeClr>
              </a:buClr>
              <a:buNone/>
              <a:defRPr/>
            </a:pPr>
            <a:r>
              <a:rPr lang="uk-UA" i="1" dirty="0" smtClean="0">
                <a:latin typeface="Comic Sans MS" panose="030F0702030302020204" pitchFamily="66" charset="0"/>
              </a:rPr>
              <a:t>	3</a:t>
            </a:r>
            <a:r>
              <a:rPr lang="uk-UA" i="1" dirty="0" smtClean="0">
                <a:latin typeface="Comic Sans MS" panose="030F0702030302020204" pitchFamily="66" charset="0"/>
              </a:rPr>
              <a:t>. Утворення пептидів</a:t>
            </a:r>
            <a:r>
              <a:rPr lang="uk-UA" dirty="0" smtClean="0">
                <a:latin typeface="Comic Sans MS" panose="030F0702030302020204" pitchFamily="66" charset="0"/>
              </a:rPr>
              <a:t>. Амінокислоти можуть реагувати між собою: одна кислота взаємодіє </a:t>
            </a:r>
            <a:r>
              <a:rPr lang="uk-UA" dirty="0" err="1" smtClean="0">
                <a:latin typeface="Comic Sans MS" panose="030F0702030302020204" pitchFamily="66" charset="0"/>
              </a:rPr>
              <a:t>карбоксильною</a:t>
            </a:r>
            <a:r>
              <a:rPr lang="uk-UA" dirty="0" smtClean="0">
                <a:latin typeface="Comic Sans MS" panose="030F0702030302020204" pitchFamily="66" charset="0"/>
              </a:rPr>
              <a:t> групою, інша – аміногрупою, при цьому виділяється молекула води. Ці амінокислоти можуть бути однаковими або різними. Зв’язок між амінокислотами здійснюється за рахунок СО</a:t>
            </a:r>
            <a:r>
              <a:rPr lang="en-US" dirty="0" smtClean="0">
                <a:latin typeface="Comic Sans MS" panose="030F0702030302020204" pitchFamily="66" charset="0"/>
              </a:rPr>
              <a:t>NH-</a:t>
            </a:r>
            <a:r>
              <a:rPr lang="uk-UA" dirty="0" smtClean="0">
                <a:latin typeface="Comic Sans MS" panose="030F0702030302020204" pitchFamily="66" charset="0"/>
              </a:rPr>
              <a:t>групи, яку називають </a:t>
            </a:r>
            <a:r>
              <a:rPr lang="uk-UA" i="1" dirty="0" err="1" smtClean="0">
                <a:latin typeface="Comic Sans MS" panose="030F0702030302020204" pitchFamily="66" charset="0"/>
              </a:rPr>
              <a:t>амідною</a:t>
            </a:r>
            <a:r>
              <a:rPr lang="uk-UA" dirty="0" smtClean="0">
                <a:latin typeface="Comic Sans MS" panose="030F0702030302020204" pitchFamily="66" charset="0"/>
              </a:rPr>
              <a:t>, а в хімії білків – </a:t>
            </a:r>
            <a:r>
              <a:rPr lang="uk-UA" i="1" dirty="0" smtClean="0">
                <a:latin typeface="Comic Sans MS" panose="030F0702030302020204" pitchFamily="66" charset="0"/>
              </a:rPr>
              <a:t>пептидною групою</a:t>
            </a:r>
            <a:r>
              <a:rPr lang="uk-UA" dirty="0" smtClean="0">
                <a:latin typeface="Comic Sans MS" panose="030F0702030302020204" pitchFamily="66" charset="0"/>
              </a:rPr>
              <a:t> або </a:t>
            </a:r>
            <a:r>
              <a:rPr lang="uk-UA" i="1" dirty="0" smtClean="0">
                <a:latin typeface="Comic Sans MS" panose="030F0702030302020204" pitchFamily="66" charset="0"/>
              </a:rPr>
              <a:t>пептидним зв’язком</a:t>
            </a:r>
            <a:r>
              <a:rPr lang="uk-UA" dirty="0" smtClean="0">
                <a:latin typeface="Comic Sans MS" panose="030F0702030302020204" pitchFamily="66" charset="0"/>
              </a:rPr>
              <a:t>. Відповідно продукти такої взаємодії називають </a:t>
            </a:r>
            <a:r>
              <a:rPr lang="uk-UA" i="1" dirty="0" smtClean="0">
                <a:latin typeface="Comic Sans MS" panose="030F0702030302020204" pitchFamily="66" charset="0"/>
              </a:rPr>
              <a:t>пептидами</a:t>
            </a:r>
            <a:r>
              <a:rPr lang="uk-UA" dirty="0" smtClean="0">
                <a:latin typeface="Comic Sans MS" panose="030F0702030302020204" pitchFamily="66" charset="0"/>
              </a:rPr>
              <a:t>. Якщо сполучені між собою дві амінокислоти, вони утворюють </a:t>
            </a:r>
            <a:r>
              <a:rPr lang="uk-UA" i="1" dirty="0" err="1" smtClean="0">
                <a:latin typeface="Comic Sans MS" panose="030F0702030302020204" pitchFamily="66" charset="0"/>
              </a:rPr>
              <a:t>дипептид</a:t>
            </a:r>
            <a:r>
              <a:rPr lang="uk-UA" dirty="0" smtClean="0">
                <a:latin typeface="Comic Sans MS" panose="030F0702030302020204" pitchFamily="66" charset="0"/>
              </a:rPr>
              <a:t>: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21508" name="Рисунок 3" descr="image02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24400"/>
            <a:ext cx="7721600" cy="1584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 smtClean="0">
                <a:latin typeface="Comic Sans MS" panose="030F0702030302020204" pitchFamily="66" charset="0"/>
              </a:rPr>
              <a:t>Зв’язки</a:t>
            </a:r>
            <a:r>
              <a:rPr lang="ru-RU" sz="4000" dirty="0" smtClean="0">
                <a:latin typeface="Comic Sans MS" panose="030F0702030302020204" pitchFamily="66" charset="0"/>
              </a:rPr>
              <a:t> </a:t>
            </a:r>
            <a:r>
              <a:rPr lang="ru-RU" sz="4000" dirty="0" err="1" smtClean="0">
                <a:latin typeface="Comic Sans MS" panose="030F0702030302020204" pitchFamily="66" charset="0"/>
              </a:rPr>
              <a:t>амінокислот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9073008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800" dirty="0" err="1" smtClean="0">
                <a:latin typeface="Comic Sans MS" panose="030F0702030302020204" pitchFamily="66" charset="0"/>
              </a:rPr>
              <a:t>Амінокислоти</a:t>
            </a:r>
            <a:r>
              <a:rPr lang="ru-RU" sz="1800" dirty="0" smtClean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здатні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утворювати</a:t>
            </a:r>
            <a:r>
              <a:rPr lang="ru-RU" sz="1800" dirty="0">
                <a:latin typeface="Comic Sans MS" panose="030F0702030302020204" pitchFamily="66" charset="0"/>
              </a:rPr>
              <a:t> ряд </a:t>
            </a:r>
            <a:r>
              <a:rPr lang="ru-RU" sz="1800" dirty="0" err="1">
                <a:latin typeface="Comic Sans MS" panose="030F0702030302020204" pitchFamily="66" charset="0"/>
              </a:rPr>
              <a:t>хімічних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звязків</a:t>
            </a:r>
            <a:r>
              <a:rPr lang="ru-RU" sz="1800" dirty="0">
                <a:latin typeface="Comic Sans MS" panose="030F0702030302020204" pitchFamily="66" charset="0"/>
              </a:rPr>
              <a:t> з </a:t>
            </a:r>
            <a:r>
              <a:rPr lang="ru-RU" sz="1800" dirty="0" err="1">
                <a:latin typeface="Comic Sans MS" panose="030F0702030302020204" pitchFamily="66" charset="0"/>
              </a:rPr>
              <a:t>різними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реакційноздатними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групами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1800" i="1" dirty="0" smtClean="0">
                <a:latin typeface="Comic Sans MS" panose="030F0702030302020204" pitchFamily="66" charset="0"/>
              </a:rPr>
              <a:t>	</a:t>
            </a:r>
            <a:r>
              <a:rPr lang="ru-RU" sz="1800" i="1" dirty="0" err="1" smtClean="0">
                <a:latin typeface="Comic Sans MS" panose="030F0702030302020204" pitchFamily="66" charset="0"/>
              </a:rPr>
              <a:t>Пептидний</a:t>
            </a:r>
            <a:r>
              <a:rPr lang="ru-RU" sz="1800" i="1" dirty="0" smtClean="0">
                <a:latin typeface="Comic Sans MS" panose="030F0702030302020204" pitchFamily="66" charset="0"/>
              </a:rPr>
              <a:t> </a:t>
            </a:r>
            <a:r>
              <a:rPr lang="ru-RU" sz="1800" i="1" dirty="0" err="1">
                <a:latin typeface="Comic Sans MS" panose="030F0702030302020204" pitchFamily="66" charset="0"/>
              </a:rPr>
              <a:t>звязок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Цей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звязок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утворюється</a:t>
            </a:r>
            <a:r>
              <a:rPr lang="ru-RU" sz="1800" dirty="0">
                <a:latin typeface="Comic Sans MS" panose="030F0702030302020204" pitchFamily="66" charset="0"/>
              </a:rPr>
              <a:t> в </a:t>
            </a:r>
            <a:r>
              <a:rPr lang="ru-RU" sz="1800" dirty="0" err="1">
                <a:latin typeface="Comic Sans MS" panose="030F0702030302020204" pitchFamily="66" charset="0"/>
              </a:rPr>
              <a:t>результаті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виділення</a:t>
            </a:r>
            <a:r>
              <a:rPr lang="ru-RU" sz="1800" dirty="0">
                <a:latin typeface="Comic Sans MS" panose="030F0702030302020204" pitchFamily="66" charset="0"/>
              </a:rPr>
              <a:t> води при </a:t>
            </a:r>
            <a:r>
              <a:rPr lang="ru-RU" sz="1800" dirty="0" err="1">
                <a:latin typeface="Comic Sans MS" panose="030F0702030302020204" pitchFamily="66" charset="0"/>
              </a:rPr>
              <a:t>взаємодії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аміногрупи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однієї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амінокислота</a:t>
            </a:r>
            <a:r>
              <a:rPr lang="ru-RU" sz="1800" dirty="0">
                <a:latin typeface="Comic Sans MS" panose="030F0702030302020204" pitchFamily="66" charset="0"/>
              </a:rPr>
              <a:t> з карбоксильною </a:t>
            </a:r>
            <a:r>
              <a:rPr lang="ru-RU" sz="1800" dirty="0" err="1">
                <a:latin typeface="Comic Sans MS" panose="030F0702030302020204" pitchFamily="66" charset="0"/>
              </a:rPr>
              <a:t>іншої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Сполука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що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утворилась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внаслідок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такої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реакції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називається</a:t>
            </a:r>
            <a:r>
              <a:rPr lang="ru-RU" sz="1800" dirty="0">
                <a:latin typeface="Comic Sans MS" panose="030F0702030302020204" pitchFamily="66" charset="0"/>
              </a:rPr>
              <a:t> </a:t>
            </a:r>
            <a:r>
              <a:rPr lang="ru-RU" sz="1800" b="1" dirty="0">
                <a:latin typeface="Comic Sans MS" panose="030F0702030302020204" pitchFamily="66" charset="0"/>
              </a:rPr>
              <a:t>дипептид.</a:t>
            </a:r>
            <a:endParaRPr lang="ru-RU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Схема образования химической связь для метал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19177"/>
            <a:ext cx="6451476" cy="27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38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>
                <a:latin typeface="Comic Sans MS" panose="030F0702030302020204" pitchFamily="66" charset="0"/>
              </a:rPr>
              <a:t>Зв’язки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амінокислот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4248472" cy="44577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	</a:t>
            </a:r>
            <a:r>
              <a:rPr lang="ru-RU" i="1" dirty="0" err="1" smtClean="0">
                <a:latin typeface="Comic Sans MS" panose="030F0702030302020204" pitchFamily="66" charset="0"/>
              </a:rPr>
              <a:t>Іонний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звязок</a:t>
            </a:r>
            <a:r>
              <a:rPr lang="ru-RU" i="1" dirty="0">
                <a:latin typeface="Comic Sans MS" panose="030F0702030302020204" pitchFamily="66" charset="0"/>
              </a:rPr>
              <a:t>. </a:t>
            </a:r>
            <a:r>
              <a:rPr lang="ru-RU" dirty="0">
                <a:latin typeface="Comic Sans MS" panose="030F0702030302020204" pitchFamily="66" charset="0"/>
              </a:rPr>
              <a:t>При </a:t>
            </a:r>
            <a:r>
              <a:rPr lang="ru-RU" dirty="0" err="1">
                <a:latin typeface="Comic Sans MS" panose="030F0702030302020204" pitchFamily="66" charset="0"/>
              </a:rPr>
              <a:t>схожому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значенні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pH </a:t>
            </a:r>
            <a:r>
              <a:rPr lang="ru-RU" dirty="0" err="1">
                <a:latin typeface="Comic Sans MS" panose="030F0702030302020204" pitchFamily="66" charset="0"/>
              </a:rPr>
              <a:t>іонізована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аміногрупа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взаємодіяти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іонізованою</a:t>
            </a:r>
            <a:r>
              <a:rPr lang="ru-RU" dirty="0">
                <a:latin typeface="Comic Sans MS" panose="030F0702030302020204" pitchFamily="66" charset="0"/>
              </a:rPr>
              <a:t> карбоксильною .в </a:t>
            </a:r>
            <a:r>
              <a:rPr lang="ru-RU" dirty="0" err="1">
                <a:latin typeface="Comic Sans MS" panose="030F0702030302020204" pitchFamily="66" charset="0"/>
              </a:rPr>
              <a:t>результаті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утворюється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іонний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звязок</a:t>
            </a:r>
            <a:r>
              <a:rPr lang="ru-RU" dirty="0">
                <a:latin typeface="Comic Sans MS" panose="030F0702030302020204" pitchFamily="66" charset="0"/>
              </a:rPr>
              <a:t>. У водному </a:t>
            </a:r>
            <a:r>
              <a:rPr lang="ru-RU" dirty="0" err="1">
                <a:latin typeface="Comic Sans MS" panose="030F0702030302020204" pitchFamily="66" charset="0"/>
              </a:rPr>
              <a:t>розчині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іонні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звязки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значно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слабкіші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ковалентних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івони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розриватися</a:t>
            </a:r>
            <a:r>
              <a:rPr lang="ru-RU" dirty="0">
                <a:latin typeface="Comic Sans MS" panose="030F0702030302020204" pitchFamily="66" charset="0"/>
              </a:rPr>
              <a:t> при </a:t>
            </a:r>
            <a:r>
              <a:rPr lang="ru-RU" dirty="0" err="1">
                <a:latin typeface="Comic Sans MS" panose="030F0702030302020204" pitchFamily="66" charset="0"/>
              </a:rPr>
              <a:t>зміні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pH </a:t>
            </a:r>
            <a:r>
              <a:rPr lang="ru-RU" dirty="0" err="1">
                <a:latin typeface="Comic Sans MS" panose="030F0702030302020204" pitchFamily="66" charset="0"/>
              </a:rPr>
              <a:t>середовища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cs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63304"/>
            <a:ext cx="3744416" cy="37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71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>
                <a:latin typeface="Comic Sans MS" panose="030F0702030302020204" pitchFamily="66" charset="0"/>
              </a:rPr>
              <a:t>Зв’язки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амінокислот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714500"/>
            <a:ext cx="4248472" cy="481084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i="1" dirty="0" err="1">
                <a:latin typeface="Comic Sans MS" panose="030F0702030302020204" pitchFamily="66" charset="0"/>
              </a:rPr>
              <a:t>Дисульфідний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звязок</a:t>
            </a:r>
            <a:r>
              <a:rPr lang="ru-RU" dirty="0">
                <a:latin typeface="Comic Sans MS" panose="030F0702030302020204" pitchFamily="66" charset="0"/>
              </a:rPr>
              <a:t>. Коли </a:t>
            </a:r>
            <a:r>
              <a:rPr lang="ru-RU" dirty="0" err="1">
                <a:latin typeface="Comic Sans MS" panose="030F0702030302020204" pitchFamily="66" charset="0"/>
              </a:rPr>
              <a:t>дві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молекули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цистеїна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їх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сульфгідрильні</a:t>
            </a:r>
            <a:r>
              <a:rPr lang="ru-RU" dirty="0">
                <a:latin typeface="Comic Sans MS" panose="030F0702030302020204" pitchFamily="66" charset="0"/>
              </a:rPr>
              <a:t> (-</a:t>
            </a:r>
            <a:r>
              <a:rPr lang="en-US" dirty="0">
                <a:latin typeface="Comic Sans MS" panose="030F0702030302020204" pitchFamily="66" charset="0"/>
              </a:rPr>
              <a:t>SH) </a:t>
            </a:r>
            <a:r>
              <a:rPr lang="ru-RU" dirty="0" err="1">
                <a:latin typeface="Comic Sans MS" panose="030F0702030302020204" pitchFamily="66" charset="0"/>
              </a:rPr>
              <a:t>групи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знаходяться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поруч</a:t>
            </a:r>
            <a:r>
              <a:rPr lang="ru-RU" dirty="0">
                <a:latin typeface="Comic Sans MS" panose="030F0702030302020204" pitchFamily="66" charset="0"/>
              </a:rPr>
              <a:t>, вони </a:t>
            </a:r>
            <a:r>
              <a:rPr lang="ru-RU" dirty="0" err="1">
                <a:latin typeface="Comic Sans MS" panose="030F0702030302020204" pitchFamily="66" charset="0"/>
              </a:rPr>
              <a:t>окислюються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утворюючи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дисульфідний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звязок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Дисульфідні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звязки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виникати</a:t>
            </a:r>
            <a:r>
              <a:rPr lang="ru-RU" dirty="0">
                <a:latin typeface="Comic Sans MS" panose="030F0702030302020204" pitchFamily="66" charset="0"/>
              </a:rPr>
              <a:t> при </a:t>
            </a:r>
            <a:r>
              <a:rPr lang="ru-RU" dirty="0" err="1">
                <a:latin typeface="Comic Sans MS" panose="030F0702030302020204" pitchFamily="66" charset="0"/>
              </a:rPr>
              <a:t>також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різними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поліпептидними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ланцюгами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Цей</a:t>
            </a:r>
            <a:r>
              <a:rPr lang="ru-RU" dirty="0">
                <a:latin typeface="Comic Sans MS" panose="030F0702030302020204" pitchFamily="66" charset="0"/>
              </a:rPr>
              <a:t> факт </a:t>
            </a:r>
            <a:r>
              <a:rPr lang="ru-RU" dirty="0" err="1">
                <a:latin typeface="Comic Sans MS" panose="030F0702030302020204" pitchFamily="66" charset="0"/>
              </a:rPr>
              <a:t>грає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важливу</a:t>
            </a:r>
            <a:r>
              <a:rPr lang="ru-RU" dirty="0">
                <a:latin typeface="Comic Sans MS" panose="030F0702030302020204" pitchFamily="66" charset="0"/>
              </a:rPr>
              <a:t> роль в </a:t>
            </a:r>
            <a:r>
              <a:rPr lang="ru-RU" dirty="0" err="1">
                <a:latin typeface="Comic Sans MS" panose="030F0702030302020204" pitchFamily="66" charset="0"/>
              </a:rPr>
              <a:t>білковій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структурі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Интересные статьи о правильном питании и приготовлении пищ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3512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74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>
                <a:latin typeface="Comic Sans MS" panose="030F0702030302020204" pitchFamily="66" charset="0"/>
              </a:rPr>
              <a:t>План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884368" cy="45948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sz="1600" dirty="0" smtClean="0">
                <a:latin typeface="Comic Sans MS" panose="030F0702030302020204" pitchFamily="66" charset="0"/>
              </a:rPr>
              <a:t>Амінокислоти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600" dirty="0">
                <a:latin typeface="Comic Sans MS" panose="030F0702030302020204" pitchFamily="66" charset="0"/>
              </a:rPr>
              <a:t>Незамінні амінокислоти </a:t>
            </a:r>
            <a:r>
              <a:rPr lang="en-US" sz="1600" dirty="0">
                <a:latin typeface="Comic Sans MS" panose="030F0702030302020204" pitchFamily="66" charset="0"/>
              </a:rPr>
              <a:t>R-CHNH</a:t>
            </a:r>
            <a:r>
              <a:rPr lang="en-US" sz="1600" b="1" dirty="0">
                <a:latin typeface="Comic Sans MS" panose="030F0702030302020204" pitchFamily="66" charset="0"/>
              </a:rPr>
              <a:t> </a:t>
            </a:r>
            <a:r>
              <a:rPr lang="en-US" sz="1600" baseline="-25000" dirty="0">
                <a:latin typeface="Comic Sans MS" panose="030F0702030302020204" pitchFamily="66" charset="0"/>
              </a:rPr>
              <a:t>2</a:t>
            </a:r>
            <a:r>
              <a:rPr lang="en-US" sz="1600" dirty="0">
                <a:latin typeface="Comic Sans MS" panose="030F0702030302020204" pitchFamily="66" charset="0"/>
              </a:rPr>
              <a:t> COOH</a:t>
            </a:r>
            <a:endParaRPr lang="uk-UA" sz="16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1600" dirty="0" smtClean="0">
                <a:latin typeface="Comic Sans MS" panose="030F0702030302020204" pitchFamily="66" charset="0"/>
              </a:rPr>
              <a:t>Номенклатура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err="1">
                <a:latin typeface="Comic Sans MS" panose="030F0702030302020204" pitchFamily="66" charset="0"/>
              </a:rPr>
              <a:t>Класифікація</a:t>
            </a:r>
            <a:r>
              <a:rPr lang="ru-RU" sz="1600" dirty="0">
                <a:latin typeface="Comic Sans MS" panose="030F0702030302020204" pitchFamily="66" charset="0"/>
              </a:rPr>
              <a:t> за </a:t>
            </a:r>
            <a:r>
              <a:rPr lang="ru-RU" sz="1600" dirty="0" err="1">
                <a:latin typeface="Comic Sans MS" panose="030F0702030302020204" pitchFamily="66" charset="0"/>
              </a:rPr>
              <a:t>хімічною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будовою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радикалів</a:t>
            </a:r>
            <a:endParaRPr lang="ru-RU" sz="16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1600" dirty="0">
                <a:latin typeface="Comic Sans MS" panose="030F0702030302020204" pitchFamily="66" charset="0"/>
              </a:rPr>
              <a:t>Способи отримання </a:t>
            </a:r>
            <a:r>
              <a:rPr lang="uk-UA" sz="1600" dirty="0" smtClean="0">
                <a:latin typeface="Comic Sans MS" panose="030F0702030302020204" pitchFamily="66" charset="0"/>
              </a:rPr>
              <a:t>амінокислот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600" dirty="0">
                <a:latin typeface="Comic Sans MS" panose="030F0702030302020204" pitchFamily="66" charset="0"/>
              </a:rPr>
              <a:t>Фізичні </a:t>
            </a:r>
            <a:r>
              <a:rPr lang="uk-UA" sz="1600" dirty="0" smtClean="0">
                <a:latin typeface="Comic Sans MS" panose="030F0702030302020204" pitchFamily="66" charset="0"/>
              </a:rPr>
              <a:t>властивості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600" dirty="0">
                <a:latin typeface="Comic Sans MS" panose="030F0702030302020204" pitchFamily="66" charset="0"/>
              </a:rPr>
              <a:t>Хімічні </a:t>
            </a:r>
            <a:r>
              <a:rPr lang="uk-UA" sz="1600" dirty="0" smtClean="0">
                <a:latin typeface="Comic Sans MS" panose="030F0702030302020204" pitchFamily="66" charset="0"/>
              </a:rPr>
              <a:t>властивості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err="1">
                <a:latin typeface="Comic Sans MS" panose="030F0702030302020204" pitchFamily="66" charset="0"/>
              </a:rPr>
              <a:t>Зв’язки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амінокислот</a:t>
            </a:r>
            <a:endParaRPr lang="ru-RU" sz="16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1600" dirty="0" smtClean="0">
                <a:latin typeface="Comic Sans MS" panose="030F0702030302020204" pitchFamily="66" charset="0"/>
              </a:rPr>
              <a:t>Представники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600" dirty="0">
                <a:latin typeface="Comic Sans MS" panose="030F0702030302020204" pitchFamily="66" charset="0"/>
              </a:rPr>
              <a:t>Значення амінокислот</a:t>
            </a:r>
            <a:endParaRPr lang="ru-RU" sz="1600" dirty="0"/>
          </a:p>
        </p:txBody>
      </p:sp>
      <p:pic>
        <p:nvPicPr>
          <p:cNvPr id="10242" name="Picture 2" descr="Аминокислоты: История - Физические свойства - Общие химические свойства - Получение - Оптическая изомерия - D-аминокислоты в ж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16507"/>
            <a:ext cx="3663142" cy="287922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31845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>
                <a:latin typeface="Comic Sans MS" panose="030F0702030302020204" pitchFamily="66" charset="0"/>
              </a:rPr>
              <a:t>Зв’язки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амінокислот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44" y="1597101"/>
            <a:ext cx="8819556" cy="44577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i="1" dirty="0" err="1">
                <a:latin typeface="Comic Sans MS" panose="030F0702030302020204" pitchFamily="66" charset="0"/>
              </a:rPr>
              <a:t>Водневий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звязок</a:t>
            </a:r>
            <a:r>
              <a:rPr lang="ru-RU" i="1" dirty="0">
                <a:latin typeface="Comic Sans MS" panose="030F0702030302020204" pitchFamily="66" charset="0"/>
              </a:rPr>
              <a:t>. </a:t>
            </a:r>
            <a:r>
              <a:rPr lang="ru-RU" dirty="0" err="1">
                <a:latin typeface="Comic Sans MS" panose="030F0702030302020204" pitchFamily="66" charset="0"/>
              </a:rPr>
              <a:t>Електропозитивні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водневі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атоми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сполучені</a:t>
            </a:r>
            <a:r>
              <a:rPr lang="ru-RU" dirty="0">
                <a:latin typeface="Comic Sans MS" panose="030F0702030302020204" pitchFamily="66" charset="0"/>
              </a:rPr>
              <a:t> з азотом </a:t>
            </a:r>
            <a:r>
              <a:rPr lang="ru-RU" dirty="0" err="1">
                <a:latin typeface="Comic Sans MS" panose="030F0702030302020204" pitchFamily="66" charset="0"/>
              </a:rPr>
              <a:t>чи</a:t>
            </a:r>
            <a:r>
              <a:rPr lang="ru-RU" dirty="0">
                <a:latin typeface="Comic Sans MS" panose="030F0702030302020204" pitchFamily="66" charset="0"/>
              </a:rPr>
              <a:t> киснем в </a:t>
            </a:r>
            <a:r>
              <a:rPr lang="ru-RU" dirty="0" err="1">
                <a:latin typeface="Comic Sans MS" panose="030F0702030302020204" pitchFamily="66" charset="0"/>
              </a:rPr>
              <a:t>групах</a:t>
            </a:r>
            <a:r>
              <a:rPr lang="ru-RU" dirty="0">
                <a:latin typeface="Comic Sans MS" panose="030F0702030302020204" pitchFamily="66" charset="0"/>
              </a:rPr>
              <a:t> -OH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-NH , </a:t>
            </a:r>
            <a:r>
              <a:rPr lang="ru-RU" dirty="0" err="1">
                <a:latin typeface="Comic Sans MS" panose="030F0702030302020204" pitchFamily="66" charset="0"/>
              </a:rPr>
              <a:t>намагаються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узагальнити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електрони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найближчими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електронегативними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атоиами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кисню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наприклад</a:t>
            </a:r>
            <a:r>
              <a:rPr lang="ru-RU" dirty="0">
                <a:latin typeface="Comic Sans MS" panose="030F0702030302020204" pitchFamily="66" charset="0"/>
              </a:rPr>
              <a:t> з киснем в </a:t>
            </a:r>
            <a:r>
              <a:rPr lang="ru-RU" dirty="0" err="1">
                <a:latin typeface="Comic Sans MS" panose="030F0702030302020204" pitchFamily="66" charset="0"/>
              </a:rPr>
              <a:t>групі</a:t>
            </a:r>
            <a:r>
              <a:rPr lang="ru-RU" dirty="0">
                <a:latin typeface="Comic Sans MS" panose="030F0702030302020204" pitchFamily="66" charset="0"/>
              </a:rPr>
              <a:t> =СО.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Пептиды и белки Вторичная структура белков - Фото 13160/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11" y="3262447"/>
            <a:ext cx="4718613" cy="28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57009"/>
            <a:ext cx="37444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latin typeface="Comic Sans MS" panose="030F0702030302020204" pitchFamily="66" charset="0"/>
              </a:rPr>
              <a:t>Утворений</a:t>
            </a:r>
            <a:r>
              <a:rPr lang="ru-RU" sz="2200" dirty="0">
                <a:latin typeface="Comic Sans MS" panose="030F0702030302020204" pitchFamily="66" charset="0"/>
              </a:rPr>
              <a:t> таким чином </a:t>
            </a:r>
            <a:r>
              <a:rPr lang="ru-RU" sz="2200" dirty="0" err="1">
                <a:latin typeface="Comic Sans MS" panose="030F0702030302020204" pitchFamily="66" charset="0"/>
              </a:rPr>
              <a:t>водневий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звязок</a:t>
            </a:r>
            <a:r>
              <a:rPr lang="ru-RU" sz="2200" dirty="0">
                <a:latin typeface="Comic Sans MS" panose="030F0702030302020204" pitchFamily="66" charset="0"/>
              </a:rPr>
              <a:t> є слабим, але </a:t>
            </a:r>
            <a:r>
              <a:rPr lang="ru-RU" sz="2200" dirty="0" err="1">
                <a:latin typeface="Comic Sans MS" panose="030F0702030302020204" pitchFamily="66" charset="0"/>
              </a:rPr>
              <a:t>такі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звязки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виникають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досить</a:t>
            </a:r>
            <a:r>
              <a:rPr lang="ru-RU" sz="2200" dirty="0">
                <a:latin typeface="Comic Sans MS" panose="030F0702030302020204" pitchFamily="66" charset="0"/>
              </a:rPr>
              <a:t> часто і </a:t>
            </a:r>
            <a:r>
              <a:rPr lang="ru-RU" sz="2200" dirty="0" err="1">
                <a:latin typeface="Comic Sans MS" panose="030F0702030302020204" pitchFamily="66" charset="0"/>
              </a:rPr>
              <a:t>сумарний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вплив</a:t>
            </a:r>
            <a:r>
              <a:rPr lang="ru-RU" sz="2200" dirty="0"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latin typeface="Comic Sans MS" panose="030F0702030302020204" pitchFamily="66" charset="0"/>
              </a:rPr>
              <a:t>на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стабільність</a:t>
            </a:r>
            <a:r>
              <a:rPr lang="ru-RU" sz="2200" dirty="0"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latin typeface="Comic Sans MS" panose="030F0702030302020204" pitchFamily="66" charset="0"/>
              </a:rPr>
              <a:t>молекулі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значний</a:t>
            </a:r>
            <a:r>
              <a:rPr lang="ru-RU" sz="2200" dirty="0">
                <a:latin typeface="Comic Sans MS" panose="030F0702030302020204" pitchFamily="66" charset="0"/>
              </a:rPr>
              <a:t>( </a:t>
            </a:r>
            <a:r>
              <a:rPr lang="ru-RU" sz="2200" dirty="0" err="1">
                <a:latin typeface="Comic Sans MS" panose="030F0702030302020204" pitchFamily="66" charset="0"/>
              </a:rPr>
              <a:t>наприклад</a:t>
            </a:r>
            <a:r>
              <a:rPr lang="ru-RU" sz="2200" dirty="0">
                <a:latin typeface="Comic Sans MS" panose="030F0702030302020204" pitchFamily="66" charset="0"/>
              </a:rPr>
              <a:t> структура </a:t>
            </a:r>
            <a:r>
              <a:rPr lang="ru-RU" sz="2200" dirty="0" err="1">
                <a:latin typeface="Comic Sans MS" panose="030F0702030302020204" pitchFamily="66" charset="0"/>
              </a:rPr>
              <a:t>шовку</a:t>
            </a:r>
            <a:r>
              <a:rPr lang="ru-RU" sz="2200" dirty="0">
                <a:latin typeface="Comic Sans MS" panose="030F0702030302020204" pitchFamily="66" charset="0"/>
              </a:rPr>
              <a:t>).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48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Представники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1" y="1700808"/>
            <a:ext cx="3851920" cy="42512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err="1" smtClean="0">
                <a:latin typeface="Comic Sans MS" panose="030F0702030302020204" pitchFamily="66" charset="0"/>
              </a:rPr>
              <a:t>Гліцин</a:t>
            </a:r>
            <a:r>
              <a:rPr lang="ru-RU" dirty="0" smtClean="0">
                <a:latin typeface="Comic Sans MS" panose="030F0702030302020204" pitchFamily="66" charset="0"/>
              </a:rPr>
              <a:t>(</a:t>
            </a:r>
            <a:r>
              <a:rPr lang="ru-RU" dirty="0" err="1" smtClean="0">
                <a:latin typeface="Comic Sans MS" panose="030F0702030302020204" pitchFamily="66" charset="0"/>
              </a:rPr>
              <a:t>амінооцтова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кислота, </a:t>
            </a:r>
            <a:r>
              <a:rPr lang="ru-RU" dirty="0" err="1">
                <a:latin typeface="Comic Sans MS" panose="030F0702030302020204" pitchFamily="66" charset="0"/>
              </a:rPr>
              <a:t>глікокол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Gly</a:t>
            </a:r>
            <a:r>
              <a:rPr lang="en-US" dirty="0">
                <a:latin typeface="Comic Sans MS" panose="030F0702030302020204" pitchFamily="66" charset="0"/>
              </a:rPr>
              <a:t>) H</a:t>
            </a:r>
            <a:r>
              <a:rPr lang="en-US" baseline="-25000" dirty="0"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NCH</a:t>
            </a:r>
            <a:r>
              <a:rPr lang="en-US" baseline="-25000" dirty="0"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COOH – </a:t>
            </a:r>
            <a:r>
              <a:rPr lang="ru-RU" dirty="0" err="1">
                <a:latin typeface="Comic Sans MS" panose="030F0702030302020204" pitchFamily="66" charset="0"/>
              </a:rPr>
              <a:t>безбарвна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кристалічна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речовина</a:t>
            </a:r>
            <a:r>
              <a:rPr lang="ru-RU" dirty="0">
                <a:latin typeface="Comic Sans MS" panose="030F0702030302020204" pitchFamily="66" charset="0"/>
              </a:rPr>
              <a:t>, добре </a:t>
            </a:r>
            <a:r>
              <a:rPr lang="ru-RU" dirty="0" err="1">
                <a:latin typeface="Comic Sans MS" panose="030F0702030302020204" pitchFamily="66" charset="0"/>
              </a:rPr>
              <a:t>розчинна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воді</a:t>
            </a:r>
            <a:r>
              <a:rPr lang="ru-RU" dirty="0">
                <a:latin typeface="Comic Sans MS" panose="030F0702030302020204" pitchFamily="66" charset="0"/>
              </a:rPr>
              <a:t>, солодка на </a:t>
            </a:r>
            <a:r>
              <a:rPr lang="ru-RU" dirty="0" smtClean="0">
                <a:latin typeface="Comic Sans MS" panose="030F0702030302020204" pitchFamily="66" charset="0"/>
              </a:rPr>
              <a:t>смак.  	</a:t>
            </a:r>
            <a:r>
              <a:rPr lang="ru-RU" dirty="0" err="1" smtClean="0">
                <a:latin typeface="Comic Sans MS" panose="030F0702030302020204" pitchFamily="66" charset="0"/>
              </a:rPr>
              <a:t>Використовують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гліцин</a:t>
            </a:r>
            <a:r>
              <a:rPr lang="ru-RU" dirty="0">
                <a:latin typeface="Comic Sans MS" panose="030F0702030302020204" pitchFamily="66" charset="0"/>
              </a:rPr>
              <a:t> в основному для синтезу </a:t>
            </a:r>
            <a:r>
              <a:rPr lang="ru-RU" dirty="0" err="1">
                <a:latin typeface="Comic Sans MS" panose="030F0702030302020204" pitchFamily="66" charset="0"/>
              </a:rPr>
              <a:t>пептидів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680520" cy="30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085184"/>
            <a:ext cx="88569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200" dirty="0" err="1" smtClean="0">
                <a:latin typeface="Comic Sans MS" panose="030F0702030302020204" pitchFamily="66" charset="0"/>
              </a:rPr>
              <a:t>Гліцин</a:t>
            </a:r>
            <a:r>
              <a:rPr lang="ru-RU" sz="2200" dirty="0" smtClean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вперше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виділив</a:t>
            </a:r>
            <a:r>
              <a:rPr lang="ru-RU" sz="2200" dirty="0">
                <a:latin typeface="Comic Sans MS" panose="030F0702030302020204" pitchFamily="66" charset="0"/>
              </a:rPr>
              <a:t> А. </a:t>
            </a:r>
            <a:r>
              <a:rPr lang="ru-RU" sz="2200" dirty="0" err="1">
                <a:latin typeface="Comic Sans MS" panose="030F0702030302020204" pitchFamily="66" charset="0"/>
              </a:rPr>
              <a:t>Браконно</a:t>
            </a:r>
            <a:r>
              <a:rPr lang="ru-RU" sz="2200" dirty="0"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latin typeface="Comic Sans MS" panose="030F0702030302020204" pitchFamily="66" charset="0"/>
              </a:rPr>
              <a:t>поч</a:t>
            </a:r>
            <a:r>
              <a:rPr lang="ru-RU" sz="2200" dirty="0">
                <a:latin typeface="Comic Sans MS" panose="030F0702030302020204" pitchFamily="66" charset="0"/>
              </a:rPr>
              <a:t>. ХІХ ст., але </a:t>
            </a:r>
            <a:r>
              <a:rPr lang="ru-RU" sz="2200" dirty="0" err="1">
                <a:latin typeface="Comic Sans MS" panose="030F0702030302020204" pitchFamily="66" charset="0"/>
              </a:rPr>
              <a:t>властивості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його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вивчив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лише</a:t>
            </a:r>
            <a:r>
              <a:rPr lang="ru-RU" sz="2200" dirty="0">
                <a:latin typeface="Comic Sans MS" panose="030F0702030302020204" pitchFamily="66" charset="0"/>
              </a:rPr>
              <a:t> у 40-х </a:t>
            </a:r>
            <a:r>
              <a:rPr lang="ru-RU" sz="2200" dirty="0" err="1">
                <a:latin typeface="Comic Sans MS" panose="030F0702030302020204" pitchFamily="66" charset="0"/>
              </a:rPr>
              <a:t>рр</a:t>
            </a:r>
            <a:r>
              <a:rPr lang="ru-RU" sz="2200" dirty="0">
                <a:latin typeface="Comic Sans MS" panose="030F0702030302020204" pitchFamily="66" charset="0"/>
              </a:rPr>
              <a:t>. Ю. </a:t>
            </a:r>
            <a:r>
              <a:rPr lang="ru-RU" sz="2200" dirty="0" err="1">
                <a:latin typeface="Comic Sans MS" panose="030F0702030302020204" pitchFamily="66" charset="0"/>
              </a:rPr>
              <a:t>Лібіх</a:t>
            </a:r>
            <a:r>
              <a:rPr lang="ru-RU" sz="2200" dirty="0">
                <a:latin typeface="Comic Sans MS" panose="030F0702030302020204" pitchFamily="66" charset="0"/>
              </a:rPr>
              <a:t>. У 1858 р. </a:t>
            </a:r>
            <a:r>
              <a:rPr lang="ru-RU" sz="2200" dirty="0" err="1">
                <a:latin typeface="Comic Sans MS" panose="030F0702030302020204" pitchFamily="66" charset="0"/>
              </a:rPr>
              <a:t>гліцин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синтезували</a:t>
            </a:r>
            <a:r>
              <a:rPr lang="ru-RU" sz="2200" dirty="0">
                <a:latin typeface="Comic Sans MS" panose="030F0702030302020204" pitchFamily="66" charset="0"/>
              </a:rPr>
              <a:t> А. </a:t>
            </a:r>
            <a:r>
              <a:rPr lang="ru-RU" sz="2200" dirty="0" err="1">
                <a:latin typeface="Comic Sans MS" panose="030F0702030302020204" pitchFamily="66" charset="0"/>
              </a:rPr>
              <a:t>Перкін</a:t>
            </a:r>
            <a:r>
              <a:rPr lang="ru-RU" sz="2200" dirty="0">
                <a:latin typeface="Comic Sans MS" panose="030F0702030302020204" pitchFamily="66" charset="0"/>
              </a:rPr>
              <a:t> та </a:t>
            </a:r>
            <a:r>
              <a:rPr lang="ru-RU" sz="2200" dirty="0" err="1">
                <a:latin typeface="Comic Sans MS" panose="030F0702030302020204" pitchFamily="66" charset="0"/>
              </a:rPr>
              <a:t>Дунна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дією</a:t>
            </a:r>
            <a:r>
              <a:rPr lang="ru-RU" sz="2200" dirty="0"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latin typeface="Comic Sans MS" panose="030F0702030302020204" pitchFamily="66" charset="0"/>
              </a:rPr>
              <a:t>амоніаку</a:t>
            </a:r>
            <a:r>
              <a:rPr lang="ru-RU" sz="2200" dirty="0"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latin typeface="Comic Sans MS" panose="030F0702030302020204" pitchFamily="66" charset="0"/>
              </a:rPr>
              <a:t>бромоцтову</a:t>
            </a:r>
            <a:r>
              <a:rPr lang="ru-RU" sz="2200" dirty="0">
                <a:latin typeface="Comic Sans MS" panose="030F0702030302020204" pitchFamily="66" charset="0"/>
              </a:rPr>
              <a:t> кислоту.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20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Представники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29743"/>
            <a:ext cx="8856984" cy="250331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Comic Sans MS" panose="030F0702030302020204" pitchFamily="66" charset="0"/>
              </a:rPr>
              <a:t>	</a:t>
            </a:r>
            <a:r>
              <a:rPr lang="en-US" sz="1800" b="1" dirty="0" smtClean="0">
                <a:latin typeface="Comic Sans MS" panose="030F0702030302020204" pitchFamily="66" charset="0"/>
              </a:rPr>
              <a:t>e-</a:t>
            </a:r>
            <a:r>
              <a:rPr lang="ru-RU" sz="1800" b="1" dirty="0" err="1">
                <a:latin typeface="Comic Sans MS" panose="030F0702030302020204" pitchFamily="66" charset="0"/>
              </a:rPr>
              <a:t>Амінокапронова</a:t>
            </a:r>
            <a:r>
              <a:rPr lang="ru-RU" sz="1800" b="1" dirty="0">
                <a:latin typeface="Comic Sans MS" panose="030F0702030302020204" pitchFamily="66" charset="0"/>
              </a:rPr>
              <a:t> кислота </a:t>
            </a:r>
            <a:r>
              <a:rPr lang="ru-RU" sz="1800" dirty="0">
                <a:latin typeface="Comic Sans MS" panose="030F0702030302020204" pitchFamily="66" charset="0"/>
              </a:rPr>
              <a:t>(6-аміногексанова кислота) </a:t>
            </a:r>
            <a:r>
              <a:rPr lang="en-US" sz="1800" dirty="0">
                <a:latin typeface="Comic Sans MS" panose="030F0702030302020204" pitchFamily="66" charset="0"/>
              </a:rPr>
              <a:t>H</a:t>
            </a:r>
            <a:r>
              <a:rPr lang="en-US" sz="1800" baseline="-25000" dirty="0">
                <a:latin typeface="Comic Sans MS" panose="030F0702030302020204" pitchFamily="66" charset="0"/>
              </a:rPr>
              <a:t>2</a:t>
            </a:r>
            <a:r>
              <a:rPr lang="en-US" sz="1800" dirty="0">
                <a:latin typeface="Comic Sans MS" panose="030F0702030302020204" pitchFamily="66" charset="0"/>
              </a:rPr>
              <a:t>N(CH</a:t>
            </a:r>
            <a:r>
              <a:rPr lang="en-US" sz="1800" baseline="-25000" dirty="0">
                <a:latin typeface="Comic Sans MS" panose="030F0702030302020204" pitchFamily="66" charset="0"/>
              </a:rPr>
              <a:t>2</a:t>
            </a:r>
            <a:r>
              <a:rPr lang="en-US" sz="1800" dirty="0">
                <a:latin typeface="Comic Sans MS" panose="030F0702030302020204" pitchFamily="66" charset="0"/>
              </a:rPr>
              <a:t>)</a:t>
            </a:r>
            <a:r>
              <a:rPr lang="en-US" sz="1800" baseline="-25000" dirty="0">
                <a:latin typeface="Comic Sans MS" panose="030F0702030302020204" pitchFamily="66" charset="0"/>
              </a:rPr>
              <a:t>5</a:t>
            </a:r>
            <a:r>
              <a:rPr lang="en-US" sz="1800" dirty="0">
                <a:latin typeface="Comic Sans MS" panose="030F0702030302020204" pitchFamily="66" charset="0"/>
              </a:rPr>
              <a:t>COOH. </a:t>
            </a:r>
            <a:r>
              <a:rPr lang="ru-RU" sz="1800" dirty="0" err="1">
                <a:latin typeface="Comic Sans MS" panose="030F0702030302020204" pitchFamily="66" charset="0"/>
              </a:rPr>
              <a:t>Біла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кристалічна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речовина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застосовують</a:t>
            </a:r>
            <a:r>
              <a:rPr lang="ru-RU" sz="1800" dirty="0">
                <a:latin typeface="Comic Sans MS" panose="030F0702030302020204" pitchFamily="66" charset="0"/>
              </a:rPr>
              <a:t> у </a:t>
            </a:r>
            <a:r>
              <a:rPr lang="ru-RU" sz="1800" dirty="0" err="1">
                <a:latin typeface="Comic Sans MS" panose="030F0702030302020204" pitchFamily="66" charset="0"/>
              </a:rPr>
              <a:t>медицині</a:t>
            </a:r>
            <a:r>
              <a:rPr lang="ru-RU" sz="1800" dirty="0">
                <a:latin typeface="Comic Sans MS" panose="030F0702030302020204" pitchFamily="66" charset="0"/>
              </a:rPr>
              <a:t>, як </a:t>
            </a:r>
            <a:r>
              <a:rPr lang="ru-RU" sz="1800" dirty="0" err="1">
                <a:latin typeface="Comic Sans MS" panose="030F0702030302020204" pitchFamily="66" charset="0"/>
              </a:rPr>
              <a:t>кровоспинний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засіб</a:t>
            </a:r>
            <a:r>
              <a:rPr lang="ru-RU" sz="1800" dirty="0">
                <a:latin typeface="Comic Sans MS" panose="030F0702030302020204" pitchFamily="66" charset="0"/>
              </a:rPr>
              <a:t>. Лактам </a:t>
            </a:r>
            <a:r>
              <a:rPr lang="ru-RU" sz="1800" dirty="0" err="1">
                <a:latin typeface="Comic Sans MS" panose="030F0702030302020204" pitchFamily="66" charset="0"/>
              </a:rPr>
              <a:t>цієї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кислоти</a:t>
            </a:r>
            <a:r>
              <a:rPr lang="ru-RU" sz="1800" dirty="0">
                <a:latin typeface="Comic Sans MS" panose="030F0702030302020204" pitchFamily="66" charset="0"/>
              </a:rPr>
              <a:t> (</a:t>
            </a:r>
            <a:r>
              <a:rPr lang="en-US" sz="1800" dirty="0">
                <a:latin typeface="Comic Sans MS" panose="030F0702030302020204" pitchFamily="66" charset="0"/>
              </a:rPr>
              <a:t>e-</a:t>
            </a:r>
            <a:r>
              <a:rPr lang="ru-RU" sz="1800" dirty="0">
                <a:latin typeface="Comic Sans MS" panose="030F0702030302020204" pitchFamily="66" charset="0"/>
              </a:rPr>
              <a:t>капролактам) за </a:t>
            </a:r>
            <a:r>
              <a:rPr lang="ru-RU" sz="1800" dirty="0" err="1">
                <a:latin typeface="Comic Sans MS" panose="030F0702030302020204" pitchFamily="66" charset="0"/>
              </a:rPr>
              <a:t>наявності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кислотних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або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основних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каталізаторів</a:t>
            </a:r>
            <a:r>
              <a:rPr lang="ru-RU" sz="1800" dirty="0">
                <a:latin typeface="Comic Sans MS" panose="030F0702030302020204" pitchFamily="66" charset="0"/>
              </a:rPr>
              <a:t> при 250 – 260 </a:t>
            </a:r>
            <a:r>
              <a:rPr lang="ru-RU" sz="1800" baseline="30000" dirty="0">
                <a:latin typeface="Comic Sans MS" panose="030F0702030302020204" pitchFamily="66" charset="0"/>
              </a:rPr>
              <a:t>0</a:t>
            </a:r>
            <a:r>
              <a:rPr lang="ru-RU" sz="1800" dirty="0">
                <a:latin typeface="Comic Sans MS" panose="030F0702030302020204" pitchFamily="66" charset="0"/>
              </a:rPr>
              <a:t>С </a:t>
            </a:r>
            <a:r>
              <a:rPr lang="ru-RU" sz="1800" dirty="0" err="1">
                <a:latin typeface="Comic Sans MS" panose="030F0702030302020204" pitchFamily="66" charset="0"/>
              </a:rPr>
              <a:t>полімеризується</a:t>
            </a:r>
            <a:r>
              <a:rPr lang="ru-RU" sz="1800" dirty="0">
                <a:latin typeface="Comic Sans MS" panose="030F0702030302020204" pitchFamily="66" charset="0"/>
              </a:rPr>
              <a:t> з </a:t>
            </a:r>
            <a:r>
              <a:rPr lang="ru-RU" sz="1800" dirty="0" err="1">
                <a:latin typeface="Comic Sans MS" panose="030F0702030302020204" pitchFamily="66" charset="0"/>
              </a:rPr>
              <a:t>утворенням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поліаміду</a:t>
            </a:r>
            <a:r>
              <a:rPr lang="ru-RU" sz="1800" dirty="0">
                <a:latin typeface="Comic Sans MS" panose="030F0702030302020204" pitchFamily="66" charset="0"/>
              </a:rPr>
              <a:t> (</a:t>
            </a:r>
            <a:r>
              <a:rPr lang="ru-RU" sz="1800" dirty="0" err="1">
                <a:latin typeface="Comic Sans MS" panose="030F0702030302020204" pitchFamily="66" charset="0"/>
              </a:rPr>
              <a:t>полікапроаміду</a:t>
            </a:r>
            <a:r>
              <a:rPr lang="ru-RU" sz="1800" dirty="0">
                <a:latin typeface="Comic Sans MS" panose="030F0702030302020204" pitchFamily="66" charset="0"/>
              </a:rPr>
              <a:t>), </a:t>
            </a:r>
            <a:r>
              <a:rPr lang="ru-RU" sz="1800" dirty="0" err="1">
                <a:latin typeface="Comic Sans MS" panose="030F0702030302020204" pitchFamily="66" charset="0"/>
              </a:rPr>
              <a:t>відомого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під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назвою</a:t>
            </a:r>
            <a:r>
              <a:rPr lang="ru-RU" sz="1800" dirty="0">
                <a:latin typeface="Comic Sans MS" panose="030F0702030302020204" pitchFamily="66" charset="0"/>
              </a:rPr>
              <a:t> «капрон» з </a:t>
            </a:r>
            <a:r>
              <a:rPr lang="ru-RU" sz="1800" dirty="0" err="1">
                <a:latin typeface="Comic Sans MS" panose="030F0702030302020204" pitchFamily="66" charset="0"/>
              </a:rPr>
              <a:t>якого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виготовляють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синтетичні</a:t>
            </a:r>
            <a:r>
              <a:rPr lang="ru-RU" sz="1800" dirty="0">
                <a:latin typeface="Comic Sans MS" panose="030F0702030302020204" pitchFamily="66" charset="0"/>
              </a:rPr>
              <a:t> волокна, </a:t>
            </a:r>
            <a:r>
              <a:rPr lang="ru-RU" sz="1800" dirty="0" err="1">
                <a:latin typeface="Comic Sans MS" panose="030F0702030302020204" pitchFamily="66" charset="0"/>
              </a:rPr>
              <a:t>предмети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одягу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мотузки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тощо</a:t>
            </a:r>
            <a:r>
              <a:rPr lang="ru-RU" sz="1800" dirty="0">
                <a:latin typeface="Comic Sans MS" panose="030F0702030302020204" pitchFamily="66" charset="0"/>
              </a:rPr>
              <a:t>:</a:t>
            </a: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zno.academia.in.ua/pluginfile.php/2413/mod_book/chapter/416/image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5048250" cy="176212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220" name="Picture 4" descr="http://zno.academia.in.ua/pluginfile.php/2413/mod_book/chapter/416/image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4968551" cy="173430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17324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Значення амінокислот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45770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	</a:t>
            </a:r>
            <a:r>
              <a:rPr lang="ru-RU" sz="1800" dirty="0" err="1" smtClean="0">
                <a:latin typeface="Comic Sans MS" panose="030F0702030302020204" pitchFamily="66" charset="0"/>
              </a:rPr>
              <a:t>Основне</a:t>
            </a:r>
            <a:r>
              <a:rPr lang="ru-RU" sz="1800" dirty="0" smtClean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корисна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властивість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амінокислот</a:t>
            </a:r>
            <a:r>
              <a:rPr lang="ru-RU" sz="1800" dirty="0">
                <a:latin typeface="Comic Sans MS" panose="030F0702030302020204" pitchFamily="66" charset="0"/>
              </a:rPr>
              <a:t> - </a:t>
            </a:r>
            <a:r>
              <a:rPr lang="ru-RU" sz="1800" dirty="0" err="1">
                <a:latin typeface="Comic Sans MS" panose="030F0702030302020204" pitchFamily="66" charset="0"/>
              </a:rPr>
              <a:t>це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їх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необхідність</a:t>
            </a:r>
            <a:r>
              <a:rPr lang="ru-RU" sz="1800" dirty="0">
                <a:latin typeface="Comic Sans MS" panose="030F0702030302020204" pitchFamily="66" charset="0"/>
              </a:rPr>
              <a:t> для правильного </a:t>
            </a:r>
            <a:r>
              <a:rPr lang="ru-RU" sz="1800" dirty="0" err="1">
                <a:latin typeface="Comic Sans MS" panose="030F0702030302020204" pitchFamily="66" charset="0"/>
              </a:rPr>
              <a:t>розвитку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 smtClean="0">
                <a:latin typeface="Comic Sans MS" panose="030F0702030302020204" pitchFamily="66" charset="0"/>
              </a:rPr>
              <a:t>організму</a:t>
            </a:r>
            <a:r>
              <a:rPr lang="ru-RU" sz="1800" dirty="0" smtClean="0">
                <a:latin typeface="Comic Sans MS" panose="030F0702030302020204" pitchFamily="66" charset="0"/>
              </a:rPr>
              <a:t>. Без </a:t>
            </a:r>
            <a:r>
              <a:rPr lang="ru-RU" sz="1800" dirty="0">
                <a:latin typeface="Comic Sans MS" panose="030F0702030302020204" pitchFamily="66" charset="0"/>
              </a:rPr>
              <a:t>них </a:t>
            </a:r>
            <a:r>
              <a:rPr lang="ru-RU" sz="1800" dirty="0" err="1">
                <a:latin typeface="Comic Sans MS" panose="030F0702030302020204" pitchFamily="66" charset="0"/>
              </a:rPr>
              <a:t>тіло</a:t>
            </a:r>
            <a:r>
              <a:rPr lang="ru-RU" sz="1800" dirty="0">
                <a:latin typeface="Comic Sans MS" panose="030F0702030302020204" pitchFamily="66" charset="0"/>
              </a:rPr>
              <a:t> просто не </a:t>
            </a:r>
            <a:r>
              <a:rPr lang="ru-RU" sz="1800" dirty="0" err="1">
                <a:latin typeface="Comic Sans MS" panose="030F0702030302020204" pitchFamily="66" charset="0"/>
              </a:rPr>
              <a:t>впорається</a:t>
            </a:r>
            <a:r>
              <a:rPr lang="ru-RU" sz="1800" dirty="0">
                <a:latin typeface="Comic Sans MS" panose="030F0702030302020204" pitchFamily="66" charset="0"/>
              </a:rPr>
              <a:t> з </a:t>
            </a:r>
            <a:r>
              <a:rPr lang="ru-RU" sz="1800" dirty="0" err="1">
                <a:latin typeface="Comic Sans MS" panose="030F0702030302020204" pitchFamily="66" charset="0"/>
              </a:rPr>
              <a:t>засвоєнням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вітамінів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мінералів</a:t>
            </a:r>
            <a:r>
              <a:rPr lang="ru-RU" sz="1800" dirty="0">
                <a:latin typeface="Comic Sans MS" panose="030F0702030302020204" pitchFamily="66" charset="0"/>
              </a:rPr>
              <a:t> і </a:t>
            </a:r>
            <a:r>
              <a:rPr lang="ru-RU" sz="1800" dirty="0" err="1">
                <a:latin typeface="Comic Sans MS" panose="030F0702030302020204" pitchFamily="66" charset="0"/>
              </a:rPr>
              <a:t>поживних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речовин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Спортсмени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приймають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їх</a:t>
            </a:r>
            <a:r>
              <a:rPr lang="ru-RU" sz="1800" dirty="0">
                <a:latin typeface="Comic Sans MS" panose="030F0702030302020204" pitchFamily="66" charset="0"/>
              </a:rPr>
              <a:t> і для </a:t>
            </a:r>
            <a:r>
              <a:rPr lang="ru-RU" sz="1800" dirty="0" err="1">
                <a:latin typeface="Comic Sans MS" panose="030F0702030302020204" pitchFamily="66" charset="0"/>
              </a:rPr>
              <a:t>нарощування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м'язової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маси</a:t>
            </a:r>
            <a:r>
              <a:rPr lang="ru-RU" sz="1800" dirty="0">
                <a:latin typeface="Comic Sans MS" panose="030F0702030302020204" pitchFamily="66" charset="0"/>
              </a:rPr>
              <a:t>, і для </a:t>
            </a:r>
            <a:r>
              <a:rPr lang="ru-RU" sz="1800" dirty="0" err="1">
                <a:latin typeface="Comic Sans MS" panose="030F0702030302020204" pitchFamily="66" charset="0"/>
              </a:rPr>
              <a:t>збільшення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сили</a:t>
            </a:r>
            <a:r>
              <a:rPr lang="ru-RU" sz="1800" dirty="0">
                <a:latin typeface="Comic Sans MS" panose="030F0702030302020204" pitchFamily="66" charset="0"/>
              </a:rPr>
              <a:t>, і для </a:t>
            </a:r>
            <a:r>
              <a:rPr lang="ru-RU" sz="1800" dirty="0" err="1">
                <a:latin typeface="Comic Sans MS" panose="030F0702030302020204" pitchFamily="66" charset="0"/>
              </a:rPr>
              <a:t>вироблення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 smtClean="0">
                <a:latin typeface="Comic Sans MS" panose="030F0702030302020204" pitchFamily="66" charset="0"/>
              </a:rPr>
              <a:t>витривалості</a:t>
            </a:r>
            <a:r>
              <a:rPr lang="ru-RU" sz="1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1800" dirty="0" err="1" smtClean="0">
                <a:latin typeface="Comic Sans MS" panose="030F0702030302020204" pitchFamily="66" charset="0"/>
              </a:rPr>
              <a:t>Щоб</a:t>
            </a:r>
            <a:r>
              <a:rPr lang="ru-RU" sz="1800" dirty="0" smtClean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оцінити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наскільки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важливі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амінокислоти</a:t>
            </a:r>
            <a:r>
              <a:rPr lang="ru-RU" sz="1800" dirty="0">
                <a:latin typeface="Comic Sans MS" panose="030F0702030302020204" pitchFamily="66" charset="0"/>
              </a:rPr>
              <a:t> для </a:t>
            </a:r>
            <a:r>
              <a:rPr lang="ru-RU" sz="1800" dirty="0" err="1">
                <a:latin typeface="Comic Sans MS" panose="030F0702030302020204" pitchFamily="66" charset="0"/>
              </a:rPr>
              <a:t>організму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варто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звернути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увагу</a:t>
            </a:r>
            <a:r>
              <a:rPr lang="ru-RU" sz="1800" dirty="0"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latin typeface="Comic Sans MS" panose="030F0702030302020204" pitchFamily="66" charset="0"/>
              </a:rPr>
              <a:t>області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які</a:t>
            </a:r>
            <a:r>
              <a:rPr lang="ru-RU" sz="1800" dirty="0">
                <a:latin typeface="Comic Sans MS" panose="030F0702030302020204" pitchFamily="66" charset="0"/>
              </a:rPr>
              <a:t> вони </a:t>
            </a:r>
            <a:r>
              <a:rPr lang="ru-RU" sz="1800" dirty="0" err="1">
                <a:latin typeface="Comic Sans MS" panose="030F0702030302020204" pitchFamily="66" charset="0"/>
              </a:rPr>
              <a:t>охоплюють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 err="1">
                <a:latin typeface="Comic Sans MS" panose="030F0702030302020204" pitchFamily="66" charset="0"/>
              </a:rPr>
              <a:t>Амінокислоти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необхідні</a:t>
            </a:r>
            <a:r>
              <a:rPr lang="ru-RU" sz="1800" dirty="0">
                <a:latin typeface="Comic Sans MS" panose="030F0702030302020204" pitchFamily="66" charset="0"/>
              </a:rPr>
              <a:t> для </a:t>
            </a:r>
            <a:r>
              <a:rPr lang="ru-RU" sz="1800" dirty="0" err="1">
                <a:latin typeface="Comic Sans MS" panose="030F0702030302020204" pitchFamily="66" charset="0"/>
              </a:rPr>
              <a:t>вироблення</a:t>
            </a:r>
            <a:r>
              <a:rPr lang="ru-RU" sz="1800" dirty="0">
                <a:latin typeface="Comic Sans MS" panose="030F0702030302020204" pitchFamily="66" charset="0"/>
              </a:rPr>
              <a:t> таких </a:t>
            </a:r>
            <a:r>
              <a:rPr lang="ru-RU" sz="1800" dirty="0" err="1">
                <a:latin typeface="Comic Sans MS" panose="030F0702030302020204" pitchFamily="66" charset="0"/>
              </a:rPr>
              <a:t>речовин</a:t>
            </a:r>
            <a:r>
              <a:rPr lang="ru-RU" sz="1800" dirty="0">
                <a:latin typeface="Comic Sans MS" panose="030F0702030302020204" pitchFamily="66" charset="0"/>
              </a:rPr>
              <a:t>:</a:t>
            </a:r>
          </a:p>
          <a:p>
            <a:r>
              <a:rPr lang="ru-RU" sz="1800" dirty="0" err="1">
                <a:latin typeface="Comic Sans MS" panose="030F0702030302020204" pitchFamily="66" charset="0"/>
              </a:rPr>
              <a:t>ферменти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які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потрібні</a:t>
            </a:r>
            <a:r>
              <a:rPr lang="ru-RU" sz="1800" dirty="0">
                <a:latin typeface="Comic Sans MS" panose="030F0702030302020204" pitchFamily="66" charset="0"/>
              </a:rPr>
              <a:t> для </a:t>
            </a:r>
            <a:r>
              <a:rPr lang="ru-RU" sz="1800" dirty="0" err="1">
                <a:latin typeface="Comic Sans MS" panose="030F0702030302020204" pitchFamily="66" charset="0"/>
              </a:rPr>
              <a:t>біохімічних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реакцій</a:t>
            </a:r>
            <a:r>
              <a:rPr lang="ru-RU" sz="1800" dirty="0">
                <a:latin typeface="Comic Sans MS" panose="030F0702030302020204" pitchFamily="66" charset="0"/>
              </a:rPr>
              <a:t>;</a:t>
            </a:r>
          </a:p>
          <a:p>
            <a:r>
              <a:rPr lang="ru-RU" sz="1800" dirty="0" err="1">
                <a:latin typeface="Comic Sans MS" panose="030F0702030302020204" pitchFamily="66" charset="0"/>
              </a:rPr>
              <a:t>гормони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які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необхідні</a:t>
            </a:r>
            <a:r>
              <a:rPr lang="ru-RU" sz="1800" dirty="0">
                <a:latin typeface="Comic Sans MS" panose="030F0702030302020204" pitchFamily="66" charset="0"/>
              </a:rPr>
              <a:t> при </a:t>
            </a:r>
            <a:r>
              <a:rPr lang="ru-RU" sz="1800" dirty="0" err="1">
                <a:latin typeface="Comic Sans MS" panose="030F0702030302020204" pitchFamily="66" charset="0"/>
              </a:rPr>
              <a:t>метаболічних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процесах</a:t>
            </a:r>
            <a:r>
              <a:rPr lang="ru-RU" sz="1800" dirty="0">
                <a:latin typeface="Comic Sans MS" panose="030F0702030302020204" pitchFamily="66" charset="0"/>
              </a:rPr>
              <a:t>;</a:t>
            </a:r>
          </a:p>
          <a:p>
            <a:r>
              <a:rPr lang="ru-RU" sz="1800" dirty="0" err="1">
                <a:latin typeface="Comic Sans MS" panose="030F0702030302020204" pitchFamily="66" charset="0"/>
              </a:rPr>
              <a:t>антитіла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які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потрібні</a:t>
            </a:r>
            <a:r>
              <a:rPr lang="ru-RU" sz="1800" dirty="0">
                <a:latin typeface="Comic Sans MS" panose="030F0702030302020204" pitchFamily="66" charset="0"/>
              </a:rPr>
              <a:t> для здорового </a:t>
            </a:r>
            <a:r>
              <a:rPr lang="ru-RU" sz="1800" dirty="0" err="1">
                <a:latin typeface="Comic Sans MS" panose="030F0702030302020204" pitchFamily="66" charset="0"/>
              </a:rPr>
              <a:t>функціонування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імунної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системи</a:t>
            </a:r>
            <a:r>
              <a:rPr lang="ru-RU" sz="1800" dirty="0">
                <a:latin typeface="Comic Sans MS" panose="030F0702030302020204" pitchFamily="66" charset="0"/>
              </a:rPr>
              <a:t>;</a:t>
            </a:r>
          </a:p>
          <a:p>
            <a:r>
              <a:rPr lang="ru-RU" sz="1800" dirty="0" err="1">
                <a:latin typeface="Comic Sans MS" panose="030F0702030302020204" pitchFamily="66" charset="0"/>
              </a:rPr>
              <a:t>гемоглобін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який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транспортує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кисень</a:t>
            </a:r>
            <a:r>
              <a:rPr lang="ru-RU" sz="1800" dirty="0">
                <a:latin typeface="Comic Sans MS" panose="030F0702030302020204" pitchFamily="66" charset="0"/>
              </a:rPr>
              <a:t> по </a:t>
            </a:r>
            <a:r>
              <a:rPr lang="ru-RU" sz="1800" dirty="0" err="1">
                <a:latin typeface="Comic Sans MS" panose="030F0702030302020204" pitchFamily="66" charset="0"/>
              </a:rPr>
              <a:t>всьому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організму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66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Джерела: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543800" cy="44577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zno.academia.in.ua/mod/book/view.php?id=1670</a:t>
            </a:r>
            <a:endParaRPr lang="uk-UA" dirty="0" smtClean="0"/>
          </a:p>
          <a:p>
            <a:r>
              <a:rPr lang="en-US" dirty="0">
                <a:hlinkClick r:id="rId3"/>
              </a:rPr>
              <a:t>http://ua-referat.com/%</a:t>
            </a:r>
            <a:r>
              <a:rPr lang="en-US" dirty="0" smtClean="0">
                <a:hlinkClick r:id="rId3"/>
              </a:rPr>
              <a:t>D0%90%D0%BC%D1%96%D0%BD%D0%BE%D0%BA%D0%B8%D1%81%D0%BB%D0%BE%D1%82%D0%B8</a:t>
            </a:r>
            <a:endParaRPr lang="uk-UA" dirty="0" smtClean="0"/>
          </a:p>
          <a:p>
            <a:r>
              <a:rPr lang="en-US" dirty="0">
                <a:hlinkClick r:id="rId4"/>
              </a:rPr>
              <a:t>http://ua-referat.com/%</a:t>
            </a:r>
            <a:r>
              <a:rPr lang="en-US" dirty="0" smtClean="0">
                <a:hlinkClick r:id="rId4"/>
              </a:rPr>
              <a:t>D0%90%D0%BC%D1%96%D0%BD%D0%BE%D0%BA%D0%B8%D1%81%D0%BB%D0%BE%D1%82%D0%B8_2</a:t>
            </a:r>
            <a:endParaRPr lang="uk-UA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www.e-ng.ru/ximiya/aminokisloti_oderzhannya_vlastivosti_rol.html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65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Амінокислоти</a:t>
            </a:r>
          </a:p>
        </p:txBody>
      </p:sp>
      <p:pic>
        <p:nvPicPr>
          <p:cNvPr id="9219" name="Содержимое 3" descr="Амінокислоти-Все-про-них-300x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698202"/>
            <a:ext cx="3095948" cy="2001955"/>
          </a:xfrm>
          <a:ln>
            <a:solidFill>
              <a:schemeClr val="tx2">
                <a:lumMod val="10000"/>
              </a:schemeClr>
            </a:solidFill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924300" y="1772816"/>
            <a:ext cx="4968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	</a:t>
            </a:r>
            <a:r>
              <a:rPr lang="ru-RU" b="1" dirty="0" err="1" smtClean="0">
                <a:latin typeface="Comic Sans MS" panose="030F0702030302020204" pitchFamily="66" charset="0"/>
              </a:rPr>
              <a:t>Амінокислота</a:t>
            </a:r>
            <a:r>
              <a:rPr lang="ru-RU" dirty="0">
                <a:latin typeface="Comic Sans MS" panose="030F0702030302020204" pitchFamily="66" charset="0"/>
              </a:rPr>
              <a:t> — </a:t>
            </a:r>
            <a:r>
              <a:rPr lang="ru-RU" dirty="0" err="1">
                <a:latin typeface="Comic Sans MS" panose="030F0702030302020204" pitchFamily="66" charset="0"/>
              </a:rPr>
              <a:t>органічна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сполука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молекули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одночасно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містять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аміно</a:t>
            </a:r>
            <a:r>
              <a:rPr lang="ru-RU" dirty="0">
                <a:latin typeface="Comic Sans MS" panose="030F0702030302020204" pitchFamily="66" charset="0"/>
              </a:rPr>
              <a:t>- (-NH</a:t>
            </a:r>
            <a:r>
              <a:rPr lang="ru-RU" baseline="-25000" dirty="0">
                <a:latin typeface="Comic Sans MS" panose="030F0702030302020204" pitchFamily="66" charset="0"/>
              </a:rPr>
              <a:t>2</a:t>
            </a:r>
            <a:r>
              <a:rPr lang="ru-RU" dirty="0">
                <a:latin typeface="Comic Sans MS" panose="030F0702030302020204" pitchFamily="66" charset="0"/>
              </a:rPr>
              <a:t>) та </a:t>
            </a:r>
            <a:r>
              <a:rPr lang="ru-RU" dirty="0" err="1">
                <a:latin typeface="Comic Sans MS" panose="030F0702030302020204" pitchFamily="66" charset="0"/>
              </a:rPr>
              <a:t>карбоксильну</a:t>
            </a:r>
            <a:r>
              <a:rPr lang="ru-RU" dirty="0">
                <a:latin typeface="Comic Sans MS" panose="030F0702030302020204" pitchFamily="66" charset="0"/>
              </a:rPr>
              <a:t> (-СООН) </a:t>
            </a:r>
            <a:r>
              <a:rPr lang="ru-RU" dirty="0" err="1">
                <a:latin typeface="Comic Sans MS" panose="030F0702030302020204" pitchFamily="66" charset="0"/>
              </a:rPr>
              <a:t>групи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	Амінокислоти</a:t>
            </a:r>
            <a:r>
              <a:rPr lang="uk-UA" dirty="0">
                <a:latin typeface="Comic Sans MS" panose="030F0702030302020204" pitchFamily="66" charset="0"/>
              </a:rPr>
              <a:t>, як правило, входять до складу полімерів - </a:t>
            </a:r>
            <a:r>
              <a:rPr lang="uk-UA" i="1" dirty="0">
                <a:latin typeface="Comic Sans MS" panose="030F0702030302020204" pitchFamily="66" charset="0"/>
              </a:rPr>
              <a:t>білків.</a:t>
            </a:r>
            <a:r>
              <a:rPr lang="uk-UA" dirty="0">
                <a:latin typeface="Comic Sans MS" panose="030F0702030302020204" pitchFamily="66" charset="0"/>
              </a:rPr>
              <a:t> У природі зустрічається понад 70 амінокислот, але тільки 20 грають важливу роль в живих організмах. </a:t>
            </a:r>
            <a:endParaRPr lang="uk-UA" dirty="0" smtClean="0">
              <a:latin typeface="Comic Sans MS" panose="030F0702030302020204" pitchFamily="66" charset="0"/>
            </a:endParaRPr>
          </a:p>
          <a:p>
            <a:r>
              <a:rPr lang="ru-RU" dirty="0" smtClean="0"/>
              <a:t>	</a:t>
            </a:r>
            <a:r>
              <a:rPr lang="uk-UA" b="1" i="1" dirty="0">
                <a:latin typeface="Comic Sans MS" panose="030F0702030302020204" pitchFamily="66" charset="0"/>
              </a:rPr>
              <a:t>	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9221" name="Рисунок 5" descr="300px-AminoAcidball_rus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594"/>
            <a:ext cx="2983940" cy="2347366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127000"/>
            <a:ext cx="8280400" cy="1096963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Незамінні амінокислоти </a:t>
            </a:r>
            <a:r>
              <a:rPr lang="en-US" dirty="0" smtClean="0">
                <a:latin typeface="Comic Sans MS" panose="030F0702030302020204" pitchFamily="66" charset="0"/>
              </a:rPr>
              <a:t>R-CH</a:t>
            </a:r>
            <a:r>
              <a:rPr lang="en-US" dirty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H</a:t>
            </a:r>
            <a:r>
              <a:rPr lang="en-US" b="1" dirty="0">
                <a:latin typeface="Comic Sans MS" panose="030F0702030302020204" pitchFamily="66" charset="0"/>
              </a:rPr>
              <a:t> </a:t>
            </a:r>
            <a:r>
              <a:rPr lang="en-US" baseline="-25000" dirty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COOH</a:t>
            </a:r>
            <a:endParaRPr lang="uk-UA" dirty="0" smtClean="0">
              <a:latin typeface="Comic Sans MS" panose="030F0702030302020204" pitchFamily="66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07504" y="2475414"/>
            <a:ext cx="7488832" cy="381642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Comic Sans MS" panose="030F0702030302020204" pitchFamily="66" charset="0"/>
              </a:rPr>
              <a:t>ізолейцин </a:t>
            </a:r>
            <a:r>
              <a:rPr lang="uk-UA" dirty="0" smtClean="0">
                <a:latin typeface="Comic Sans MS" panose="030F0702030302020204" pitchFamily="66" charset="0"/>
              </a:rPr>
              <a:t>(</a:t>
            </a:r>
            <a:r>
              <a:rPr lang="en-US" dirty="0" err="1" smtClean="0">
                <a:latin typeface="Comic Sans MS" panose="030F0702030302020204" pitchFamily="66" charset="0"/>
              </a:rPr>
              <a:t>ile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latin typeface="Comic Sans MS" panose="030F0702030302020204" pitchFamily="66" charset="0"/>
              </a:rPr>
              <a:t>ileu</a:t>
            </a:r>
            <a:r>
              <a:rPr lang="en-US" dirty="0" smtClean="0">
                <a:latin typeface="Comic Sans MS" panose="030F0702030302020204" pitchFamily="66" charset="0"/>
              </a:rPr>
              <a:t>) </a:t>
            </a:r>
            <a:r>
              <a:rPr lang="uk-UA" dirty="0" smtClean="0">
                <a:latin typeface="Comic Sans MS" panose="030F0702030302020204" pitchFamily="66" charset="0"/>
              </a:rPr>
              <a:t>       </a:t>
            </a:r>
            <a:r>
              <a:rPr lang="en-US" dirty="0" smtClean="0">
                <a:latin typeface="Comic Sans MS" panose="030F0702030302020204" pitchFamily="66" charset="0"/>
              </a:rPr>
              <a:t>CH </a:t>
            </a:r>
            <a:r>
              <a:rPr lang="en-US" baseline="-25000" dirty="0" smtClean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 CH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CH (CH) </a:t>
            </a:r>
            <a:r>
              <a:rPr lang="en-US" baseline="-25000" dirty="0" smtClean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 -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uk-UA" dirty="0" smtClean="0">
                <a:latin typeface="Comic Sans MS" panose="030F0702030302020204" pitchFamily="66" charset="0"/>
              </a:rPr>
              <a:t>лейцин (</a:t>
            </a:r>
            <a:r>
              <a:rPr lang="en-US" dirty="0" err="1" smtClean="0">
                <a:latin typeface="Comic Sans MS" panose="030F0702030302020204" pitchFamily="66" charset="0"/>
              </a:rPr>
              <a:t>leu</a:t>
            </a:r>
            <a:r>
              <a:rPr lang="en-US" dirty="0" smtClean="0">
                <a:latin typeface="Comic Sans MS" panose="030F0702030302020204" pitchFamily="66" charset="0"/>
              </a:rPr>
              <a:t>) </a:t>
            </a:r>
            <a:r>
              <a:rPr lang="uk-UA" dirty="0" smtClean="0">
                <a:latin typeface="Comic Sans MS" panose="030F0702030302020204" pitchFamily="66" charset="0"/>
              </a:rPr>
              <a:t>                  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 smtClean="0">
                <a:latin typeface="Comic Sans MS" panose="030F0702030302020204" pitchFamily="66" charset="0"/>
              </a:rPr>
              <a:t>CH </a:t>
            </a:r>
            <a:r>
              <a:rPr lang="en-US" baseline="-25000" dirty="0" smtClean="0">
                <a:latin typeface="Comic Sans MS" panose="030F0702030302020204" pitchFamily="66" charset="0"/>
              </a:rPr>
              <a:t>3) 2</a:t>
            </a:r>
            <a:r>
              <a:rPr lang="en-US" dirty="0" smtClean="0">
                <a:latin typeface="Comic Sans MS" panose="030F0702030302020204" pitchFamily="66" charset="0"/>
              </a:rPr>
              <a:t> CHCH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-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uk-UA" dirty="0" smtClean="0">
                <a:latin typeface="Comic Sans MS" panose="030F0702030302020204" pitchFamily="66" charset="0"/>
              </a:rPr>
              <a:t>лізин (</a:t>
            </a:r>
            <a:r>
              <a:rPr lang="en-US" dirty="0" err="1" smtClean="0">
                <a:latin typeface="Comic Sans MS" panose="030F0702030302020204" pitchFamily="66" charset="0"/>
              </a:rPr>
              <a:t>lys</a:t>
            </a:r>
            <a:r>
              <a:rPr lang="en-US" dirty="0" smtClean="0">
                <a:latin typeface="Comic Sans MS" panose="030F0702030302020204" pitchFamily="66" charset="0"/>
              </a:rPr>
              <a:t>) </a:t>
            </a:r>
            <a:r>
              <a:rPr lang="uk-UA" dirty="0" smtClean="0">
                <a:latin typeface="Comic Sans MS" panose="030F0702030302020204" pitchFamily="66" charset="0"/>
              </a:rPr>
              <a:t>                      </a:t>
            </a:r>
            <a:r>
              <a:rPr lang="en-US" dirty="0" smtClean="0">
                <a:latin typeface="Comic Sans MS" panose="030F0702030302020204" pitchFamily="66" charset="0"/>
              </a:rPr>
              <a:t>NH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CH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CH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CH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CH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метіонін </a:t>
            </a:r>
            <a:r>
              <a:rPr lang="uk-UA" dirty="0" smtClean="0">
                <a:latin typeface="Comic Sans MS" panose="030F0702030302020204" pitchFamily="66" charset="0"/>
              </a:rPr>
              <a:t>(</a:t>
            </a:r>
            <a:r>
              <a:rPr lang="en-US" dirty="0" smtClean="0">
                <a:latin typeface="Comic Sans MS" panose="030F0702030302020204" pitchFamily="66" charset="0"/>
              </a:rPr>
              <a:t>met)</a:t>
            </a:r>
            <a:r>
              <a:rPr lang="uk-UA" dirty="0" smtClean="0">
                <a:latin typeface="Comic Sans MS" panose="030F0702030302020204" pitchFamily="66" charset="0"/>
              </a:rPr>
              <a:t>                 </a:t>
            </a:r>
            <a:r>
              <a:rPr lang="en-US" dirty="0" smtClean="0">
                <a:latin typeface="Comic Sans MS" panose="030F0702030302020204" pitchFamily="66" charset="0"/>
              </a:rPr>
              <a:t>CH </a:t>
            </a:r>
            <a:r>
              <a:rPr lang="en-US" baseline="-25000" dirty="0" smtClean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 SCH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CH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-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uk-UA" dirty="0" smtClean="0">
                <a:latin typeface="Comic Sans MS" panose="030F0702030302020204" pitchFamily="66" charset="0"/>
              </a:rPr>
              <a:t>фенілаланін (</a:t>
            </a:r>
            <a:r>
              <a:rPr lang="en-US" dirty="0" err="1" smtClean="0">
                <a:latin typeface="Comic Sans MS" panose="030F0702030302020204" pitchFamily="66" charset="0"/>
              </a:rPr>
              <a:t>phe</a:t>
            </a:r>
            <a:r>
              <a:rPr lang="en-US" dirty="0" smtClean="0">
                <a:latin typeface="Comic Sans MS" panose="030F0702030302020204" pitchFamily="66" charset="0"/>
              </a:rPr>
              <a:t>) </a:t>
            </a:r>
            <a:r>
              <a:rPr lang="uk-UA" dirty="0" smtClean="0">
                <a:latin typeface="Comic Sans MS" panose="030F0702030302020204" pitchFamily="66" charset="0"/>
              </a:rPr>
              <a:t>          </a:t>
            </a:r>
            <a:r>
              <a:rPr lang="en-US" dirty="0" smtClean="0">
                <a:latin typeface="Comic Sans MS" panose="030F0702030302020204" pitchFamily="66" charset="0"/>
              </a:rPr>
              <a:t>C </a:t>
            </a:r>
            <a:r>
              <a:rPr lang="en-US" baseline="-25000" dirty="0" smtClean="0">
                <a:latin typeface="Comic Sans MS" panose="030F0702030302020204" pitchFamily="66" charset="0"/>
              </a:rPr>
              <a:t>6</a:t>
            </a:r>
            <a:r>
              <a:rPr lang="en-US" dirty="0" smtClean="0">
                <a:latin typeface="Comic Sans MS" panose="030F0702030302020204" pitchFamily="66" charset="0"/>
              </a:rPr>
              <a:t> H </a:t>
            </a:r>
            <a:r>
              <a:rPr lang="en-US" baseline="-25000" dirty="0" smtClean="0">
                <a:latin typeface="Comic Sans MS" panose="030F0702030302020204" pitchFamily="66" charset="0"/>
              </a:rPr>
              <a:t>5</a:t>
            </a:r>
            <a:r>
              <a:rPr lang="en-US" dirty="0" smtClean="0">
                <a:latin typeface="Comic Sans MS" panose="030F0702030302020204" pitchFamily="66" charset="0"/>
              </a:rPr>
              <a:t> CH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-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uk-UA" dirty="0" err="1" smtClean="0">
                <a:latin typeface="Comic Sans MS" panose="030F0702030302020204" pitchFamily="66" charset="0"/>
              </a:rPr>
              <a:t>треонін</a:t>
            </a:r>
            <a:r>
              <a:rPr lang="uk-UA" dirty="0" smtClean="0">
                <a:latin typeface="Comic Sans MS" panose="030F0702030302020204" pitchFamily="66" charset="0"/>
              </a:rPr>
              <a:t> (</a:t>
            </a:r>
            <a:r>
              <a:rPr lang="en-US" dirty="0" err="1" smtClean="0">
                <a:latin typeface="Comic Sans MS" panose="030F0702030302020204" pitchFamily="66" charset="0"/>
              </a:rPr>
              <a:t>thr</a:t>
            </a:r>
            <a:r>
              <a:rPr lang="en-US" dirty="0" smtClean="0">
                <a:latin typeface="Comic Sans MS" panose="030F0702030302020204" pitchFamily="66" charset="0"/>
              </a:rPr>
              <a:t>) </a:t>
            </a:r>
            <a:r>
              <a:rPr lang="uk-UA" dirty="0" smtClean="0">
                <a:latin typeface="Comic Sans MS" panose="030F0702030302020204" pitchFamily="66" charset="0"/>
              </a:rPr>
              <a:t>                   </a:t>
            </a:r>
            <a:r>
              <a:rPr lang="en-US" dirty="0" smtClean="0">
                <a:latin typeface="Comic Sans MS" panose="030F0702030302020204" pitchFamily="66" charset="0"/>
              </a:rPr>
              <a:t>CH </a:t>
            </a:r>
            <a:r>
              <a:rPr lang="en-US" baseline="-25000" dirty="0" smtClean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 CH (OH) -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uk-UA" dirty="0" smtClean="0">
                <a:latin typeface="Comic Sans MS" panose="030F0702030302020204" pitchFamily="66" charset="0"/>
              </a:rPr>
              <a:t>триптофан (</a:t>
            </a:r>
            <a:r>
              <a:rPr lang="en-US" dirty="0" smtClean="0">
                <a:latin typeface="Comic Sans MS" panose="030F0702030302020204" pitchFamily="66" charset="0"/>
              </a:rPr>
              <a:t>try) </a:t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uk-UA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dirty="0" smtClean="0">
                <a:latin typeface="Comic Sans MS" panose="030F0702030302020204" pitchFamily="66" charset="0"/>
              </a:rPr>
              <a:t>валін (</a:t>
            </a:r>
            <a:r>
              <a:rPr lang="en-US" dirty="0" err="1" smtClean="0">
                <a:latin typeface="Comic Sans MS" panose="030F0702030302020204" pitchFamily="66" charset="0"/>
              </a:rPr>
              <a:t>val</a:t>
            </a:r>
            <a:r>
              <a:rPr lang="en-US" dirty="0" smtClean="0">
                <a:latin typeface="Comic Sans MS" panose="030F0702030302020204" pitchFamily="66" charset="0"/>
              </a:rPr>
              <a:t>) </a:t>
            </a:r>
            <a:r>
              <a:rPr lang="uk-UA" dirty="0" smtClean="0">
                <a:latin typeface="Comic Sans MS" panose="030F0702030302020204" pitchFamily="66" charset="0"/>
              </a:rPr>
              <a:t>                       </a:t>
            </a:r>
            <a:r>
              <a:rPr lang="uk-UA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 smtClean="0">
                <a:latin typeface="Comic Sans MS" panose="030F0702030302020204" pitchFamily="66" charset="0"/>
              </a:rPr>
              <a:t>CH </a:t>
            </a:r>
            <a:r>
              <a:rPr lang="en-US" baseline="-25000" dirty="0" smtClean="0">
                <a:latin typeface="Comic Sans MS" panose="030F0702030302020204" pitchFamily="66" charset="0"/>
              </a:rPr>
              <a:t>3</a:t>
            </a:r>
            <a:r>
              <a:rPr lang="uk-UA" baseline="-25000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CH-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uk-UA" dirty="0" smtClean="0">
                <a:latin typeface="Comic Sans MS" panose="030F0702030302020204" pitchFamily="66" charset="0"/>
              </a:rPr>
              <a:t>тирозин (</a:t>
            </a:r>
            <a:r>
              <a:rPr lang="en-US" dirty="0" err="1" smtClean="0">
                <a:latin typeface="Comic Sans MS" panose="030F0702030302020204" pitchFamily="66" charset="0"/>
              </a:rPr>
              <a:t>tyr</a:t>
            </a:r>
            <a:r>
              <a:rPr lang="en-US" dirty="0" smtClean="0">
                <a:latin typeface="Comic Sans MS" panose="030F0702030302020204" pitchFamily="66" charset="0"/>
              </a:rPr>
              <a:t>) </a:t>
            </a:r>
            <a:endParaRPr lang="uk-UA" dirty="0" smtClean="0">
              <a:latin typeface="Comic Sans MS" panose="030F0702030302020204" pitchFamily="66" charset="0"/>
            </a:endParaRPr>
          </a:p>
        </p:txBody>
      </p:sp>
      <p:pic>
        <p:nvPicPr>
          <p:cNvPr id="10244" name="Рисунок 5" descr="dopb255062.zi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63888" y="4570836"/>
            <a:ext cx="12255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s://upload.wikimedia.org/wikipedia/commons/thumb/2/2f/Dopamine.svg/200px-Dopami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04" y="5860049"/>
            <a:ext cx="1072518" cy="50408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1048" name="Picture 24" descr="То, что доктор прописал &quot; 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677167" cy="23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-Tyrosine в Перми от компании Качков Александр Николаеви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14" y="1556792"/>
            <a:ext cx="2195221" cy="24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478971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>
                <a:latin typeface="Comic Sans MS" panose="030F0702030302020204" pitchFamily="66" charset="0"/>
              </a:rPr>
              <a:t>Серед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усіх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амінокислот</a:t>
            </a:r>
            <a:r>
              <a:rPr lang="ru-RU" dirty="0">
                <a:latin typeface="Comic Sans MS" panose="030F0702030302020204" pitchFamily="66" charset="0"/>
              </a:rPr>
              <a:t> 9 є </a:t>
            </a:r>
            <a:r>
              <a:rPr lang="ru-RU" dirty="0" err="1">
                <a:latin typeface="Comic Sans MS" panose="030F0702030302020204" pitchFamily="66" charset="0"/>
              </a:rPr>
              <a:t>незамінними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тобто</a:t>
            </a:r>
            <a:r>
              <a:rPr lang="ru-RU" dirty="0">
                <a:latin typeface="Comic Sans MS" panose="030F0702030302020204" pitchFamily="66" charset="0"/>
              </a:rPr>
              <a:t> вони в тканинах </a:t>
            </a:r>
            <a:r>
              <a:rPr lang="ru-RU" dirty="0" err="1">
                <a:latin typeface="Comic Sans MS" panose="030F0702030302020204" pitchFamily="66" charset="0"/>
              </a:rPr>
              <a:t>синтезуватися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можуть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</a:rPr>
              <a:t>повинні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надходити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їжею</a:t>
            </a:r>
            <a:r>
              <a:rPr lang="ru-RU" dirty="0">
                <a:latin typeface="Comic Sans MS" panose="030F0702030302020204" pitchFamily="66" charset="0"/>
              </a:rPr>
              <a:t>. 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кислоти</a:t>
            </a:r>
            <a:r>
              <a:rPr lang="ru-RU" dirty="0" smtClean="0">
                <a:latin typeface="Comic Sans MS" panose="030F0702030302020204" pitchFamily="66" charset="0"/>
              </a:rPr>
              <a:t>: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Номенклатура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640763" cy="511333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Comic Sans MS" panose="030F0702030302020204" pitchFamily="66" charset="0"/>
              </a:rPr>
              <a:t>За </a:t>
            </a:r>
            <a:r>
              <a:rPr lang="uk-UA" dirty="0" smtClean="0">
                <a:latin typeface="Comic Sans MS" panose="030F0702030302020204" pitchFamily="66" charset="0"/>
              </a:rPr>
              <a:t>правилами </a:t>
            </a:r>
            <a:r>
              <a:rPr lang="uk-UA" dirty="0" err="1" smtClean="0">
                <a:latin typeface="Comic Sans MS" panose="030F0702030302020204" pitchFamily="66" charset="0"/>
              </a:rPr>
              <a:t>замісникової</a:t>
            </a:r>
            <a:r>
              <a:rPr lang="uk-UA" dirty="0" smtClean="0">
                <a:latin typeface="Comic Sans MS" panose="030F0702030302020204" pitchFamily="66" charset="0"/>
              </a:rPr>
              <a:t> номенклатури ІЮПАК назви амінокислот утворюють із систематичної назви відповідної карбонової кислоти та префікса </a:t>
            </a:r>
            <a:r>
              <a:rPr lang="uk-UA" i="1" dirty="0" err="1" smtClean="0">
                <a:latin typeface="Comic Sans MS" panose="030F0702030302020204" pitchFamily="66" charset="0"/>
              </a:rPr>
              <a:t>аміно-</a:t>
            </a:r>
            <a:r>
              <a:rPr lang="uk-UA" dirty="0" smtClean="0">
                <a:latin typeface="Comic Sans MS" panose="030F0702030302020204" pitchFamily="66" charset="0"/>
              </a:rPr>
              <a:t>. Положення аміногрупи вказують цифрами:</a:t>
            </a:r>
          </a:p>
          <a:p>
            <a:endParaRPr lang="uk-UA" dirty="0" smtClean="0"/>
          </a:p>
          <a:p>
            <a:pPr>
              <a:buFont typeface="Arial" charset="0"/>
              <a:buNone/>
            </a:pPr>
            <a:r>
              <a:rPr lang="uk-UA" dirty="0" smtClean="0"/>
              <a:t>   </a:t>
            </a:r>
            <a:r>
              <a:rPr lang="uk-UA" dirty="0" smtClean="0"/>
              <a:t> </a:t>
            </a:r>
          </a:p>
          <a:p>
            <a:pPr>
              <a:buFont typeface="Arial" charset="0"/>
              <a:buNone/>
            </a:pPr>
            <a:r>
              <a:rPr lang="uk-UA" dirty="0" smtClean="0"/>
              <a:t>    </a:t>
            </a:r>
            <a:r>
              <a:rPr lang="uk-UA" dirty="0" smtClean="0">
                <a:latin typeface="Comic Sans MS" panose="030F0702030302020204" pitchFamily="66" charset="0"/>
              </a:rPr>
              <a:t>При використанні тривіальних назв кислот, положення аміногрупи у вуглеводневому радикалі вказують літерами грецького алфавіту </a:t>
            </a:r>
            <a:r>
              <a:rPr lang="el-GR" dirty="0" smtClean="0">
                <a:latin typeface="Comic Sans MS" panose="030F0702030302020204" pitchFamily="66" charset="0"/>
              </a:rPr>
              <a:t>α-, β-, γ- </a:t>
            </a:r>
            <a:r>
              <a:rPr lang="uk-UA" dirty="0" smtClean="0">
                <a:latin typeface="Comic Sans MS" panose="030F0702030302020204" pitchFamily="66" charset="0"/>
              </a:rPr>
              <a:t>і т.д.:</a:t>
            </a:r>
          </a:p>
          <a:p>
            <a:endParaRPr lang="uk-UA" dirty="0" smtClean="0"/>
          </a:p>
        </p:txBody>
      </p:sp>
      <p:pic>
        <p:nvPicPr>
          <p:cNvPr id="15364" name="Рисунок 3" descr="2834_Aminoacid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997200"/>
            <a:ext cx="5040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2834_Aminoacid_2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5516563"/>
            <a:ext cx="49688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000001096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49724"/>
            <a:ext cx="251768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Номенклатура</a:t>
            </a:r>
            <a:endParaRPr lang="uk-UA" dirty="0" smtClean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7338"/>
            <a:ext cx="8352928" cy="30956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65000"/>
                </a:schemeClr>
              </a:buClr>
              <a:buNone/>
              <a:defRPr/>
            </a:pPr>
            <a:r>
              <a:rPr lang="uk-UA" dirty="0" smtClean="0"/>
              <a:t>	</a:t>
            </a:r>
            <a:r>
              <a:rPr lang="uk-UA" dirty="0" smtClean="0">
                <a:latin typeface="Comic Sans MS" panose="030F0702030302020204" pitchFamily="66" charset="0"/>
              </a:rPr>
              <a:t>Тривіальні </a:t>
            </a:r>
            <a:r>
              <a:rPr lang="uk-UA" dirty="0" smtClean="0">
                <a:latin typeface="Comic Sans MS" panose="030F0702030302020204" pitchFamily="66" charset="0"/>
              </a:rPr>
              <a:t>назви амінокислот найчастіше вказують на їх особливі властивості або на джерело виділення. Так, перша амінокислота – </a:t>
            </a:r>
            <a:r>
              <a:rPr lang="uk-UA" i="1" dirty="0" smtClean="0">
                <a:latin typeface="Comic Sans MS" panose="030F0702030302020204" pitchFamily="66" charset="0"/>
              </a:rPr>
              <a:t>гліцин</a:t>
            </a:r>
            <a:r>
              <a:rPr lang="uk-UA" dirty="0" smtClean="0">
                <a:latin typeface="Comic Sans MS" panose="030F0702030302020204" pitchFamily="66" charset="0"/>
              </a:rPr>
              <a:t>, або як її іноді називають </a:t>
            </a:r>
            <a:r>
              <a:rPr lang="uk-UA" i="1" dirty="0" smtClean="0">
                <a:latin typeface="Comic Sans MS" panose="030F0702030302020204" pitchFamily="66" charset="0"/>
              </a:rPr>
              <a:t>глікокол </a:t>
            </a:r>
            <a:r>
              <a:rPr lang="uk-UA" dirty="0" smtClean="0">
                <a:latin typeface="Comic Sans MS" panose="030F0702030302020204" pitchFamily="66" charset="0"/>
              </a:rPr>
              <a:t>(гр. </a:t>
            </a:r>
            <a:r>
              <a:rPr lang="en-US" i="1" dirty="0" err="1" smtClean="0">
                <a:latin typeface="Comic Sans MS" panose="030F0702030302020204" pitchFamily="66" charset="0"/>
              </a:rPr>
              <a:t>glycys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– </a:t>
            </a:r>
            <a:r>
              <a:rPr lang="uk-UA" dirty="0" smtClean="0">
                <a:latin typeface="Comic Sans MS" panose="030F0702030302020204" pitchFamily="66" charset="0"/>
              </a:rPr>
              <a:t>солодкий, </a:t>
            </a:r>
            <a:r>
              <a:rPr lang="en-US" i="1" dirty="0" err="1" smtClean="0">
                <a:latin typeface="Comic Sans MS" panose="030F0702030302020204" pitchFamily="66" charset="0"/>
              </a:rPr>
              <a:t>colla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– </a:t>
            </a:r>
            <a:r>
              <a:rPr lang="uk-UA" dirty="0" smtClean="0">
                <a:latin typeface="Comic Sans MS" panose="030F0702030302020204" pitchFamily="66" charset="0"/>
              </a:rPr>
              <a:t>клей) дістала назву за свій солодкий смак і була виділена А. </a:t>
            </a:r>
            <a:r>
              <a:rPr lang="uk-UA" dirty="0" err="1" smtClean="0">
                <a:latin typeface="Comic Sans MS" panose="030F0702030302020204" pitchFamily="66" charset="0"/>
              </a:rPr>
              <a:t>Браконно</a:t>
            </a:r>
            <a:r>
              <a:rPr lang="uk-UA" dirty="0" smtClean="0">
                <a:latin typeface="Comic Sans MS" panose="030F0702030302020204" pitchFamily="66" charset="0"/>
              </a:rPr>
              <a:t> у 1820 р. з желатину. Будову її встановили лише у 1838 р. </a:t>
            </a:r>
            <a:r>
              <a:rPr lang="uk-UA" i="1" dirty="0" smtClean="0">
                <a:latin typeface="Comic Sans MS" panose="030F0702030302020204" pitchFamily="66" charset="0"/>
              </a:rPr>
              <a:t>Цистеїн </a:t>
            </a:r>
            <a:r>
              <a:rPr lang="uk-UA" dirty="0" smtClean="0">
                <a:latin typeface="Comic Sans MS" panose="030F0702030302020204" pitchFamily="66" charset="0"/>
              </a:rPr>
              <a:t>(гр. </a:t>
            </a:r>
            <a:r>
              <a:rPr lang="en-US" i="1" dirty="0" err="1" smtClean="0">
                <a:latin typeface="Comic Sans MS" panose="030F0702030302020204" pitchFamily="66" charset="0"/>
              </a:rPr>
              <a:t>kystis</a:t>
            </a:r>
            <a:r>
              <a:rPr lang="en-US" dirty="0" smtClean="0">
                <a:latin typeface="Comic Sans MS" panose="030F0702030302020204" pitchFamily="66" charset="0"/>
              </a:rPr>
              <a:t> – </a:t>
            </a:r>
            <a:r>
              <a:rPr lang="uk-UA" dirty="0" smtClean="0">
                <a:latin typeface="Comic Sans MS" panose="030F0702030302020204" pitchFamily="66" charset="0"/>
              </a:rPr>
              <a:t>міхур) виділено із каменів сечового міхура у 1810 р. У 1890 р. цистеїн визнано як амінокислоту, котра входить до складу білків. </a:t>
            </a:r>
            <a:r>
              <a:rPr lang="uk-UA" i="1" dirty="0" smtClean="0">
                <a:latin typeface="Comic Sans MS" panose="030F0702030302020204" pitchFamily="66" charset="0"/>
              </a:rPr>
              <a:t>Лейцин</a:t>
            </a:r>
            <a:r>
              <a:rPr lang="uk-UA" dirty="0" smtClean="0">
                <a:latin typeface="Comic Sans MS" panose="030F0702030302020204" pitchFamily="66" charset="0"/>
              </a:rPr>
              <a:t> (гр. </a:t>
            </a:r>
            <a:r>
              <a:rPr lang="en-US" i="1" dirty="0" err="1" smtClean="0">
                <a:latin typeface="Comic Sans MS" panose="030F0702030302020204" pitchFamily="66" charset="0"/>
              </a:rPr>
              <a:t>leukos</a:t>
            </a:r>
            <a:r>
              <a:rPr lang="en-US" dirty="0" smtClean="0">
                <a:latin typeface="Comic Sans MS" panose="030F0702030302020204" pitchFamily="66" charset="0"/>
              </a:rPr>
              <a:t> – </a:t>
            </a:r>
            <a:r>
              <a:rPr lang="uk-UA" dirty="0" smtClean="0">
                <a:latin typeface="Comic Sans MS" panose="030F0702030302020204" pitchFamily="66" charset="0"/>
              </a:rPr>
              <a:t>білий) та </a:t>
            </a:r>
            <a:r>
              <a:rPr lang="uk-UA" i="1" dirty="0" smtClean="0">
                <a:latin typeface="Comic Sans MS" panose="030F0702030302020204" pitchFamily="66" charset="0"/>
              </a:rPr>
              <a:t>тирозин</a:t>
            </a:r>
            <a:r>
              <a:rPr lang="uk-UA" dirty="0" smtClean="0">
                <a:latin typeface="Comic Sans MS" panose="030F0702030302020204" pitchFamily="66" charset="0"/>
              </a:rPr>
              <a:t> (гр. </a:t>
            </a:r>
            <a:r>
              <a:rPr lang="en-US" i="1" dirty="0" smtClean="0">
                <a:latin typeface="Comic Sans MS" panose="030F0702030302020204" pitchFamily="66" charset="0"/>
              </a:rPr>
              <a:t>tyros</a:t>
            </a:r>
            <a:r>
              <a:rPr lang="en-US" dirty="0" smtClean="0">
                <a:latin typeface="Comic Sans MS" panose="030F0702030302020204" pitchFamily="66" charset="0"/>
              </a:rPr>
              <a:t> – </a:t>
            </a:r>
            <a:r>
              <a:rPr lang="uk-UA" dirty="0" smtClean="0">
                <a:latin typeface="Comic Sans MS" panose="030F0702030302020204" pitchFamily="66" charset="0"/>
              </a:rPr>
              <a:t>сир) виділені із молочного білка казеїну.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16389" name="Рисунок 4" descr="leic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149725"/>
            <a:ext cx="381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Класифікація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хімічною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будовою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радикалів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8006" y="1484785"/>
            <a:ext cx="5445994" cy="36003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</a:t>
            </a:r>
            <a:r>
              <a:rPr lang="ru-RU" sz="2000" dirty="0" smtClean="0">
                <a:latin typeface="Comic Sans MS" panose="030F0702030302020204" pitchFamily="66" charset="0"/>
              </a:rPr>
              <a:t>За </a:t>
            </a:r>
            <a:r>
              <a:rPr lang="ru-RU" sz="2000" dirty="0" err="1">
                <a:latin typeface="Comic Sans MS" panose="030F0702030302020204" pitchFamily="66" charset="0"/>
              </a:rPr>
              <a:t>хімічною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будовою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амінокислоти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можна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розділити</a:t>
            </a:r>
            <a:r>
              <a:rPr lang="ru-RU" sz="2000" dirty="0"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latin typeface="Comic Sans MS" panose="030F0702030302020204" pitchFamily="66" charset="0"/>
              </a:rPr>
              <a:t>аліфатичні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ароматичні</a:t>
            </a:r>
            <a:r>
              <a:rPr lang="ru-RU" sz="2000" dirty="0">
                <a:latin typeface="Comic Sans MS" panose="030F0702030302020204" pitchFamily="66" charset="0"/>
              </a:rPr>
              <a:t> та </a:t>
            </a:r>
            <a:r>
              <a:rPr lang="ru-RU" sz="2000" dirty="0" err="1" smtClean="0">
                <a:latin typeface="Comic Sans MS" panose="030F0702030302020204" pitchFamily="66" charset="0"/>
              </a:rPr>
              <a:t>гетероциклічні</a:t>
            </a:r>
            <a:r>
              <a:rPr lang="ru-RU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	</a:t>
            </a:r>
            <a:r>
              <a:rPr lang="ru-RU" sz="2000" dirty="0" smtClean="0">
                <a:latin typeface="Comic Sans MS" panose="030F0702030302020204" pitchFamily="66" charset="0"/>
              </a:rPr>
              <a:t>У </a:t>
            </a:r>
            <a:r>
              <a:rPr lang="ru-RU" sz="2000" dirty="0" err="1">
                <a:latin typeface="Comic Sans MS" panose="030F0702030302020204" pitchFamily="66" charset="0"/>
              </a:rPr>
              <a:t>складі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аліфатичних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можуть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знаходитись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функціональні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групи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надають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їм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специфічних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властивостей</a:t>
            </a:r>
            <a:r>
              <a:rPr lang="ru-RU" sz="2000" dirty="0">
                <a:latin typeface="Comic Sans MS" panose="030F0702030302020204" pitchFamily="66" charset="0"/>
              </a:rPr>
              <a:t>: </a:t>
            </a:r>
            <a:r>
              <a:rPr lang="ru-RU" sz="2000" dirty="0" err="1">
                <a:latin typeface="Comic Sans MS" panose="030F0702030302020204" pitchFamily="66" charset="0"/>
              </a:rPr>
              <a:t>карбоксильна</a:t>
            </a:r>
            <a:r>
              <a:rPr lang="ru-RU" sz="2000" dirty="0">
                <a:latin typeface="Comic Sans MS" panose="030F0702030302020204" pitchFamily="66" charset="0"/>
              </a:rPr>
              <a:t> (-</a:t>
            </a:r>
            <a:r>
              <a:rPr lang="en-US" sz="2000" dirty="0">
                <a:latin typeface="Comic Sans MS" panose="030F0702030302020204" pitchFamily="66" charset="0"/>
              </a:rPr>
              <a:t>COOH), </a:t>
            </a:r>
            <a:r>
              <a:rPr lang="ru-RU" sz="2000" dirty="0" err="1">
                <a:latin typeface="Comic Sans MS" panose="030F0702030302020204" pitchFamily="66" charset="0"/>
              </a:rPr>
              <a:t>аміно</a:t>
            </a:r>
            <a:r>
              <a:rPr lang="ru-RU" sz="2000" dirty="0">
                <a:latin typeface="Comic Sans MS" panose="030F0702030302020204" pitchFamily="66" charset="0"/>
              </a:rPr>
              <a:t> (-</a:t>
            </a:r>
            <a:r>
              <a:rPr lang="en-US" sz="2000" dirty="0">
                <a:latin typeface="Comic Sans MS" panose="030F0702030302020204" pitchFamily="66" charset="0"/>
              </a:rPr>
              <a:t>NH</a:t>
            </a:r>
            <a:r>
              <a:rPr lang="en-US" sz="2000" baseline="-25000" dirty="0">
                <a:latin typeface="Comic Sans MS" panose="030F0702030302020204" pitchFamily="66" charset="0"/>
              </a:rPr>
              <a:t>2</a:t>
            </a:r>
            <a:r>
              <a:rPr lang="en-US" sz="2000" dirty="0">
                <a:latin typeface="Comic Sans MS" panose="030F0702030302020204" pitchFamily="66" charset="0"/>
              </a:rPr>
              <a:t>), </a:t>
            </a:r>
            <a:r>
              <a:rPr lang="ru-RU" sz="2000" dirty="0" err="1">
                <a:latin typeface="Comic Sans MS" panose="030F0702030302020204" pitchFamily="66" charset="0"/>
              </a:rPr>
              <a:t>тіольна</a:t>
            </a:r>
            <a:r>
              <a:rPr lang="ru-RU" sz="2000" dirty="0">
                <a:latin typeface="Comic Sans MS" panose="030F0702030302020204" pitchFamily="66" charset="0"/>
              </a:rPr>
              <a:t> (-</a:t>
            </a:r>
            <a:r>
              <a:rPr lang="en-US" sz="2000" dirty="0">
                <a:latin typeface="Comic Sans MS" panose="030F0702030302020204" pitchFamily="66" charset="0"/>
              </a:rPr>
              <a:t>SH), </a:t>
            </a:r>
            <a:r>
              <a:rPr lang="ru-RU" sz="2000" dirty="0" err="1">
                <a:latin typeface="Comic Sans MS" panose="030F0702030302020204" pitchFamily="66" charset="0"/>
              </a:rPr>
              <a:t>амідна</a:t>
            </a:r>
            <a:r>
              <a:rPr lang="ru-RU" sz="2000" dirty="0">
                <a:latin typeface="Comic Sans MS" panose="030F0702030302020204" pitchFamily="66" charset="0"/>
              </a:rPr>
              <a:t> (-</a:t>
            </a:r>
            <a:r>
              <a:rPr lang="en-US" sz="2000" dirty="0">
                <a:latin typeface="Comic Sans MS" panose="030F0702030302020204" pitchFamily="66" charset="0"/>
              </a:rPr>
              <a:t>CO-NH</a:t>
            </a:r>
            <a:r>
              <a:rPr lang="en-US" sz="2000" baseline="-25000" dirty="0">
                <a:latin typeface="Comic Sans MS" panose="030F0702030302020204" pitchFamily="66" charset="0"/>
              </a:rPr>
              <a:t>2</a:t>
            </a:r>
            <a:r>
              <a:rPr lang="en-US" sz="2000" dirty="0">
                <a:latin typeface="Comic Sans MS" panose="030F0702030302020204" pitchFamily="66" charset="0"/>
              </a:rPr>
              <a:t>), </a:t>
            </a:r>
            <a:r>
              <a:rPr lang="ru-RU" sz="2000" dirty="0" err="1">
                <a:latin typeface="Comic Sans MS" panose="030F0702030302020204" pitchFamily="66" charset="0"/>
              </a:rPr>
              <a:t>гідроксильна</a:t>
            </a:r>
            <a:r>
              <a:rPr lang="ru-RU" sz="2000" dirty="0">
                <a:latin typeface="Comic Sans MS" panose="030F0702030302020204" pitchFamily="66" charset="0"/>
              </a:rPr>
              <a:t> (-</a:t>
            </a:r>
            <a:r>
              <a:rPr lang="en-US" sz="2000" dirty="0">
                <a:latin typeface="Comic Sans MS" panose="030F0702030302020204" pitchFamily="66" charset="0"/>
              </a:rPr>
              <a:t>OH) </a:t>
            </a:r>
            <a:r>
              <a:rPr lang="ru-RU" sz="2000" dirty="0">
                <a:latin typeface="Comic Sans MS" panose="030F0702030302020204" pitchFamily="66" charset="0"/>
              </a:rPr>
              <a:t>та </a:t>
            </a:r>
            <a:r>
              <a:rPr lang="ru-RU" sz="2000" dirty="0" err="1">
                <a:latin typeface="Comic Sans MS" panose="030F0702030302020204" pitchFamily="66" charset="0"/>
              </a:rPr>
              <a:t>гуанідинова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(</a:t>
            </a:r>
            <a:r>
              <a:rPr lang="ru-RU" sz="2000" dirty="0">
                <a:latin typeface="Comic Sans MS" panose="030F0702030302020204" pitchFamily="66" charset="0"/>
              </a:rPr>
              <a:t> </a:t>
            </a:r>
            <a:r>
              <a:rPr lang="ru-RU" sz="2000" dirty="0" smtClean="0">
                <a:latin typeface="Comic Sans MS" panose="030F0702030302020204" pitchFamily="66" charset="0"/>
              </a:rPr>
              <a:t>        ).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266803"/>
            <a:ext cx="638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8" y="1772815"/>
            <a:ext cx="3098691" cy="16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Химический состав клетки Agromag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895297"/>
            <a:ext cx="3744416" cy="14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7.Алифатические аминокислоты - Учебное пособие для студентов Саратов, 2007 к 80-летию химического факультета сг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3" y="3939018"/>
            <a:ext cx="3098690" cy="24036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1262060" y="338762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Ароматичні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6403507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Аліфатичні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6403507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Гетероциклічні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56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Способи отримання амінокислот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55576" y="1615279"/>
            <a:ext cx="7543800" cy="21463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Comic Sans MS" panose="030F0702030302020204" pitchFamily="66" charset="0"/>
              </a:rPr>
              <a:t>	1</a:t>
            </a:r>
            <a:r>
              <a:rPr lang="uk-UA" dirty="0" smtClean="0">
                <a:latin typeface="Comic Sans MS" panose="030F0702030302020204" pitchFamily="66" charset="0"/>
              </a:rPr>
              <a:t>. Гідролізом білків можна отримати близько 25 амінокислот, але отриману суміш важко розділити. Звичайно одна або дві кислоти виходять в значно більших кількостях, ніж інші, і ці кислоти вдається виділити досить легко - за допомогою іонообмінних смол. </a:t>
            </a:r>
          </a:p>
        </p:txBody>
      </p:sp>
      <p:pic>
        <p:nvPicPr>
          <p:cNvPr id="11268" name="Рисунок 3" descr="ізабіон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789363"/>
            <a:ext cx="55435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Способи отримання амінокислот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00100" y="1714500"/>
            <a:ext cx="7543800" cy="15700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Comic Sans MS" panose="030F0702030302020204" pitchFamily="66" charset="0"/>
              </a:rPr>
              <a:t>2. З </a:t>
            </a:r>
            <a:r>
              <a:rPr lang="uk-UA" dirty="0" err="1" smtClean="0">
                <a:latin typeface="Comic Sans MS" panose="030F0702030302020204" pitchFamily="66" charset="0"/>
              </a:rPr>
              <a:t>галогензаміщених</a:t>
            </a:r>
            <a:r>
              <a:rPr lang="uk-UA" dirty="0" smtClean="0">
                <a:latin typeface="Comic Sans MS" panose="030F0702030302020204" pitchFamily="66" charset="0"/>
              </a:rPr>
              <a:t> кислот. Один з найбільш поширених методів синтезу </a:t>
            </a:r>
            <a:r>
              <a:rPr lang="en-US" i="1" dirty="0" smtClean="0">
                <a:latin typeface="Comic Sans MS" panose="030F0702030302020204" pitchFamily="66" charset="0"/>
              </a:rPr>
              <a:t>a-</a:t>
            </a:r>
            <a:r>
              <a:rPr lang="uk-UA" i="1" dirty="0" smtClean="0">
                <a:latin typeface="Comic Sans MS" panose="030F0702030302020204" pitchFamily="66" charset="0"/>
              </a:rPr>
              <a:t>амінокислот</a:t>
            </a:r>
            <a:r>
              <a:rPr lang="uk-UA" dirty="0" smtClean="0">
                <a:latin typeface="Comic Sans MS" panose="030F0702030302020204" pitchFamily="66" charset="0"/>
              </a:rPr>
              <a:t> полягає в амонолізу </a:t>
            </a:r>
            <a:r>
              <a:rPr lang="en-US" i="1" dirty="0" smtClean="0">
                <a:latin typeface="Comic Sans MS" panose="030F0702030302020204" pitchFamily="66" charset="0"/>
              </a:rPr>
              <a:t>a-</a:t>
            </a:r>
            <a:r>
              <a:rPr lang="uk-UA" i="1" dirty="0" err="1" smtClean="0">
                <a:latin typeface="Comic Sans MS" panose="030F0702030302020204" pitchFamily="66" charset="0"/>
              </a:rPr>
              <a:t>галогензаміщеної</a:t>
            </a:r>
            <a:r>
              <a:rPr lang="uk-UA" dirty="0" smtClean="0">
                <a:latin typeface="Comic Sans MS" panose="030F0702030302020204" pitchFamily="66" charset="0"/>
              </a:rPr>
              <a:t> кислоти, яку зазвичай отримують по реакції </a:t>
            </a:r>
            <a:r>
              <a:rPr lang="uk-UA" dirty="0" err="1" smtClean="0">
                <a:latin typeface="Comic Sans MS" panose="030F0702030302020204" pitchFamily="66" charset="0"/>
              </a:rPr>
              <a:t>Геля-Фольгарда-Зелінського</a:t>
            </a:r>
            <a:r>
              <a:rPr lang="uk-UA" dirty="0" smtClean="0">
                <a:latin typeface="Comic Sans MS" panose="030F0702030302020204" pitchFamily="66" charset="0"/>
              </a:rPr>
              <a:t>: </a:t>
            </a:r>
          </a:p>
        </p:txBody>
      </p:sp>
      <p:pic>
        <p:nvPicPr>
          <p:cNvPr id="12292" name="Рисунок 3" descr="dopb255063.zi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05263"/>
            <a:ext cx="8251825" cy="1223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кадемическая наука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190</TotalTime>
  <Words>124</Words>
  <Application>Microsoft Office PowerPoint</Application>
  <PresentationFormat>Экран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Академическая наука 16x9</vt:lpstr>
      <vt:lpstr>Амінокислоти</vt:lpstr>
      <vt:lpstr>План</vt:lpstr>
      <vt:lpstr>Амінокислоти</vt:lpstr>
      <vt:lpstr>Незамінні амінокислоти R-CHNH 2 COOH</vt:lpstr>
      <vt:lpstr>Номенклатура</vt:lpstr>
      <vt:lpstr>Номенклатура</vt:lpstr>
      <vt:lpstr>Класифікація за хімічною будовою радикалів</vt:lpstr>
      <vt:lpstr>Способи отримання амінокислот</vt:lpstr>
      <vt:lpstr>Способи отримання амінокислот</vt:lpstr>
      <vt:lpstr>Способи отримання амінокислот</vt:lpstr>
      <vt:lpstr>Способи отримання амінокислот</vt:lpstr>
      <vt:lpstr>Фізичні властивості</vt:lpstr>
      <vt:lpstr>Хімічні властивості</vt:lpstr>
      <vt:lpstr>Хімічні властивості</vt:lpstr>
      <vt:lpstr>Хімічні властивості</vt:lpstr>
      <vt:lpstr>Хімічні властивості</vt:lpstr>
      <vt:lpstr>Зв’язки амінокислот</vt:lpstr>
      <vt:lpstr>Зв’язки амінокислот</vt:lpstr>
      <vt:lpstr>Зв’язки амінокислот</vt:lpstr>
      <vt:lpstr>Зв’язки амінокислот</vt:lpstr>
      <vt:lpstr>Представники</vt:lpstr>
      <vt:lpstr>Представники</vt:lpstr>
      <vt:lpstr>Значення амінокислот</vt:lpstr>
      <vt:lpstr>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АМІНОКИСЛОТИ</dc:title>
  <dc:creator>козак</dc:creator>
  <cp:lastModifiedBy>User</cp:lastModifiedBy>
  <cp:revision>22</cp:revision>
  <dcterms:created xsi:type="dcterms:W3CDTF">2015-04-01T17:47:51Z</dcterms:created>
  <dcterms:modified xsi:type="dcterms:W3CDTF">2015-04-01T21:01:20Z</dcterms:modified>
</cp:coreProperties>
</file>