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75" r:id="rId22"/>
    <p:sldId id="276" r:id="rId23"/>
    <p:sldId id="278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8598FC9-F29D-40C4-8AE8-63FE9B5182D4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14AADA-E622-48FC-9F00-753E28983A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>
    <p:pull dir="l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772816"/>
            <a:ext cx="6172200" cy="1102274"/>
          </a:xfrm>
        </p:spPr>
        <p:txBody>
          <a:bodyPr>
            <a:normAutofit/>
          </a:bodyPr>
          <a:lstStyle/>
          <a:p>
            <a:pPr algn="ctr"/>
            <a:r>
              <a:rPr lang="uk-UA" sz="5400" i="1" dirty="0" smtClean="0"/>
              <a:t>Мейоз</a:t>
            </a:r>
            <a:endParaRPr lang="ru-RU" sz="5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221088"/>
            <a:ext cx="6172200" cy="1800200"/>
          </a:xfrm>
        </p:spPr>
        <p:txBody>
          <a:bodyPr/>
          <a:lstStyle/>
          <a:p>
            <a:r>
              <a:rPr lang="uk-UA" b="1" i="1" dirty="0" smtClean="0"/>
              <a:t>Виконала </a:t>
            </a:r>
          </a:p>
          <a:p>
            <a:r>
              <a:rPr lang="uk-UA" b="1" i="1" dirty="0" smtClean="0"/>
              <a:t>Учениця 10-А класу</a:t>
            </a:r>
          </a:p>
          <a:p>
            <a:r>
              <a:rPr lang="uk-UA" b="1" i="1" dirty="0" smtClean="0"/>
              <a:t>Кузнєцова Анастасія</a:t>
            </a:r>
            <a:endParaRPr lang="ru-RU" b="1" i="1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Метафаза-І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ru-RU" dirty="0" smtClean="0"/>
              <a:t> Число </a:t>
            </a:r>
            <a:r>
              <a:rPr lang="ru-RU" dirty="0" err="1" smtClean="0"/>
              <a:t>бівалентів</a:t>
            </a:r>
            <a:r>
              <a:rPr lang="ru-RU" dirty="0" smtClean="0"/>
              <a:t> </a:t>
            </a:r>
            <a:r>
              <a:rPr lang="ru-RU" dirty="0" err="1" smtClean="0"/>
              <a:t>удвічі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диплоїдного</a:t>
            </a:r>
            <a:r>
              <a:rPr lang="ru-RU" dirty="0" smtClean="0"/>
              <a:t> набору хромосом. </a:t>
            </a:r>
            <a:r>
              <a:rPr lang="ru-RU" dirty="0" err="1" smtClean="0"/>
              <a:t>Біваленти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коротші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в </a:t>
            </a:r>
            <a:r>
              <a:rPr lang="ru-RU" dirty="0" err="1" smtClean="0"/>
              <a:t>метафазі</a:t>
            </a:r>
            <a:r>
              <a:rPr lang="ru-RU" dirty="0" smtClean="0"/>
              <a:t> </a:t>
            </a:r>
            <a:r>
              <a:rPr lang="ru-RU" dirty="0" err="1" smtClean="0"/>
              <a:t>соматичного</a:t>
            </a:r>
            <a:r>
              <a:rPr lang="ru-RU" dirty="0" smtClean="0"/>
              <a:t> </a:t>
            </a:r>
            <a:r>
              <a:rPr lang="ru-RU" dirty="0" err="1" smtClean="0"/>
              <a:t>мітозу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розміщаються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екваторіальній</a:t>
            </a:r>
            <a:r>
              <a:rPr lang="ru-RU" dirty="0" smtClean="0"/>
              <a:t> </a:t>
            </a:r>
            <a:r>
              <a:rPr lang="ru-RU" dirty="0" err="1" smtClean="0"/>
              <a:t>площині</a:t>
            </a:r>
            <a:r>
              <a:rPr lang="ru-RU" dirty="0" smtClean="0"/>
              <a:t>. </a:t>
            </a:r>
            <a:r>
              <a:rPr lang="ru-RU" dirty="0" err="1" smtClean="0"/>
              <a:t>Центромери</a:t>
            </a:r>
            <a:r>
              <a:rPr lang="ru-RU" dirty="0" smtClean="0"/>
              <a:t> хромосом </a:t>
            </a:r>
            <a:r>
              <a:rPr lang="ru-RU" dirty="0" err="1" smtClean="0"/>
              <a:t>з'єднуються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нитками </a:t>
            </a:r>
            <a:r>
              <a:rPr lang="ru-RU" dirty="0" err="1" smtClean="0"/>
              <a:t>фігури</a:t>
            </a:r>
            <a:r>
              <a:rPr lang="ru-RU" dirty="0" smtClean="0"/>
              <a:t> веретена. 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Анафаза-І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ru-RU" dirty="0" smtClean="0"/>
              <a:t> </a:t>
            </a:r>
            <a:r>
              <a:rPr lang="ru-RU" dirty="0" smtClean="0"/>
              <a:t>Нитки веретена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скорочуються</a:t>
            </a:r>
            <a:r>
              <a:rPr lang="ru-RU" dirty="0" smtClean="0"/>
              <a:t>,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розходяться</a:t>
            </a:r>
            <a:r>
              <a:rPr lang="ru-RU" dirty="0" smtClean="0"/>
              <a:t> до </a:t>
            </a:r>
            <a:r>
              <a:rPr lang="ru-RU" dirty="0" err="1" smtClean="0"/>
              <a:t>протилежних</a:t>
            </a:r>
            <a:r>
              <a:rPr lang="ru-RU" dirty="0" smtClean="0"/>
              <a:t> </a:t>
            </a:r>
            <a:r>
              <a:rPr lang="ru-RU" dirty="0" err="1" smtClean="0"/>
              <a:t>полюсів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(при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хроматид</a:t>
            </a:r>
            <a:r>
              <a:rPr lang="ru-RU" dirty="0" smtClean="0"/>
              <a:t>).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 smtClean="0"/>
              <a:t>анафази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кожного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полюсів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опиняється</a:t>
            </a:r>
            <a:r>
              <a:rPr lang="ru-RU" dirty="0" smtClean="0"/>
              <a:t> </a:t>
            </a:r>
            <a:r>
              <a:rPr lang="ru-RU" dirty="0" err="1" smtClean="0"/>
              <a:t>половинний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хромосом.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Розходження</a:t>
            </a:r>
            <a:r>
              <a:rPr lang="ru-RU" dirty="0" smtClean="0"/>
              <a:t> </a:t>
            </a:r>
            <a:r>
              <a:rPr lang="ru-RU" dirty="0" smtClean="0"/>
              <a:t>хромосом </a:t>
            </a:r>
            <a:r>
              <a:rPr lang="ru-RU" dirty="0" err="1" smtClean="0"/>
              <a:t>кожної</a:t>
            </a:r>
            <a:r>
              <a:rPr lang="ru-RU" dirty="0" smtClean="0"/>
              <a:t> пари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подією</a:t>
            </a:r>
            <a:r>
              <a:rPr lang="ru-RU" dirty="0" smtClean="0"/>
              <a:t> </a:t>
            </a:r>
            <a:r>
              <a:rPr lang="ru-RU" dirty="0" err="1" smtClean="0"/>
              <a:t>випадковою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одним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спадкової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Телофаза-І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ru-RU" dirty="0" smtClean="0"/>
              <a:t>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дочірніх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В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деспіралізуються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поділяється</a:t>
            </a:r>
            <a:r>
              <a:rPr lang="ru-RU" dirty="0" smtClean="0"/>
              <a:t> цитоплазма </a:t>
            </a:r>
            <a:r>
              <a:rPr lang="ru-RU" dirty="0" err="1" smtClean="0"/>
              <a:t>материнської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В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цитоплазма </a:t>
            </a:r>
            <a:r>
              <a:rPr lang="ru-RU" dirty="0" err="1" smtClean="0"/>
              <a:t>може</a:t>
            </a:r>
            <a:r>
              <a:rPr lang="ru-RU" dirty="0" smtClean="0"/>
              <a:t> не </a:t>
            </a:r>
            <a:r>
              <a:rPr lang="ru-RU" dirty="0" err="1" smtClean="0"/>
              <a:t>ділитися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Наслідки</a:t>
            </a:r>
            <a:r>
              <a:rPr lang="ru-RU" b="1" dirty="0" smtClean="0"/>
              <a:t> </a:t>
            </a:r>
            <a:r>
              <a:rPr lang="ru-RU" b="1" dirty="0" err="1" smtClean="0"/>
              <a:t>мейозу-І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мейотичного</a:t>
            </a:r>
            <a:r>
              <a:rPr lang="ru-RU" dirty="0" smtClean="0"/>
              <a:t> циклу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ядра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половинним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материнською</a:t>
            </a:r>
            <a:r>
              <a:rPr lang="ru-RU" dirty="0" smtClean="0"/>
              <a:t> </a:t>
            </a:r>
            <a:r>
              <a:rPr lang="ru-RU" dirty="0" err="1" smtClean="0"/>
              <a:t>клітиною</a:t>
            </a:r>
            <a:r>
              <a:rPr lang="ru-RU" dirty="0" smtClean="0"/>
              <a:t> набором хромосом.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ig06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268760"/>
            <a:ext cx="7545296" cy="48965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Інтерфаза-ІІ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ru-RU" dirty="0" smtClean="0"/>
              <a:t> </a:t>
            </a:r>
            <a:r>
              <a:rPr lang="ru-RU" dirty="0" err="1" smtClean="0"/>
              <a:t>Інтерфаза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першим </a:t>
            </a:r>
            <a:r>
              <a:rPr lang="ru-RU" dirty="0" err="1" smtClean="0"/>
              <a:t>і</a:t>
            </a:r>
            <a:r>
              <a:rPr lang="ru-RU" dirty="0" smtClean="0"/>
              <a:t> другими </a:t>
            </a:r>
            <a:r>
              <a:rPr lang="ru-RU" dirty="0" err="1" smtClean="0"/>
              <a:t>мейотичними</a:t>
            </a:r>
            <a:r>
              <a:rPr lang="ru-RU" dirty="0" smtClean="0"/>
              <a:t> </a:t>
            </a:r>
            <a:r>
              <a:rPr lang="ru-RU" dirty="0" err="1" smtClean="0"/>
              <a:t>поділами</a:t>
            </a:r>
            <a:r>
              <a:rPr lang="ru-RU" dirty="0" smtClean="0"/>
              <a:t> </a:t>
            </a:r>
            <a:r>
              <a:rPr lang="ru-RU" dirty="0" err="1" smtClean="0"/>
              <a:t>вкорочена</a:t>
            </a:r>
            <a:r>
              <a:rPr lang="ru-RU" dirty="0" smtClean="0"/>
              <a:t> (в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відсутня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): </a:t>
            </a:r>
            <a:r>
              <a:rPr lang="ru-RU" dirty="0" err="1" smtClean="0"/>
              <a:t>молекули</a:t>
            </a:r>
            <a:r>
              <a:rPr lang="ru-RU" dirty="0" smtClean="0"/>
              <a:t> ДНК 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не </a:t>
            </a:r>
            <a:r>
              <a:rPr lang="ru-RU" dirty="0" err="1" smtClean="0"/>
              <a:t>подвоюються</a:t>
            </a:r>
            <a:r>
              <a:rPr lang="ru-RU" dirty="0" smtClean="0"/>
              <a:t>, тому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одразу</a:t>
            </a:r>
            <a:r>
              <a:rPr lang="ru-RU" dirty="0" smtClean="0"/>
              <a:t> переходить до другого </a:t>
            </a:r>
            <a:r>
              <a:rPr lang="ru-RU" dirty="0" err="1" smtClean="0"/>
              <a:t>поділу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Профаза-ІІ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Хромосоми</a:t>
            </a:r>
            <a:r>
              <a:rPr lang="ru-RU" dirty="0" smtClean="0"/>
              <a:t>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хроматид, </a:t>
            </a:r>
            <a:r>
              <a:rPr lang="ru-RU" dirty="0" err="1" smtClean="0"/>
              <a:t>ущільнюються</a:t>
            </a:r>
            <a:r>
              <a:rPr lang="ru-RU" dirty="0" smtClean="0"/>
              <a:t>, </a:t>
            </a:r>
            <a:r>
              <a:rPr lang="ru-RU" dirty="0" err="1" smtClean="0"/>
              <a:t>зникають</a:t>
            </a:r>
            <a:r>
              <a:rPr lang="ru-RU" dirty="0" smtClean="0"/>
              <a:t> </a:t>
            </a:r>
            <a:r>
              <a:rPr lang="ru-RU" dirty="0" err="1" smtClean="0"/>
              <a:t>ядерця</a:t>
            </a:r>
            <a:r>
              <a:rPr lang="ru-RU" dirty="0" smtClean="0"/>
              <a:t>, </a:t>
            </a:r>
            <a:r>
              <a:rPr lang="ru-RU" dirty="0" err="1" smtClean="0"/>
              <a:t>руйнується</a:t>
            </a:r>
            <a:r>
              <a:rPr lang="ru-RU" dirty="0" smtClean="0"/>
              <a:t> </a:t>
            </a:r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 (</a:t>
            </a:r>
            <a:r>
              <a:rPr lang="ru-RU" dirty="0" err="1" smtClean="0"/>
              <a:t>якщо</a:t>
            </a:r>
            <a:r>
              <a:rPr lang="ru-RU" dirty="0" smtClean="0"/>
              <a:t> 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утворена</a:t>
            </a:r>
            <a:r>
              <a:rPr lang="ru-RU" dirty="0" smtClean="0"/>
              <a:t>),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пересуватися</a:t>
            </a:r>
            <a:r>
              <a:rPr lang="ru-RU" dirty="0" smtClean="0"/>
              <a:t> до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веретено </a:t>
            </a:r>
            <a:r>
              <a:rPr lang="ru-RU" dirty="0" err="1" smtClean="0"/>
              <a:t>поділу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Метафаза-ІІ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Завершується</a:t>
            </a:r>
            <a:r>
              <a:rPr lang="ru-RU" dirty="0" smtClean="0"/>
              <a:t> </a:t>
            </a:r>
            <a:r>
              <a:rPr lang="ru-RU" dirty="0" err="1" smtClean="0"/>
              <a:t>ущільнення</a:t>
            </a:r>
            <a:r>
              <a:rPr lang="ru-RU" dirty="0" smtClean="0"/>
              <a:t> хромосом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веретена </a:t>
            </a:r>
            <a:r>
              <a:rPr lang="ru-RU" dirty="0" err="1" smtClean="0"/>
              <a:t>поділу</a:t>
            </a:r>
            <a:r>
              <a:rPr lang="ru-RU" dirty="0" smtClean="0"/>
              <a:t>.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мітотичного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, </a:t>
            </a:r>
            <a:r>
              <a:rPr lang="ru-RU" dirty="0" err="1" smtClean="0"/>
              <a:t>центромери</a:t>
            </a:r>
            <a:r>
              <a:rPr lang="ru-RU" dirty="0" smtClean="0"/>
              <a:t> хромосом </a:t>
            </a:r>
            <a:r>
              <a:rPr lang="ru-RU" dirty="0" err="1" smtClean="0"/>
              <a:t>розташовані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площині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екваторіальній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 них </a:t>
            </a:r>
            <a:r>
              <a:rPr lang="ru-RU" dirty="0" err="1" smtClean="0"/>
              <a:t>прикріплюються</a:t>
            </a:r>
            <a:r>
              <a:rPr lang="ru-RU" dirty="0" smtClean="0"/>
              <a:t> нитки веретена </a:t>
            </a:r>
            <a:r>
              <a:rPr lang="ru-RU" dirty="0" err="1" smtClean="0"/>
              <a:t>поділу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Анафаза-ІІ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Поділяються</a:t>
            </a:r>
            <a:r>
              <a:rPr lang="ru-RU" dirty="0" smtClean="0"/>
              <a:t> </a:t>
            </a:r>
            <a:r>
              <a:rPr lang="ru-RU" dirty="0" err="1" smtClean="0"/>
              <a:t>центромери</a:t>
            </a:r>
            <a:r>
              <a:rPr lang="ru-RU" dirty="0" smtClean="0"/>
              <a:t> хромосом, </a:t>
            </a:r>
            <a:r>
              <a:rPr lang="ru-RU" dirty="0" err="1" smtClean="0"/>
              <a:t>хроматиди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хромосом </a:t>
            </a:r>
            <a:r>
              <a:rPr lang="ru-RU" dirty="0" err="1" smtClean="0"/>
              <a:t>розходяться</a:t>
            </a:r>
            <a:r>
              <a:rPr lang="ru-RU" dirty="0" smtClean="0"/>
              <a:t> до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полюсів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називатися</a:t>
            </a:r>
            <a:r>
              <a:rPr lang="ru-RU" dirty="0" smtClean="0"/>
              <a:t> хромосомами.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Телофаза-ІІ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деспіралізуються</a:t>
            </a:r>
            <a:r>
              <a:rPr lang="ru-RU" dirty="0" smtClean="0"/>
              <a:t>, </a:t>
            </a:r>
            <a:r>
              <a:rPr lang="ru-RU" dirty="0" err="1" smtClean="0"/>
              <a:t>зникає</a:t>
            </a:r>
            <a:r>
              <a:rPr lang="ru-RU" dirty="0" smtClean="0"/>
              <a:t> веретено </a:t>
            </a:r>
            <a:r>
              <a:rPr lang="ru-RU" dirty="0" err="1" smtClean="0"/>
              <a:t>поділу</a:t>
            </a:r>
            <a:r>
              <a:rPr lang="ru-RU" dirty="0" smtClean="0"/>
              <a:t>,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ядерця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Завершується</a:t>
            </a:r>
            <a:r>
              <a:rPr lang="ru-RU" dirty="0" smtClean="0"/>
              <a:t> </a:t>
            </a:r>
            <a:r>
              <a:rPr lang="ru-RU" dirty="0" smtClean="0"/>
              <a:t>телофаза другим </a:t>
            </a:r>
            <a:r>
              <a:rPr lang="ru-RU" dirty="0" err="1" smtClean="0"/>
              <a:t>поділом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(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обернені</a:t>
            </a:r>
            <a:r>
              <a:rPr lang="ru-RU" dirty="0" smtClean="0"/>
              <a:t> до </a:t>
            </a:r>
            <a:r>
              <a:rPr lang="ru-RU" dirty="0" err="1" smtClean="0"/>
              <a:t>профази-І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мейоз?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	Мейоз</a:t>
            </a:r>
            <a:r>
              <a:rPr lang="ru-RU" dirty="0" smtClean="0"/>
              <a:t> 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редукційний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) — </a:t>
            </a:r>
            <a:r>
              <a:rPr lang="ru-RU" dirty="0" err="1" smtClean="0"/>
              <a:t>особливий</a:t>
            </a:r>
            <a:r>
              <a:rPr lang="ru-RU" dirty="0" smtClean="0"/>
              <a:t> вид </a:t>
            </a:r>
            <a:r>
              <a:rPr lang="ru-RU" dirty="0" err="1" smtClean="0"/>
              <a:t>поділу</a:t>
            </a:r>
            <a:r>
              <a:rPr lang="ru-RU" dirty="0" smtClean="0"/>
              <a:t> </a:t>
            </a:r>
            <a:r>
              <a:rPr lang="ru-RU" dirty="0" err="1" smtClean="0"/>
              <a:t>еукаріотичних</a:t>
            </a:r>
            <a:r>
              <a:rPr lang="ru-RU" dirty="0" smtClean="0"/>
              <a:t> 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характерний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статевим</a:t>
            </a:r>
            <a:r>
              <a:rPr lang="ru-RU" dirty="0" smtClean="0"/>
              <a:t> </a:t>
            </a:r>
            <a:r>
              <a:rPr lang="ru-RU" dirty="0" err="1" smtClean="0"/>
              <a:t>клітинам</a:t>
            </a:r>
            <a:r>
              <a:rPr lang="ru-RU" dirty="0" smtClean="0"/>
              <a:t> (не </a:t>
            </a:r>
            <a:r>
              <a:rPr lang="ru-RU" dirty="0" err="1" smtClean="0"/>
              <a:t>соматичним</a:t>
            </a:r>
            <a:r>
              <a:rPr lang="ru-RU" dirty="0" smtClean="0"/>
              <a:t>),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 </a:t>
            </a:r>
            <a:r>
              <a:rPr lang="ru-RU" dirty="0" err="1" smtClean="0"/>
              <a:t>хромосомний</a:t>
            </a:r>
            <a:r>
              <a:rPr lang="ru-RU" dirty="0" smtClean="0"/>
              <a:t> 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переходять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диплоїдного</a:t>
            </a:r>
            <a:r>
              <a:rPr lang="ru-RU" dirty="0" smtClean="0"/>
              <a:t> стану в </a:t>
            </a:r>
            <a:r>
              <a:rPr lang="ru-RU" dirty="0" err="1" smtClean="0"/>
              <a:t>гаплоїдний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9961_html_7c9bc35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332656"/>
            <a:ext cx="4015941" cy="6076245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Наслідки</a:t>
            </a:r>
            <a:r>
              <a:rPr lang="ru-RU" b="1" dirty="0" smtClean="0"/>
              <a:t> </a:t>
            </a:r>
            <a:r>
              <a:rPr lang="ru-RU" b="1" dirty="0" err="1" smtClean="0"/>
              <a:t>мейозу-ІІ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результаті</a:t>
            </a:r>
            <a:r>
              <a:rPr lang="ru-RU" dirty="0" smtClean="0"/>
              <a:t> другого </a:t>
            </a:r>
            <a:r>
              <a:rPr lang="ru-RU" dirty="0" err="1" smtClean="0"/>
              <a:t>мейотичного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хромосом </a:t>
            </a:r>
            <a:r>
              <a:rPr lang="ru-RU" dirty="0" err="1" smtClean="0"/>
              <a:t>залишається</a:t>
            </a:r>
            <a:r>
              <a:rPr lang="ru-RU" dirty="0" smtClean="0"/>
              <a:t> такою ж,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хроматид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хромосом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eios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0"/>
            <a:ext cx="600075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Біологічне значення </a:t>
            </a:r>
            <a:r>
              <a:rPr lang="uk-UA" dirty="0" err="1" smtClean="0"/>
              <a:t>мійозу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Мейоз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досконалим</a:t>
            </a:r>
            <a:r>
              <a:rPr lang="ru-RU" dirty="0" smtClean="0"/>
              <a:t> </a:t>
            </a:r>
            <a:r>
              <a:rPr lang="ru-RU" dirty="0" err="1" smtClean="0"/>
              <a:t>механізмом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сталість</a:t>
            </a:r>
            <a:r>
              <a:rPr lang="ru-RU" dirty="0" smtClean="0"/>
              <a:t> </a:t>
            </a:r>
            <a:r>
              <a:rPr lang="ru-RU" dirty="0" err="1" smtClean="0"/>
              <a:t>каріотипу</a:t>
            </a:r>
            <a:r>
              <a:rPr lang="ru-RU" dirty="0" smtClean="0"/>
              <a:t> 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розмножуються</a:t>
            </a:r>
            <a:r>
              <a:rPr lang="ru-RU" dirty="0" smtClean="0"/>
              <a:t> </a:t>
            </a:r>
            <a:r>
              <a:rPr lang="ru-RU" dirty="0" err="1" smtClean="0"/>
              <a:t>статевим</a:t>
            </a:r>
            <a:r>
              <a:rPr lang="ru-RU" dirty="0" smtClean="0"/>
              <a:t> способом.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двом</a:t>
            </a:r>
            <a:r>
              <a:rPr lang="ru-RU" dirty="0" smtClean="0"/>
              <a:t> </a:t>
            </a:r>
            <a:r>
              <a:rPr lang="ru-RU" dirty="0" err="1" smtClean="0"/>
              <a:t>мейотичним</a:t>
            </a:r>
            <a:r>
              <a:rPr lang="ru-RU" dirty="0" smtClean="0"/>
              <a:t> </a:t>
            </a:r>
            <a:r>
              <a:rPr lang="ru-RU" dirty="0" err="1" smtClean="0"/>
              <a:t>поділам</a:t>
            </a:r>
            <a:r>
              <a:rPr lang="ru-RU" dirty="0" smtClean="0"/>
              <a:t> </a:t>
            </a:r>
            <a:r>
              <a:rPr lang="ru-RU" dirty="0" err="1" smtClean="0"/>
              <a:t>статеві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половинний</a:t>
            </a:r>
            <a:r>
              <a:rPr lang="ru-RU" dirty="0" smtClean="0"/>
              <a:t>,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нестатевими</a:t>
            </a:r>
            <a:r>
              <a:rPr lang="ru-RU" dirty="0" smtClean="0"/>
              <a:t>,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smtClean="0"/>
              <a:t>хромосом. </a:t>
            </a:r>
            <a:r>
              <a:rPr lang="ru-RU" dirty="0" smtClean="0"/>
              <a:t>Мейоз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спадкову</a:t>
            </a:r>
            <a:r>
              <a:rPr lang="ru-RU" dirty="0" smtClean="0"/>
              <a:t> </a:t>
            </a:r>
            <a:r>
              <a:rPr lang="ru-RU" dirty="0" err="1" smtClean="0"/>
              <a:t>мінливість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916832"/>
            <a:ext cx="6172200" cy="1894362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Дякую за увагу!</a:t>
            </a:r>
            <a:endParaRPr lang="ru-RU" sz="40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ajorEventsInMeiosi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268760"/>
            <a:ext cx="7220733" cy="45365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мейоз?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ru-RU" dirty="0" smtClean="0"/>
              <a:t>Мейоз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послідовних</a:t>
            </a:r>
            <a:r>
              <a:rPr lang="ru-RU" dirty="0" smtClean="0"/>
              <a:t> </a:t>
            </a:r>
            <a:r>
              <a:rPr lang="ru-RU" dirty="0" err="1" smtClean="0"/>
              <a:t>поділів</a:t>
            </a:r>
            <a:r>
              <a:rPr lang="ru-RU" dirty="0" smtClean="0"/>
              <a:t>, </a:t>
            </a:r>
            <a:r>
              <a:rPr lang="ru-RU" dirty="0" err="1" smtClean="0"/>
              <a:t>аналогічних</a:t>
            </a:r>
            <a:r>
              <a:rPr lang="ru-RU" dirty="0" smtClean="0"/>
              <a:t> </a:t>
            </a:r>
            <a:r>
              <a:rPr lang="ru-RU" dirty="0" err="1" smtClean="0"/>
              <a:t>мітотичним</a:t>
            </a:r>
            <a:r>
              <a:rPr lang="ru-RU" dirty="0" smtClean="0"/>
              <a:t> 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відмінностями</a:t>
            </a:r>
            <a:r>
              <a:rPr lang="ru-RU" dirty="0" smtClean="0"/>
              <a:t>), </a:t>
            </a:r>
            <a:r>
              <a:rPr lang="ru-RU" dirty="0" err="1" smtClean="0"/>
              <a:t>інтерфаза</a:t>
            </a:r>
            <a:r>
              <a:rPr lang="ru-RU" dirty="0" smtClean="0"/>
              <a:t> 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вкорочена</a:t>
            </a:r>
            <a:r>
              <a:rPr lang="ru-RU" dirty="0" smtClean="0"/>
              <a:t>, а у </a:t>
            </a:r>
            <a:r>
              <a:rPr lang="ru-RU" dirty="0" err="1" smtClean="0"/>
              <a:t>рослинних</a:t>
            </a:r>
            <a:r>
              <a:rPr lang="ru-RU" dirty="0" smtClean="0"/>
              <a:t> 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відсутня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Трохи історії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900" dirty="0" smtClean="0"/>
              <a:t>Мейоз </a:t>
            </a:r>
            <a:r>
              <a:rPr lang="ru-RU" sz="2900" dirty="0" err="1" smtClean="0"/>
              <a:t>був</a:t>
            </a:r>
            <a:r>
              <a:rPr lang="ru-RU" sz="2900" dirty="0" smtClean="0"/>
              <a:t> </a:t>
            </a:r>
            <a:r>
              <a:rPr lang="ru-RU" sz="2900" dirty="0" err="1" smtClean="0"/>
              <a:t>вперше</a:t>
            </a:r>
            <a:r>
              <a:rPr lang="ru-RU" sz="2900" dirty="0" smtClean="0"/>
              <a:t> </a:t>
            </a:r>
            <a:r>
              <a:rPr lang="ru-RU" sz="2900" dirty="0" err="1" smtClean="0"/>
              <a:t>вивчений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описаний у </a:t>
            </a:r>
            <a:r>
              <a:rPr lang="ru-RU" sz="2900" dirty="0" err="1" smtClean="0"/>
              <a:t>яйцях</a:t>
            </a:r>
            <a:r>
              <a:rPr lang="ru-RU" sz="2900" dirty="0" smtClean="0"/>
              <a:t> </a:t>
            </a:r>
            <a:r>
              <a:rPr lang="ru-RU" sz="2900" dirty="0" err="1" smtClean="0"/>
              <a:t>морських</a:t>
            </a:r>
            <a:r>
              <a:rPr lang="ru-RU" sz="2900" dirty="0" smtClean="0"/>
              <a:t> </a:t>
            </a:r>
            <a:r>
              <a:rPr lang="ru-RU" sz="2900" dirty="0" err="1" smtClean="0"/>
              <a:t>їжаків</a:t>
            </a:r>
            <a:r>
              <a:rPr lang="ru-RU" sz="2900" dirty="0" smtClean="0"/>
              <a:t> </a:t>
            </a:r>
            <a:r>
              <a:rPr lang="ru-RU" sz="2900" dirty="0" err="1" smtClean="0"/>
              <a:t>німецьким</a:t>
            </a:r>
            <a:r>
              <a:rPr lang="ru-RU" sz="2900" dirty="0" smtClean="0"/>
              <a:t> </a:t>
            </a:r>
            <a:r>
              <a:rPr lang="ru-RU" sz="2900" dirty="0" err="1" smtClean="0"/>
              <a:t>біологом</a:t>
            </a:r>
            <a:r>
              <a:rPr lang="ru-RU" sz="2900" dirty="0" smtClean="0"/>
              <a:t> Оскаром </a:t>
            </a:r>
            <a:r>
              <a:rPr lang="ru-RU" sz="2900" dirty="0" err="1" smtClean="0"/>
              <a:t>Гертрігом</a:t>
            </a:r>
            <a:r>
              <a:rPr lang="ru-RU" sz="2900" dirty="0" smtClean="0"/>
              <a:t> у 1876 </a:t>
            </a:r>
            <a:r>
              <a:rPr lang="ru-RU" sz="2900" dirty="0" err="1" smtClean="0"/>
              <a:t>році</a:t>
            </a:r>
            <a:r>
              <a:rPr lang="ru-RU" sz="2900" dirty="0" smtClean="0"/>
              <a:t>.</a:t>
            </a:r>
          </a:p>
          <a:p>
            <a:pPr>
              <a:buNone/>
            </a:pPr>
            <a:r>
              <a:rPr lang="ru-RU" sz="2900" dirty="0" smtClean="0"/>
              <a:t>	У</a:t>
            </a:r>
            <a:r>
              <a:rPr lang="ru-RU" sz="2900" dirty="0" smtClean="0"/>
              <a:t> 1883 </a:t>
            </a:r>
            <a:r>
              <a:rPr lang="ru-RU" sz="2900" dirty="0" err="1" smtClean="0"/>
              <a:t>році</a:t>
            </a:r>
            <a:r>
              <a:rPr lang="ru-RU" sz="2900" dirty="0" smtClean="0"/>
              <a:t> мейоз </a:t>
            </a:r>
            <a:r>
              <a:rPr lang="ru-RU" sz="2900" dirty="0" err="1" smtClean="0"/>
              <a:t>був</a:t>
            </a:r>
            <a:r>
              <a:rPr lang="ru-RU" sz="2900" dirty="0" smtClean="0"/>
              <a:t> </a:t>
            </a:r>
            <a:r>
              <a:rPr lang="ru-RU" sz="2900" dirty="0" err="1" smtClean="0"/>
              <a:t>знову</a:t>
            </a:r>
            <a:r>
              <a:rPr lang="ru-RU" sz="2900" dirty="0" smtClean="0"/>
              <a:t> описаний, уже на хромосомному </a:t>
            </a:r>
            <a:r>
              <a:rPr lang="ru-RU" sz="2900" dirty="0" err="1" smtClean="0"/>
              <a:t>рівні</a:t>
            </a:r>
            <a:r>
              <a:rPr lang="ru-RU" sz="2900" dirty="0" smtClean="0"/>
              <a:t>, </a:t>
            </a:r>
            <a:r>
              <a:rPr lang="ru-RU" sz="2900" dirty="0" err="1" smtClean="0"/>
              <a:t>бельгійським</a:t>
            </a:r>
            <a:r>
              <a:rPr lang="ru-RU" sz="2900" dirty="0" smtClean="0"/>
              <a:t> </a:t>
            </a:r>
            <a:r>
              <a:rPr lang="ru-RU" sz="2900" dirty="0" err="1" smtClean="0"/>
              <a:t>вченим</a:t>
            </a:r>
            <a:r>
              <a:rPr lang="ru-RU" sz="2900" dirty="0" smtClean="0"/>
              <a:t> </a:t>
            </a:r>
            <a:r>
              <a:rPr lang="ru-RU" sz="2900" dirty="0" err="1" smtClean="0"/>
              <a:t>Едуардом</a:t>
            </a:r>
            <a:r>
              <a:rPr lang="ru-RU" sz="2900" dirty="0" smtClean="0"/>
              <a:t> фон </a:t>
            </a:r>
            <a:r>
              <a:rPr lang="ru-RU" sz="2900" dirty="0" err="1" smtClean="0"/>
              <a:t>Бенеденом</a:t>
            </a:r>
            <a:r>
              <a:rPr lang="ru-RU" sz="2900" dirty="0" smtClean="0"/>
              <a:t>.</a:t>
            </a:r>
          </a:p>
          <a:p>
            <a:pPr>
              <a:buNone/>
            </a:pPr>
            <a:r>
              <a:rPr lang="ru-RU" sz="2900" dirty="0" smtClean="0"/>
              <a:t>	</a:t>
            </a:r>
            <a:r>
              <a:rPr lang="ru-RU" sz="2900" dirty="0" err="1" smtClean="0"/>
              <a:t>Проте</a:t>
            </a:r>
            <a:r>
              <a:rPr lang="ru-RU" sz="2900" dirty="0" smtClean="0"/>
              <a:t> </a:t>
            </a:r>
            <a:r>
              <a:rPr lang="ru-RU" sz="2900" dirty="0" err="1" smtClean="0"/>
              <a:t>важливість</a:t>
            </a:r>
            <a:r>
              <a:rPr lang="ru-RU" sz="2900" dirty="0" smtClean="0"/>
              <a:t> мейозу у </a:t>
            </a:r>
            <a:r>
              <a:rPr lang="ru-RU" sz="2900" dirty="0" err="1" smtClean="0"/>
              <a:t>спадковості</a:t>
            </a:r>
            <a:r>
              <a:rPr lang="ru-RU" sz="2900" dirty="0" smtClean="0"/>
              <a:t> </a:t>
            </a:r>
            <a:r>
              <a:rPr lang="ru-RU" sz="2900" dirty="0" err="1" smtClean="0"/>
              <a:t>була</a:t>
            </a:r>
            <a:r>
              <a:rPr lang="ru-RU" sz="2900" dirty="0" smtClean="0"/>
              <a:t> описана </a:t>
            </a:r>
            <a:r>
              <a:rPr lang="ru-RU" sz="2900" dirty="0" err="1" smtClean="0"/>
              <a:t>лише</a:t>
            </a:r>
            <a:r>
              <a:rPr lang="ru-RU" sz="2900" dirty="0" smtClean="0"/>
              <a:t> у 1890 </a:t>
            </a:r>
            <a:r>
              <a:rPr lang="ru-RU" sz="2900" dirty="0" err="1" smtClean="0"/>
              <a:t>році</a:t>
            </a:r>
            <a:r>
              <a:rPr lang="ru-RU" sz="2900" dirty="0" smtClean="0"/>
              <a:t> </a:t>
            </a:r>
            <a:r>
              <a:rPr lang="ru-RU" sz="2900" dirty="0" err="1" smtClean="0"/>
              <a:t>німецьким</a:t>
            </a:r>
            <a:r>
              <a:rPr lang="ru-RU" sz="2900" dirty="0" smtClean="0"/>
              <a:t> </a:t>
            </a:r>
            <a:r>
              <a:rPr lang="ru-RU" sz="2900" dirty="0" err="1" smtClean="0"/>
              <a:t>біологом</a:t>
            </a:r>
            <a:r>
              <a:rPr lang="ru-RU" sz="2900" dirty="0" smtClean="0"/>
              <a:t> Августом </a:t>
            </a:r>
            <a:r>
              <a:rPr lang="ru-RU" sz="2900" dirty="0" err="1" smtClean="0"/>
              <a:t>Вайсманом</a:t>
            </a:r>
            <a:r>
              <a:rPr lang="ru-RU" sz="29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i="1" dirty="0" smtClean="0"/>
              <a:t>Процеси мейозу</a:t>
            </a:r>
            <a:endParaRPr lang="ru-RU" sz="4000" b="1" i="1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Інтерфаза-І</a:t>
            </a: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в </a:t>
            </a:r>
            <a:r>
              <a:rPr lang="ru-RU" dirty="0" err="1" smtClean="0"/>
              <a:t>розмірах</a:t>
            </a:r>
            <a:r>
              <a:rPr lang="ru-RU" dirty="0" smtClean="0"/>
              <a:t>, активно </a:t>
            </a:r>
            <a:r>
              <a:rPr lang="ru-RU" dirty="0" err="1" smtClean="0"/>
              <a:t>синтезує</a:t>
            </a:r>
            <a:r>
              <a:rPr lang="ru-RU" dirty="0" smtClean="0"/>
              <a:t> </a:t>
            </a:r>
            <a:r>
              <a:rPr lang="ru-RU" dirty="0" err="1" smtClean="0"/>
              <a:t>білки</a:t>
            </a:r>
            <a:r>
              <a:rPr lang="ru-RU" dirty="0" smtClean="0"/>
              <a:t> та </a:t>
            </a:r>
            <a:r>
              <a:rPr lang="ru-RU" dirty="0" err="1" smtClean="0"/>
              <a:t>акумулює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в молекулах </a:t>
            </a:r>
            <a:r>
              <a:rPr lang="ru-RU" dirty="0" err="1" smtClean="0"/>
              <a:t>АТФ,відбувається</a:t>
            </a:r>
            <a:r>
              <a:rPr lang="ru-RU" dirty="0" smtClean="0"/>
              <a:t> </a:t>
            </a:r>
            <a:r>
              <a:rPr lang="ru-RU" dirty="0" err="1" smtClean="0"/>
              <a:t>реплікація</a:t>
            </a:r>
            <a:r>
              <a:rPr lang="ru-RU" dirty="0" smtClean="0"/>
              <a:t> (</a:t>
            </a:r>
            <a:r>
              <a:rPr lang="ru-RU" dirty="0" err="1" smtClean="0"/>
              <a:t>самоподвоєння</a:t>
            </a:r>
            <a:r>
              <a:rPr lang="ru-RU" dirty="0" smtClean="0"/>
              <a:t>) ДНК («</a:t>
            </a:r>
            <a:r>
              <a:rPr lang="ru-RU" dirty="0" err="1" smtClean="0"/>
              <a:t>копії</a:t>
            </a:r>
            <a:r>
              <a:rPr lang="ru-RU" dirty="0" smtClean="0"/>
              <a:t>»</a:t>
            </a:r>
            <a:r>
              <a:rPr lang="ru-RU" dirty="0" err="1" smtClean="0"/>
              <a:t>називаються</a:t>
            </a:r>
            <a:r>
              <a:rPr lang="ru-RU" dirty="0" smtClean="0"/>
              <a:t> хроматидами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тримаються</a:t>
            </a:r>
            <a:r>
              <a:rPr lang="ru-RU" dirty="0" smtClean="0"/>
              <a:t> разом на </a:t>
            </a:r>
            <a:r>
              <a:rPr lang="ru-RU" dirty="0" err="1" smtClean="0"/>
              <a:t>кшталт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Х в </a:t>
            </a:r>
            <a:r>
              <a:rPr lang="ru-RU" dirty="0" err="1" smtClean="0"/>
              <a:t>зоні</a:t>
            </a:r>
            <a:r>
              <a:rPr lang="ru-RU" dirty="0" smtClean="0"/>
              <a:t> </a:t>
            </a:r>
            <a:r>
              <a:rPr lang="ru-RU" dirty="0" err="1" smtClean="0"/>
              <a:t>центромери</a:t>
            </a:r>
            <a:r>
              <a:rPr lang="ru-RU" dirty="0" smtClean="0"/>
              <a:t> — </a:t>
            </a:r>
            <a:r>
              <a:rPr lang="ru-RU" dirty="0" err="1" smtClean="0"/>
              <a:t>первинної</a:t>
            </a:r>
            <a:r>
              <a:rPr lang="ru-RU" dirty="0" smtClean="0"/>
              <a:t> перетяжки).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Профаза-І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фази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ущільнюватися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вигляду</a:t>
            </a:r>
            <a:r>
              <a:rPr lang="ru-RU" dirty="0" smtClean="0"/>
              <a:t> </a:t>
            </a:r>
            <a:r>
              <a:rPr lang="ru-RU" dirty="0" err="1" smtClean="0"/>
              <a:t>паличкоподібних</a:t>
            </a:r>
            <a:r>
              <a:rPr lang="ru-RU" dirty="0" smtClean="0"/>
              <a:t> </a:t>
            </a:r>
            <a:r>
              <a:rPr lang="ru-RU" dirty="0" smtClean="0"/>
              <a:t>структур.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зближуються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кон'югують</a:t>
            </a:r>
            <a:r>
              <a:rPr lang="ru-RU" dirty="0" smtClean="0"/>
              <a:t>. </a:t>
            </a:r>
            <a:r>
              <a:rPr lang="ru-RU" dirty="0" smtClean="0"/>
              <a:t>Так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4 хроматид, </a:t>
            </a:r>
            <a:r>
              <a:rPr lang="ru-RU" dirty="0" err="1" smtClean="0"/>
              <a:t>сполучених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в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, так </a:t>
            </a:r>
            <a:r>
              <a:rPr lang="ru-RU" dirty="0" err="1" smtClean="0"/>
              <a:t>звані</a:t>
            </a:r>
            <a:r>
              <a:rPr lang="ru-RU" dirty="0" smtClean="0"/>
              <a:t> тетради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біваленти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ущільнення</a:t>
            </a:r>
            <a:r>
              <a:rPr lang="ru-RU" dirty="0" smtClean="0"/>
              <a:t> хромосом. У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враження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 </a:t>
            </a:r>
            <a:r>
              <a:rPr lang="ru-RU" dirty="0" err="1" smtClean="0"/>
              <a:t>ядрі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диплоїдний</a:t>
            </a:r>
            <a:r>
              <a:rPr lang="ru-RU" dirty="0" smtClean="0"/>
              <a:t>, а </a:t>
            </a:r>
            <a:r>
              <a:rPr lang="ru-RU" dirty="0" err="1" smtClean="0"/>
              <a:t>гаплоїдний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хромосом. </a:t>
            </a:r>
            <a:r>
              <a:rPr lang="ru-RU" dirty="0" err="1" smtClean="0"/>
              <a:t>Під</a:t>
            </a:r>
            <a:r>
              <a:rPr lang="ru-RU" dirty="0" smtClean="0"/>
              <a:t> час </a:t>
            </a:r>
            <a:r>
              <a:rPr lang="ru-RU" dirty="0" err="1" smtClean="0"/>
              <a:t>кон'югації</a:t>
            </a:r>
            <a:r>
              <a:rPr lang="ru-RU" dirty="0" smtClean="0"/>
              <a:t> 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здійснюватися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кросинговер</a:t>
            </a:r>
            <a:r>
              <a:rPr lang="ru-RU" dirty="0" smtClean="0"/>
              <a:t>, коли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обмінюються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ділянками</a:t>
            </a:r>
            <a:r>
              <a:rPr lang="ru-RU" dirty="0" smtClean="0"/>
              <a:t>.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кросинговеру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 </a:t>
            </a:r>
            <a:r>
              <a:rPr lang="ru-RU" dirty="0" err="1" smtClean="0"/>
              <a:t>спадкового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. Таким чином, </a:t>
            </a:r>
            <a:r>
              <a:rPr lang="ru-RU" dirty="0" err="1" smtClean="0"/>
              <a:t>кросинговер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спадкової</a:t>
            </a:r>
            <a:r>
              <a:rPr lang="ru-RU" dirty="0" smtClean="0"/>
              <a:t> </a:t>
            </a:r>
            <a:r>
              <a:rPr lang="ru-RU" dirty="0" err="1" smtClean="0"/>
              <a:t>мінливості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Профаза-І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ru-RU" dirty="0" smtClean="0"/>
              <a:t>Через </a:t>
            </a:r>
            <a:r>
              <a:rPr lang="ru-RU" dirty="0" err="1" smtClean="0"/>
              <a:t>певний</a:t>
            </a:r>
            <a:r>
              <a:rPr lang="ru-RU" dirty="0" smtClean="0"/>
              <a:t> час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відходити</a:t>
            </a:r>
            <a:r>
              <a:rPr lang="ru-RU" dirty="0" smtClean="0"/>
              <a:t> одна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одної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помітним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хроматид.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фази</a:t>
            </a:r>
            <a:r>
              <a:rPr lang="ru-RU" dirty="0" smtClean="0"/>
              <a:t>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розходяться</a:t>
            </a:r>
            <a:r>
              <a:rPr lang="ru-RU" dirty="0" smtClean="0"/>
              <a:t>, </a:t>
            </a:r>
            <a:r>
              <a:rPr lang="ru-RU" dirty="0" err="1" smtClean="0"/>
              <a:t>зникає</a:t>
            </a:r>
            <a:r>
              <a:rPr lang="ru-RU" dirty="0" smtClean="0"/>
              <a:t> </a:t>
            </a:r>
            <a:r>
              <a:rPr lang="ru-RU" dirty="0" err="1" smtClean="0"/>
              <a:t>ядерце</a:t>
            </a:r>
            <a:r>
              <a:rPr lang="ru-RU" dirty="0" smtClean="0"/>
              <a:t>, </a:t>
            </a:r>
            <a:r>
              <a:rPr lang="ru-RU" dirty="0" err="1" smtClean="0"/>
              <a:t>руйнується</a:t>
            </a:r>
            <a:r>
              <a:rPr lang="ru-RU" dirty="0" smtClean="0"/>
              <a:t> </a:t>
            </a:r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формуватися</a:t>
            </a:r>
            <a:r>
              <a:rPr lang="ru-RU" dirty="0" smtClean="0"/>
              <a:t> веретено </a:t>
            </a:r>
            <a:r>
              <a:rPr lang="ru-RU" dirty="0" err="1" smtClean="0"/>
              <a:t>поділу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66</Words>
  <Application>Microsoft Office PowerPoint</Application>
  <PresentationFormat>Экран (4:3)</PresentationFormat>
  <Paragraphs>45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Мейоз</vt:lpstr>
      <vt:lpstr>Що таке мейоз?</vt:lpstr>
      <vt:lpstr>Слайд 3</vt:lpstr>
      <vt:lpstr>Що таке мейоз?</vt:lpstr>
      <vt:lpstr>Трохи історії</vt:lpstr>
      <vt:lpstr>Процеси мейозу</vt:lpstr>
      <vt:lpstr>Інтерфаза-І</vt:lpstr>
      <vt:lpstr>Профаза-І </vt:lpstr>
      <vt:lpstr>Профаза-І</vt:lpstr>
      <vt:lpstr>Метафаза-І </vt:lpstr>
      <vt:lpstr>Анафаза-І </vt:lpstr>
      <vt:lpstr>Телофаза-І </vt:lpstr>
      <vt:lpstr>Наслідки мейозу-І</vt:lpstr>
      <vt:lpstr>Слайд 14</vt:lpstr>
      <vt:lpstr>Інтерфаза-ІІ </vt:lpstr>
      <vt:lpstr>Профаза-ІІ </vt:lpstr>
      <vt:lpstr>Метафаза-ІІ </vt:lpstr>
      <vt:lpstr>Анафаза-ІІ </vt:lpstr>
      <vt:lpstr>Телофаза-ІІ </vt:lpstr>
      <vt:lpstr>Слайд 20</vt:lpstr>
      <vt:lpstr>Наслідки мейозу-ІІ</vt:lpstr>
      <vt:lpstr>Слайд 22</vt:lpstr>
      <vt:lpstr>Біологічне значення мійозу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Мейоз</dc:title>
  <dc:creator>Anastasiya</dc:creator>
  <cp:lastModifiedBy>Anastasiya</cp:lastModifiedBy>
  <cp:revision>4</cp:revision>
  <dcterms:created xsi:type="dcterms:W3CDTF">2014-02-09T19:58:17Z</dcterms:created>
  <dcterms:modified xsi:type="dcterms:W3CDTF">2014-02-09T20:37:51Z</dcterms:modified>
</cp:coreProperties>
</file>