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2F087-1315-436F-B531-76D89D18325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4DB96-1677-463C-8A72-153688E02BB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Індивідуальний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/>
              <a:t> </a:t>
            </a:r>
            <a:r>
              <a:rPr lang="ru-RU" dirty="0" smtClean="0"/>
              <a:t>(онтогенез)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854696" cy="1752600"/>
          </a:xfrm>
        </p:spPr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11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Лозівської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endParaRPr lang="ru-RU" dirty="0" smtClean="0"/>
          </a:p>
          <a:p>
            <a:r>
              <a:rPr lang="ru-RU" dirty="0" smtClean="0"/>
              <a:t>Воловик Алла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6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Підлітковий</a:t>
            </a:r>
            <a:r>
              <a:rPr lang="ru-RU" dirty="0"/>
              <a:t> (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 smtClean="0"/>
              <a:t>шкільний</a:t>
            </a:r>
            <a:r>
              <a:rPr lang="ru-RU" dirty="0" smtClean="0"/>
              <a:t>) </a:t>
            </a:r>
            <a:r>
              <a:rPr lang="ru-RU" dirty="0" err="1"/>
              <a:t>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стрибок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/>
              <a:t>рості</a:t>
            </a:r>
            <a:r>
              <a:rPr lang="ru-RU" dirty="0"/>
              <a:t> (7-8 см за </a:t>
            </a:r>
            <a:r>
              <a:rPr lang="ru-RU" dirty="0" err="1"/>
              <a:t>рік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/>
              <a:t>перебудова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закладається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рис характеру,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собою,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вчинками</a:t>
            </a:r>
            <a:r>
              <a:rPr lang="ru-RU" dirty="0"/>
              <a:t> і </a:t>
            </a:r>
            <a:r>
              <a:rPr lang="ru-RU" dirty="0" err="1"/>
              <a:t>настроєм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цілеспрямованість</a:t>
            </a:r>
            <a:r>
              <a:rPr lang="ru-RU" dirty="0" smtClean="0"/>
              <a:t> і характер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79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Юнацький</a:t>
            </a:r>
            <a:r>
              <a:rPr lang="ru-RU" dirty="0"/>
              <a:t> (старший </a:t>
            </a:r>
            <a:r>
              <a:rPr lang="ru-RU" dirty="0" err="1" smtClean="0"/>
              <a:t>шкільний</a:t>
            </a:r>
            <a:r>
              <a:rPr lang="ru-RU" dirty="0" smtClean="0"/>
              <a:t>) </a:t>
            </a:r>
            <a:r>
              <a:rPr lang="ru-RU" dirty="0" err="1" smtClean="0"/>
              <a:t>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3888432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завершуються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практично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припиняється</a:t>
            </a:r>
            <a:r>
              <a:rPr lang="ru-RU" dirty="0"/>
              <a:t> у 16-17 </a:t>
            </a:r>
            <a:r>
              <a:rPr lang="ru-RU" dirty="0" err="1"/>
              <a:t>років</a:t>
            </a:r>
            <a:r>
              <a:rPr lang="ru-RU" dirty="0"/>
              <a:t>, у </a:t>
            </a:r>
            <a:r>
              <a:rPr lang="ru-RU" dirty="0" err="1"/>
              <a:t>юнаків</a:t>
            </a:r>
            <a:r>
              <a:rPr lang="ru-RU" dirty="0"/>
              <a:t> - у 18-19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5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ru-RU" dirty="0" err="1"/>
              <a:t>Зрілий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smtClean="0"/>
              <a:t>– 21 </a:t>
            </a:r>
            <a:r>
              <a:rPr lang="ru-RU" dirty="0" err="1" smtClean="0"/>
              <a:t>рік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5040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Перший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зрілого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- до 35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найпродуктивніший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сім'ю</a:t>
            </a:r>
            <a:r>
              <a:rPr lang="ru-RU" dirty="0"/>
              <a:t>, </a:t>
            </a:r>
            <a:r>
              <a:rPr lang="ru-RU" dirty="0" err="1"/>
              <a:t>народжує</a:t>
            </a:r>
            <a:r>
              <a:rPr lang="ru-RU" dirty="0"/>
              <a:t> і </a:t>
            </a:r>
            <a:r>
              <a:rPr lang="ru-RU" dirty="0" err="1"/>
              <a:t>виховує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744416" cy="528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8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389120"/>
          </a:xfrm>
        </p:spPr>
        <p:txBody>
          <a:bodyPr/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зрілого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36 до 60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і до 55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відрізок</a:t>
            </a:r>
            <a:r>
              <a:rPr lang="ru-RU" dirty="0"/>
              <a:t> часу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себе в </a:t>
            </a:r>
            <a:r>
              <a:rPr lang="ru-RU" dirty="0" err="1"/>
              <a:t>обраній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616624" cy="415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0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389120"/>
          </a:xfrm>
        </p:spPr>
        <p:txBody>
          <a:bodyPr/>
          <a:lstStyle/>
          <a:p>
            <a:r>
              <a:rPr lang="ru-RU" dirty="0" err="1"/>
              <a:t>Похилий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61 року в </a:t>
            </a:r>
            <a:r>
              <a:rPr lang="ru-RU" dirty="0" err="1"/>
              <a:t>чоловіків</a:t>
            </a:r>
            <a:r>
              <a:rPr lang="ru-RU" dirty="0"/>
              <a:t> і з 56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Старечий</a:t>
            </a:r>
            <a:r>
              <a:rPr lang="ru-RU" dirty="0" smtClean="0"/>
              <a:t> </a:t>
            </a:r>
            <a:r>
              <a:rPr lang="ru-RU" dirty="0" err="1"/>
              <a:t>вік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в 75 </a:t>
            </a:r>
            <a:r>
              <a:rPr lang="ru-RU" dirty="0" err="1"/>
              <a:t>років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ясний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 і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21267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6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Люди </a:t>
            </a:r>
            <a:r>
              <a:rPr lang="ru-RU" sz="3600" dirty="0" err="1"/>
              <a:t>віком</a:t>
            </a:r>
            <a:r>
              <a:rPr lang="ru-RU" sz="3600" dirty="0"/>
              <a:t> 100 і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років</a:t>
            </a:r>
            <a:r>
              <a:rPr lang="ru-RU" sz="3600" dirty="0"/>
              <a:t> - </a:t>
            </a:r>
            <a:r>
              <a:rPr lang="ru-RU" sz="3600" dirty="0" err="1"/>
              <a:t>довгожителі</a:t>
            </a:r>
            <a:r>
              <a:rPr lang="ru-RU" sz="3600" dirty="0"/>
              <a:t>. </a:t>
            </a:r>
            <a:r>
              <a:rPr lang="ru-RU" sz="3600" dirty="0" err="1"/>
              <a:t>Їх</a:t>
            </a:r>
            <a:r>
              <a:rPr lang="ru-RU" sz="3600" dirty="0"/>
              <a:t> на </a:t>
            </a:r>
            <a:r>
              <a:rPr lang="ru-RU" sz="3600" dirty="0" err="1"/>
              <a:t>Землі</a:t>
            </a:r>
            <a:r>
              <a:rPr lang="ru-RU" sz="3600" dirty="0"/>
              <a:t> </a:t>
            </a:r>
            <a:r>
              <a:rPr lang="ru-RU" sz="3600" dirty="0" err="1"/>
              <a:t>відносно</a:t>
            </a:r>
            <a:r>
              <a:rPr lang="ru-RU" sz="3600" dirty="0"/>
              <a:t> </a:t>
            </a:r>
            <a:r>
              <a:rPr lang="ru-RU" sz="3600" dirty="0" err="1" smtClean="0"/>
              <a:t>небагато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Старість</a:t>
            </a:r>
            <a:r>
              <a:rPr lang="ru-RU" dirty="0"/>
              <a:t> - </a:t>
            </a:r>
            <a:r>
              <a:rPr lang="ru-RU" dirty="0" err="1"/>
              <a:t>етап</a:t>
            </a:r>
            <a:r>
              <a:rPr lang="ru-RU" dirty="0"/>
              <a:t> онтогенезу, </a:t>
            </a:r>
            <a:r>
              <a:rPr lang="ru-RU" dirty="0" err="1"/>
              <a:t>віковий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істотними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, </a:t>
            </a:r>
            <a:r>
              <a:rPr lang="ru-RU" dirty="0" err="1"/>
              <a:t>функціональними</a:t>
            </a:r>
            <a:r>
              <a:rPr lang="ru-RU" dirty="0"/>
              <a:t> і </a:t>
            </a:r>
            <a:r>
              <a:rPr lang="ru-RU" dirty="0" err="1"/>
              <a:t>біохімічними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пристосувальні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447675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Смерть - </a:t>
            </a:r>
            <a:r>
              <a:rPr lang="ru-RU" dirty="0" err="1"/>
              <a:t>завершальний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онтогенезу.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смерть </a:t>
            </a:r>
            <a:r>
              <a:rPr lang="ru-RU" dirty="0" err="1"/>
              <a:t>біологічну</a:t>
            </a:r>
            <a:r>
              <a:rPr lang="ru-RU" dirty="0"/>
              <a:t> (</a:t>
            </a:r>
            <a:r>
              <a:rPr lang="ru-RU" dirty="0" err="1"/>
              <a:t>природну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настає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і </a:t>
            </a:r>
            <a:r>
              <a:rPr lang="ru-RU" dirty="0" err="1"/>
              <a:t>патологічну</a:t>
            </a:r>
            <a:r>
              <a:rPr lang="ru-RU" dirty="0"/>
              <a:t> (</a:t>
            </a:r>
            <a:r>
              <a:rPr lang="ru-RU" dirty="0" err="1"/>
              <a:t>передчасну</a:t>
            </a:r>
            <a:r>
              <a:rPr lang="ru-RU" dirty="0"/>
              <a:t>) - результат </a:t>
            </a:r>
            <a:r>
              <a:rPr lang="ru-RU" dirty="0" err="1"/>
              <a:t>хворобливого</a:t>
            </a:r>
            <a:r>
              <a:rPr lang="ru-RU" dirty="0"/>
              <a:t> стану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746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452511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Індивідуальний</a:t>
            </a:r>
            <a:r>
              <a:rPr lang="ru-RU" sz="4000" dirty="0"/>
              <a:t> </a:t>
            </a:r>
            <a:r>
              <a:rPr lang="ru-RU" sz="4000" dirty="0" err="1"/>
              <a:t>розвиток</a:t>
            </a:r>
            <a:r>
              <a:rPr lang="ru-RU" sz="4000" dirty="0"/>
              <a:t> </a:t>
            </a:r>
            <a:r>
              <a:rPr lang="ru-RU" sz="4000" dirty="0" err="1"/>
              <a:t>людини</a:t>
            </a:r>
            <a:r>
              <a:rPr lang="ru-RU" sz="4000" dirty="0"/>
              <a:t> </a:t>
            </a:r>
            <a:r>
              <a:rPr lang="ru-RU" sz="4000" dirty="0" err="1"/>
              <a:t>має</a:t>
            </a:r>
            <a:r>
              <a:rPr lang="ru-RU" sz="4000" dirty="0"/>
              <a:t> </a:t>
            </a:r>
            <a:r>
              <a:rPr lang="ru-RU" sz="4000" dirty="0" err="1"/>
              <a:t>умовно</a:t>
            </a:r>
            <a:r>
              <a:rPr lang="ru-RU" sz="4000" dirty="0"/>
              <a:t> </a:t>
            </a:r>
            <a:r>
              <a:rPr lang="ru-RU" sz="4000" dirty="0" err="1"/>
              <a:t>визначену</a:t>
            </a:r>
            <a:r>
              <a:rPr lang="ru-RU" sz="4000" dirty="0"/>
              <a:t> </a:t>
            </a:r>
            <a:r>
              <a:rPr lang="ru-RU" sz="4000" dirty="0" err="1"/>
              <a:t>періодизацію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характеризується</a:t>
            </a:r>
            <a:r>
              <a:rPr lang="ru-RU" sz="4000" dirty="0"/>
              <a:t> </a:t>
            </a:r>
            <a:r>
              <a:rPr lang="ru-RU" sz="4000" dirty="0" err="1"/>
              <a:t>властивими</a:t>
            </a:r>
            <a:r>
              <a:rPr lang="ru-RU" sz="4000" dirty="0"/>
              <a:t> кожному </a:t>
            </a:r>
            <a:r>
              <a:rPr lang="ru-RU" sz="4000" dirty="0" err="1"/>
              <a:t>періоду</a:t>
            </a:r>
            <a:r>
              <a:rPr lang="ru-RU" sz="4000" dirty="0"/>
              <a:t> </a:t>
            </a:r>
            <a:r>
              <a:rPr lang="ru-RU" sz="4000" dirty="0" err="1"/>
              <a:t>особливостями</a:t>
            </a:r>
            <a:r>
              <a:rPr lang="ru-RU" sz="4000" dirty="0"/>
              <a:t>. </a:t>
            </a:r>
            <a:r>
              <a:rPr lang="ru-RU" sz="4000" dirty="0" err="1"/>
              <a:t>Усі</a:t>
            </a:r>
            <a:r>
              <a:rPr lang="ru-RU" sz="4000" dirty="0"/>
              <a:t> </a:t>
            </a:r>
            <a:r>
              <a:rPr lang="ru-RU" sz="4000" dirty="0" err="1"/>
              <a:t>вікові</a:t>
            </a:r>
            <a:r>
              <a:rPr lang="ru-RU" sz="4000" dirty="0"/>
              <a:t> </a:t>
            </a:r>
            <a:r>
              <a:rPr lang="ru-RU" sz="4000" dirty="0" err="1"/>
              <a:t>періоди</a:t>
            </a:r>
            <a:r>
              <a:rPr lang="ru-RU" sz="4000" dirty="0"/>
              <a:t> є </a:t>
            </a:r>
            <a:r>
              <a:rPr lang="ru-RU" sz="4000" dirty="0" err="1"/>
              <a:t>важливими</a:t>
            </a:r>
            <a:r>
              <a:rPr lang="ru-RU" sz="4000" dirty="0"/>
              <a:t> для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розвитку</a:t>
            </a:r>
            <a:r>
              <a:rPr lang="ru-RU" sz="4000" dirty="0"/>
              <a:t> та </a:t>
            </a:r>
            <a:r>
              <a:rPr lang="ru-RU" sz="4000" dirty="0" err="1"/>
              <a:t>становлення</a:t>
            </a:r>
            <a:r>
              <a:rPr lang="ru-RU" sz="4000" dirty="0"/>
              <a:t> як </a:t>
            </a:r>
            <a:r>
              <a:rPr lang="ru-RU" sz="4000" dirty="0" err="1"/>
              <a:t>особистості</a:t>
            </a:r>
            <a:r>
              <a:rPr lang="ru-RU" sz="4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У </a:t>
            </a:r>
            <a:r>
              <a:rPr lang="ru-RU" dirty="0" err="1"/>
              <a:t>новонародженого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скелета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Вона </a:t>
            </a:r>
            <a:r>
              <a:rPr lang="ru-RU" dirty="0" err="1"/>
              <a:t>замінюється</a:t>
            </a:r>
            <a:r>
              <a:rPr lang="ru-RU" dirty="0"/>
              <a:t> </a:t>
            </a:r>
            <a:r>
              <a:rPr lang="ru-RU" dirty="0" err="1"/>
              <a:t>кістковою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4356948" cy="290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7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4402832" cy="5559896"/>
          </a:xfrm>
        </p:spPr>
        <p:txBody>
          <a:bodyPr/>
          <a:lstStyle/>
          <a:p>
            <a:pPr algn="ctr"/>
            <a:r>
              <a:rPr lang="ru-RU" dirty="0"/>
              <a:t>Ось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особливо </a:t>
            </a:r>
            <a:r>
              <a:rPr lang="ru-RU" dirty="0" err="1"/>
              <a:t>оберігати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і </a:t>
            </a:r>
            <a:r>
              <a:rPr lang="ru-RU" dirty="0" err="1"/>
              <a:t>поштовхів</a:t>
            </a:r>
            <a:r>
              <a:rPr lang="ru-RU" dirty="0"/>
              <a:t> </a:t>
            </a:r>
            <a:r>
              <a:rPr lang="ru-RU" dirty="0" err="1"/>
              <a:t>голівку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 У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2,5-3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зміцнюються</a:t>
            </a:r>
            <a:r>
              <a:rPr lang="ru-RU" dirty="0"/>
              <a:t> </a:t>
            </a:r>
            <a:r>
              <a:rPr lang="ru-RU" dirty="0" err="1"/>
              <a:t>шийні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, і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голівку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 </a:t>
            </a:r>
            <a:r>
              <a:rPr lang="ru-RU" dirty="0" err="1"/>
              <a:t>вигину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528392" cy="535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0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п'ятимісячної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сидіти</a:t>
            </a:r>
            <a:r>
              <a:rPr lang="ru-RU" dirty="0"/>
              <a:t>. Так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грудний</a:t>
            </a:r>
            <a:r>
              <a:rPr lang="ru-RU" dirty="0"/>
              <a:t> </a:t>
            </a:r>
            <a:r>
              <a:rPr lang="ru-RU" dirty="0" err="1"/>
              <a:t>вигин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5616624" cy="351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1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3754760" cy="4479776"/>
          </a:xfrm>
        </p:spPr>
        <p:txBody>
          <a:bodyPr/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року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на </a:t>
            </a:r>
            <a:r>
              <a:rPr lang="ru-RU" dirty="0" err="1"/>
              <a:t>ніжки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формуватися</a:t>
            </a:r>
            <a:r>
              <a:rPr lang="ru-RU" dirty="0"/>
              <a:t> </a:t>
            </a:r>
            <a:r>
              <a:rPr lang="ru-RU" dirty="0" err="1"/>
              <a:t>поперековий</a:t>
            </a:r>
            <a:r>
              <a:rPr lang="ru-RU" dirty="0"/>
              <a:t> </a:t>
            </a:r>
            <a:r>
              <a:rPr lang="ru-RU" dirty="0" err="1"/>
              <a:t>вигин</a:t>
            </a:r>
            <a:r>
              <a:rPr lang="ru-RU" dirty="0"/>
              <a:t> хребта. У 1,5-2 роки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сформовані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вигини</a:t>
            </a:r>
            <a:r>
              <a:rPr lang="ru-RU" dirty="0"/>
              <a:t> хребта.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20480" cy="5838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1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3724"/>
            <a:ext cx="4241636" cy="308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темп росту </a:t>
            </a:r>
            <a:r>
              <a:rPr lang="ru-RU" dirty="0" err="1"/>
              <a:t>уповільнюється</a:t>
            </a:r>
            <a:r>
              <a:rPr lang="ru-RU" dirty="0"/>
              <a:t>, але на другому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- 10-11 </a:t>
            </a:r>
            <a:r>
              <a:rPr lang="ru-RU" dirty="0"/>
              <a:t>см за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8 см.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прорізання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особливо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а з нею і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2054"/>
            <a:ext cx="42672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5115"/>
            <a:ext cx="3969702" cy="248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1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Перше </a:t>
            </a:r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дошкільний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виростають</a:t>
            </a:r>
            <a:r>
              <a:rPr lang="ru-RU" dirty="0"/>
              <a:t> на 5-7 см. У </a:t>
            </a:r>
            <a:r>
              <a:rPr lang="ru-RU" dirty="0" err="1"/>
              <a:t>віці</a:t>
            </a:r>
            <a:r>
              <a:rPr lang="ru-RU" dirty="0"/>
              <a:t> 5-6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й активно </a:t>
            </a:r>
            <a:r>
              <a:rPr lang="ru-RU" dirty="0" err="1"/>
              <a:t>розвивається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54158"/>
            <a:ext cx="3816424" cy="2603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429000"/>
            <a:ext cx="2762250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61" y="4195968"/>
            <a:ext cx="32385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9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/>
              <a:t>Період</a:t>
            </a:r>
            <a:r>
              <a:rPr lang="ru-RU" sz="2400" dirty="0"/>
              <a:t> другого </a:t>
            </a:r>
            <a:r>
              <a:rPr lang="ru-RU" sz="2400" dirty="0" err="1"/>
              <a:t>дитинства</a:t>
            </a:r>
            <a:r>
              <a:rPr lang="ru-RU" sz="2400" dirty="0"/>
              <a:t> (</a:t>
            </a:r>
            <a:r>
              <a:rPr lang="ru-RU" sz="2400" dirty="0" err="1"/>
              <a:t>шкільний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) </a:t>
            </a:r>
            <a:r>
              <a:rPr lang="ru-RU" sz="2400" dirty="0" err="1"/>
              <a:t>вирішальний</a:t>
            </a:r>
            <a:r>
              <a:rPr lang="ru-RU" sz="2400" dirty="0"/>
              <a:t> у </a:t>
            </a:r>
            <a:r>
              <a:rPr lang="ru-RU" sz="2400" dirty="0" err="1"/>
              <a:t>фізичному</a:t>
            </a:r>
            <a:r>
              <a:rPr lang="ru-RU" sz="2400" dirty="0"/>
              <a:t>, </a:t>
            </a:r>
            <a:r>
              <a:rPr lang="ru-RU" sz="2400" dirty="0" err="1"/>
              <a:t>розумовому</a:t>
            </a:r>
            <a:r>
              <a:rPr lang="ru-RU" sz="2400" dirty="0"/>
              <a:t> і духовному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</a:t>
            </a:r>
            <a:r>
              <a:rPr lang="ru-RU" sz="2400" dirty="0" err="1"/>
              <a:t>молодший</a:t>
            </a:r>
            <a:r>
              <a:rPr lang="ru-RU" sz="2400" dirty="0"/>
              <a:t>, </a:t>
            </a:r>
            <a:r>
              <a:rPr lang="ru-RU" sz="2400" dirty="0" err="1"/>
              <a:t>середній</a:t>
            </a:r>
            <a:r>
              <a:rPr lang="ru-RU" sz="2400" dirty="0"/>
              <a:t> (</a:t>
            </a:r>
            <a:r>
              <a:rPr lang="ru-RU" sz="2400" dirty="0" err="1"/>
              <a:t>підлітковий</a:t>
            </a:r>
            <a:r>
              <a:rPr lang="ru-RU" sz="2400" dirty="0"/>
              <a:t>) і старший (</a:t>
            </a:r>
            <a:r>
              <a:rPr lang="ru-RU" sz="2400" dirty="0" err="1"/>
              <a:t>юнацький</a:t>
            </a:r>
            <a:r>
              <a:rPr lang="ru-RU" sz="2400" dirty="0"/>
              <a:t>) </a:t>
            </a:r>
            <a:r>
              <a:rPr lang="ru-RU" sz="2400" dirty="0" err="1"/>
              <a:t>вікові</a:t>
            </a:r>
            <a:r>
              <a:rPr lang="ru-RU" sz="2400" dirty="0"/>
              <a:t> </a:t>
            </a:r>
            <a:r>
              <a:rPr lang="ru-RU" sz="2400" dirty="0" err="1"/>
              <a:t>періоди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238500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7854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7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Молодший</a:t>
            </a:r>
            <a:r>
              <a:rPr lang="ru-RU" dirty="0"/>
              <a:t> </a:t>
            </a:r>
            <a:r>
              <a:rPr lang="ru-RU" dirty="0" err="1"/>
              <a:t>шкільний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/>
              <a:t>уповільненням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росту.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підростає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на 4-5 см.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, </a:t>
            </a:r>
            <a:r>
              <a:rPr lang="ru-RU" dirty="0" err="1"/>
              <a:t>оволодівати</a:t>
            </a:r>
            <a:r>
              <a:rPr lang="ru-RU" dirty="0"/>
              <a:t> грамотою, </a:t>
            </a:r>
            <a:r>
              <a:rPr lang="ru-RU" dirty="0" err="1"/>
              <a:t>читанням</a:t>
            </a:r>
            <a:r>
              <a:rPr lang="ru-RU" dirty="0"/>
              <a:t>, математикою.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86053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91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533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Індивідуальний розвиток людини (онтогенез) 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Раннє дитинство</vt:lpstr>
      <vt:lpstr>Перше дитинство (дошкільний період)</vt:lpstr>
      <vt:lpstr>Період другого дитинства (шкільний період) вирішальний у фізичному, розумовому і духовному розвитку людини. Його поділяють на молодший, середній (підлітковий) і старший (юнацький) вікові періоди</vt:lpstr>
      <vt:lpstr>Молодший шкільний період </vt:lpstr>
      <vt:lpstr>Підлітковий (середній шкільний) період</vt:lpstr>
      <vt:lpstr>Юнацький (старший шкільний) період</vt:lpstr>
      <vt:lpstr>Зрілий вік – 21 рік</vt:lpstr>
      <vt:lpstr>Презентация PowerPoint</vt:lpstr>
      <vt:lpstr>Презентация PowerPoint</vt:lpstr>
      <vt:lpstr>Люди віком 100 і більше років - довгожителі. Їх на Землі відносно небагато</vt:lpstr>
      <vt:lpstr>Презентация PowerPoint</vt:lpstr>
      <vt:lpstr>Індивідуальний розвиток людини має умовно визначену періодизацію, що характеризується властивими кожному періоду особливостями. Усі вікові періоди є важливими для її розвитку та становлення як особистості.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Індивідуальний розвиток людини (онтогенез)</dc:title>
  <dc:creator>Home</dc:creator>
  <cp:lastModifiedBy>Home</cp:lastModifiedBy>
  <cp:revision>24</cp:revision>
  <dcterms:created xsi:type="dcterms:W3CDTF">2014-02-25T17:01:52Z</dcterms:created>
  <dcterms:modified xsi:type="dcterms:W3CDTF">2014-02-25T17:35:15Z</dcterms:modified>
</cp:coreProperties>
</file>