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5" r:id="rId10"/>
    <p:sldId id="266" r:id="rId11"/>
    <p:sldId id="256" r:id="rId12"/>
    <p:sldId id="268" r:id="rId13"/>
    <p:sldId id="269" r:id="rId14"/>
    <p:sldId id="270" r:id="rId15"/>
    <p:sldId id="271" r:id="rId16"/>
    <p:sldId id="272" r:id="rId17"/>
    <p:sldId id="261" r:id="rId18"/>
    <p:sldId id="273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CB9A-11AE-4641-BC2D-1930C5FA1609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5D6E-79DA-42F3-A82B-5090CD5843F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6EF54-7B53-4F51-95DC-B3CB287E5EF5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8684-7ECB-465A-9A80-FFB7B5E0B7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6B13-FF6A-4295-B200-79A06FA6C3B1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9B03-B474-403A-802D-FEDA1AA989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2810F-F0F4-4062-8C2B-0308FEB4EF63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C51C-9692-43DB-8714-169D6F03935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2EA4-7ED9-41E0-992A-3BFD6ADB9F81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E01F-83A9-4DDC-AF39-97D066D054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1EF5C-7E54-4443-90B8-9FF37FE7F3FC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2C4D-70C9-45F4-995F-1EC6ABA045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BB4B-2F5E-4FD5-9368-70598C203CD3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D7F6-21D0-4246-817D-A1C7137F98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CC9E-CCE6-45E7-8DB8-5FB4DB8EAAEF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621D-D78C-4F19-BA18-483B358890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900F-9CED-4F13-B412-4CA954FCBEE7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DBAC-129D-4B8C-8935-BD29378442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D87D-E6C4-4074-A726-D89F3B3A3701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46EA-3023-42FA-9B40-60BD6BAE35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A044-A59E-46BB-B9F2-477E31663165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804AF-6183-45D5-9503-77E0F10557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6D480E-0015-4766-B79E-1B31B7B525C6}" type="datetimeFigureOut">
              <a:rPr lang="uk-UA"/>
              <a:pPr>
                <a:defRPr/>
              </a:pPr>
              <a:t>09.02.2013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8E903-8352-4E65-8CC2-2C29855B45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715304" cy="2214578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12500"/>
                <a:gd name="adj2" fmla="val 32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Цікаво про риб</a:t>
            </a:r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857760"/>
            <a:ext cx="8358246" cy="1643074"/>
          </a:xfrm>
          <a:prstGeom prst="rect">
            <a:avLst/>
          </a:prstGeom>
          <a:noFill/>
        </p:spPr>
        <p:txBody>
          <a:bodyPr wrap="square">
            <a:prstTxWarp prst="textWave1">
              <a:avLst>
                <a:gd name="adj1" fmla="val 12500"/>
                <a:gd name="adj2" fmla="val 303"/>
              </a:avLst>
            </a:prstTxWarp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ln w="31550" cmpd="sng">
                  <a:gradFill>
                    <a:gsLst>
                      <a:gs pos="70000">
                        <a:srgbClr val="C64847">
                          <a:shade val="50000"/>
                          <a:satMod val="190000"/>
                        </a:srgbClr>
                      </a:gs>
                      <a:gs pos="0">
                        <a:srgbClr val="C648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Робота учениці </a:t>
            </a:r>
            <a:r>
              <a:rPr lang="uk-UA" sz="3200" b="1" dirty="0" smtClean="0">
                <a:ln w="31550" cmpd="sng">
                  <a:gradFill>
                    <a:gsLst>
                      <a:gs pos="70000">
                        <a:srgbClr val="C64847">
                          <a:shade val="50000"/>
                          <a:satMod val="190000"/>
                        </a:srgbClr>
                      </a:gs>
                      <a:gs pos="0">
                        <a:srgbClr val="C648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класу</a:t>
            </a:r>
            <a:endParaRPr lang="uk-UA" sz="3200" b="1" dirty="0" smtClean="0">
              <a:ln w="31550" cmpd="sng">
                <a:gradFill>
                  <a:gsLst>
                    <a:gs pos="70000">
                      <a:srgbClr val="C64847">
                        <a:shade val="50000"/>
                        <a:satMod val="190000"/>
                      </a:srgbClr>
                    </a:gs>
                    <a:gs pos="0">
                      <a:srgbClr val="C648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Загородньої Катерини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 flipH="1">
            <a:off x="1428728" y="2428868"/>
            <a:ext cx="6000792" cy="2286016"/>
          </a:xfrm>
          <a:prstGeom prst="flowChartPunchedTap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357586" cy="3609988"/>
          </a:xfrm>
        </p:spPr>
        <p:txBody>
          <a:bodyPr/>
          <a:lstStyle/>
          <a:p>
            <a:pPr eaLnBrk="1" hangingPunct="1"/>
            <a:r>
              <a:rPr lang="uk-UA" dirty="0" smtClean="0"/>
              <a:t>-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8678768" cy="1595576"/>
          </a:xfrm>
          <a:prstGeom prst="rect">
            <a:avLst/>
          </a:prstGeom>
          <a:noFill/>
        </p:spPr>
        <p:txBody>
          <a:bodyPr>
            <a:prstTxWarp prst="textWave1">
              <a:avLst>
                <a:gd name="adj1" fmla="val 12500"/>
                <a:gd name="adj2" fmla="val -95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Чи правда, що дельфіни нападають на акул 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428596" y="2000240"/>
            <a:ext cx="33575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nstantia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Так, дельфіни - кревні вороги акул.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Зграя дельфінів оточує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акулу, і вони б</a:t>
            </a: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  <a:latin typeface="Constantia" pitchFamily="18" charset="0"/>
              </a:rPr>
              <a:t>ють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її своїми могутніми носами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доти,</a:t>
            </a: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поки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не </a:t>
            </a:r>
            <a:r>
              <a:rPr lang="uk-UA" sz="2400" b="1" dirty="0" err="1" smtClean="0">
                <a:solidFill>
                  <a:srgbClr val="002060"/>
                </a:solidFill>
                <a:latin typeface="Constantia" pitchFamily="18" charset="0"/>
              </a:rPr>
              <a:t>відіб</a:t>
            </a: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  <a:latin typeface="Constantia" pitchFamily="18" charset="0"/>
              </a:rPr>
              <a:t>ють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їй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нутрощі, після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чого акула гине.</a:t>
            </a:r>
          </a:p>
        </p:txBody>
      </p:sp>
      <p:pic>
        <p:nvPicPr>
          <p:cNvPr id="8" name="Рисунок 7" descr="1280192988_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928934"/>
            <a:ext cx="4572032" cy="2941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idx="4294967295"/>
          </p:nvPr>
        </p:nvSpPr>
        <p:spPr>
          <a:xfrm>
            <a:off x="4643438" y="2500305"/>
            <a:ext cx="4143404" cy="398780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/>
              <a:t>	  </a:t>
            </a:r>
            <a:r>
              <a:rPr lang="uk-UA" sz="2400" b="1" dirty="0" smtClean="0">
                <a:solidFill>
                  <a:srgbClr val="002060"/>
                </a:solidFill>
              </a:rPr>
              <a:t>Найважчим є осетер. Зазвичай водяться в прісній воді, але деякі з них, найбільші, значну частину свого життя проводять у морі. У ріках Росії виловлювали особини  завдовжки понад 7,5 м, що важили понад тону.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dirty="0"/>
          </a:p>
        </p:txBody>
      </p:sp>
      <p:pic>
        <p:nvPicPr>
          <p:cNvPr id="20" name="Содержимое 19" descr="212493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3995738" cy="28130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28596" y="357166"/>
            <a:ext cx="8358246" cy="1611450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Яка з кісткових риб найбільша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429264"/>
            <a:ext cx="214917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Осетер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630616" cy="771510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Чиї ікринки найбільші?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2"/>
          </p:nvPr>
        </p:nvSpPr>
        <p:spPr>
          <a:xfrm>
            <a:off x="571472" y="1785926"/>
            <a:ext cx="3286148" cy="3643338"/>
          </a:xfrm>
        </p:spPr>
        <p:txBody>
          <a:bodyPr/>
          <a:lstStyle/>
          <a:p>
            <a:pPr eaLnBrk="1" hangingPunct="1"/>
            <a:r>
              <a:rPr lang="uk-UA" sz="2800" dirty="0" smtClean="0"/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Найбільші у світі ікринки в китової акули. Ікринка має в довжину приблизно 30 см і важить у 150 разів більше, ніж куряче яйце .</a:t>
            </a:r>
          </a:p>
        </p:txBody>
      </p:sp>
      <p:pic>
        <p:nvPicPr>
          <p:cNvPr id="5" name="Содержимое 4" descr="4c4b4d3591c976a83ff6122022b0d03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000240"/>
            <a:ext cx="3846836" cy="321471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9058" y="5286388"/>
            <a:ext cx="4905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Китова акула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472" y="332656"/>
            <a:ext cx="7886728" cy="881766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Чому піраньї такі жорстокі?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2"/>
          </p:nvPr>
        </p:nvSpPr>
        <p:spPr>
          <a:xfrm>
            <a:off x="428596" y="1628775"/>
            <a:ext cx="3500462" cy="4443431"/>
          </a:xfrm>
        </p:spPr>
        <p:txBody>
          <a:bodyPr/>
          <a:lstStyle/>
          <a:p>
            <a:pPr eaLnBrk="1" hangingPunct="1"/>
            <a:r>
              <a:rPr lang="en-US" sz="2000" dirty="0" smtClean="0"/>
              <a:t>  </a:t>
            </a:r>
            <a:r>
              <a:rPr lang="uk-UA" sz="2000" b="1" dirty="0" smtClean="0">
                <a:solidFill>
                  <a:srgbClr val="002060"/>
                </a:solidFill>
              </a:rPr>
              <a:t>Незважаючи на свої невеликі розміри (30см),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ці риби досить ненажерливі і дуже небезпечні. Вони мають тригранні зуби, гострі, мов лезо бритви. Алігатор - і той тікає від них. Зграя піраньї здатна за декілька хвилин від бика залишити лише скелет. Як не дивно, ці рибки – дуже дбайливі батьки. Цікаво те, що деяких видів риб вони не чіпають.</a:t>
            </a:r>
          </a:p>
        </p:txBody>
      </p:sp>
      <p:pic>
        <p:nvPicPr>
          <p:cNvPr id="18436" name="Содержимое 4" descr="62372920_1281032125_killerfish_piranh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2428868"/>
            <a:ext cx="4210073" cy="3157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5733256"/>
            <a:ext cx="2723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Піран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8143932" cy="1162050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Яким чином акула відшуковує свою жертву 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2"/>
          </p:nvPr>
        </p:nvSpPr>
        <p:spPr>
          <a:xfrm>
            <a:off x="285720" y="1928802"/>
            <a:ext cx="3571900" cy="4000528"/>
          </a:xfrm>
        </p:spPr>
        <p:txBody>
          <a:bodyPr/>
          <a:lstStyle/>
          <a:p>
            <a:pPr eaLnBrk="1" hangingPunct="1"/>
            <a:r>
              <a:rPr lang="uk-UA" sz="2400" dirty="0" smtClean="0"/>
              <a:t>   </a:t>
            </a:r>
            <a:r>
              <a:rPr lang="uk-UA" sz="2400" b="1" dirty="0" smtClean="0">
                <a:solidFill>
                  <a:srgbClr val="002060"/>
                </a:solidFill>
              </a:rPr>
              <a:t>Акули здатні вловлювати звуки, що виходить  від риби, яка б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err="1" smtClean="0">
                <a:solidFill>
                  <a:srgbClr val="002060"/>
                </a:solidFill>
              </a:rPr>
              <a:t>ється</a:t>
            </a:r>
            <a:r>
              <a:rPr lang="uk-UA" sz="2400" b="1" dirty="0" smtClean="0">
                <a:solidFill>
                  <a:srgbClr val="002060"/>
                </a:solidFill>
              </a:rPr>
              <a:t>, або від людини, що галасливо пливе, на відстані понад 200 м, що значно перевищує відстань, коли здобич можна побачити.</a:t>
            </a:r>
          </a:p>
        </p:txBody>
      </p:sp>
      <p:pic>
        <p:nvPicPr>
          <p:cNvPr id="19460" name="Содержимое 5" descr="26e4c516427b496d9f9b5345d750d69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2571744"/>
            <a:ext cx="4283098" cy="3212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6572296" cy="810328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така фугу?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2"/>
          </p:nvPr>
        </p:nvSpPr>
        <p:spPr>
          <a:xfrm>
            <a:off x="428596" y="4786322"/>
            <a:ext cx="8286808" cy="1655762"/>
          </a:xfrm>
        </p:spPr>
        <p:txBody>
          <a:bodyPr/>
          <a:lstStyle/>
          <a:p>
            <a:pPr eaLnBrk="1" hangingPunct="1"/>
            <a:r>
              <a:rPr lang="uk-UA" sz="2200" dirty="0" smtClean="0"/>
              <a:t> </a:t>
            </a:r>
            <a:r>
              <a:rPr lang="uk-UA" sz="2200" b="1" dirty="0" smtClean="0">
                <a:solidFill>
                  <a:srgbClr val="002060"/>
                </a:solidFill>
              </a:rPr>
              <a:t>У Японії високо цінується національне блюдо під назвою фугу. Готують його з риби-собаки (родина </a:t>
            </a:r>
            <a:r>
              <a:rPr lang="uk-UA" sz="2200" b="1" dirty="0" err="1" smtClean="0">
                <a:solidFill>
                  <a:srgbClr val="002060"/>
                </a:solidFill>
              </a:rPr>
              <a:t>голкочеревих</a:t>
            </a:r>
            <a:r>
              <a:rPr lang="uk-UA" sz="2200" b="1" dirty="0" smtClean="0">
                <a:solidFill>
                  <a:srgbClr val="002060"/>
                </a:solidFill>
              </a:rPr>
              <a:t>), статеві залози якої надзвичайно отруйні. Тому фугу подають тільки в ресторанах, що мають на це особливий дозвіл.</a:t>
            </a:r>
          </a:p>
        </p:txBody>
      </p:sp>
      <p:pic>
        <p:nvPicPr>
          <p:cNvPr id="8" name="Содержимое 7" descr="1268678069_untitled-2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2808287" cy="27146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agesCAMYTHN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643050"/>
            <a:ext cx="2663825" cy="2305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58200" cy="857256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бувають у риб вуса?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500034" y="1857364"/>
            <a:ext cx="3429024" cy="3786214"/>
          </a:xfrm>
        </p:spPr>
        <p:txBody>
          <a:bodyPr/>
          <a:lstStyle/>
          <a:p>
            <a:pPr eaLnBrk="1" hangingPunct="1"/>
            <a:r>
              <a:rPr lang="uk-UA" sz="2400" dirty="0" smtClean="0"/>
              <a:t>  </a:t>
            </a:r>
            <a:r>
              <a:rPr lang="uk-UA" sz="2400" b="1" dirty="0" smtClean="0">
                <a:solidFill>
                  <a:srgbClr val="002060"/>
                </a:solidFill>
              </a:rPr>
              <a:t>Вуса має сом, що живе у річках. Іноді його довжина сягає  4,5 м, а вага 330 кг. Відкладають ікру вони на мілководді й охороняють її до тих пір, поки не виведуться мальки.</a:t>
            </a:r>
          </a:p>
        </p:txBody>
      </p:sp>
      <p:pic>
        <p:nvPicPr>
          <p:cNvPr id="21508" name="Содержимое 4" descr="f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4" y="2643182"/>
            <a:ext cx="4073552" cy="1993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4857760"/>
            <a:ext cx="194421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Сом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29486" cy="881196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Риба-вудильник</a:t>
            </a:r>
            <a:endParaRPr lang="uk-UA" sz="5400" dirty="0">
              <a:solidFill>
                <a:srgbClr val="002060"/>
              </a:solidFill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428596" y="1676400"/>
            <a:ext cx="3286148" cy="4110054"/>
          </a:xfrm>
        </p:spPr>
        <p:txBody>
          <a:bodyPr/>
          <a:lstStyle/>
          <a:p>
            <a:pPr eaLnBrk="1" hangingPunct="1"/>
            <a:r>
              <a:rPr lang="uk-UA" sz="2300" dirty="0" smtClean="0"/>
              <a:t>  </a:t>
            </a:r>
            <a:r>
              <a:rPr lang="uk-UA" sz="2300" b="1" dirty="0" smtClean="0">
                <a:solidFill>
                  <a:srgbClr val="002060"/>
                </a:solidFill>
              </a:rPr>
              <a:t>Останнім нашим гостем є глибоководна риба-вудильник. У неї на голові росте своєрідна вудка з ліхтариком на кінці. Ліхтарик світиться у темряві і приваблює довірливих рибок, що пливуть вудильнику прямо в пащу. </a:t>
            </a:r>
          </a:p>
        </p:txBody>
      </p:sp>
      <p:pic>
        <p:nvPicPr>
          <p:cNvPr id="6" name="Рисунок 5" descr="70d699cd3a1318b2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714620"/>
            <a:ext cx="4572032" cy="314424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eaLnBrk="1" hangingPunct="1">
              <a:defRPr/>
            </a:pPr>
            <a:endParaRPr lang="uk-UA" dirty="0"/>
          </a:p>
        </p:txBody>
      </p:sp>
      <p:pic>
        <p:nvPicPr>
          <p:cNvPr id="7" name="Рисунок 6" descr="imagesCAX37N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143380"/>
            <a:ext cx="3286148" cy="206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500990" cy="3357586"/>
          </a:xfrm>
        </p:spPr>
        <p:txBody>
          <a:bodyPr>
            <a:prstTxWarp prst="textWave1">
              <a:avLst>
                <a:gd name="adj1" fmla="val 12500"/>
                <a:gd name="adj2" fmla="val 1524"/>
              </a:avLst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увагу!</a:t>
            </a:r>
            <a:endParaRPr lang="uk-UA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72066" y="1643050"/>
            <a:ext cx="36433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0066"/>
                </a:solidFill>
                <a:latin typeface="+mn-lt"/>
                <a:cs typeface="+mn-cs"/>
              </a:rPr>
              <a:t>Китова акула </a:t>
            </a:r>
            <a:r>
              <a:rPr lang="uk-UA" sz="2400" b="1" dirty="0">
                <a:solidFill>
                  <a:srgbClr val="000066"/>
                </a:solidFill>
                <a:latin typeface="+mn-lt"/>
                <a:cs typeface="+mn-cs"/>
              </a:rPr>
              <a:t>-</a:t>
            </a:r>
            <a:r>
              <a:rPr lang="en-US" sz="2400" b="1" dirty="0" smtClean="0">
                <a:solidFill>
                  <a:srgbClr val="000066"/>
                </a:solidFill>
                <a:latin typeface="+mn-lt"/>
                <a:cs typeface="+mn-cs"/>
              </a:rPr>
              <a:t> </a:t>
            </a:r>
            <a:r>
              <a:rPr lang="uk-UA" sz="2400" b="1" dirty="0">
                <a:solidFill>
                  <a:srgbClr val="000066"/>
                </a:solidFill>
                <a:latin typeface="+mn-lt"/>
                <a:cs typeface="+mn-cs"/>
              </a:rPr>
              <a:t>найкрупніший вид акул, а також найбільший вид сучасних риб, довжиною 20-30 </a:t>
            </a:r>
            <a:r>
              <a:rPr lang="uk-UA" sz="2400" b="1" dirty="0" smtClean="0">
                <a:solidFill>
                  <a:srgbClr val="000066"/>
                </a:solidFill>
                <a:latin typeface="+mn-lt"/>
                <a:cs typeface="+mn-cs"/>
              </a:rPr>
              <a:t>м </a:t>
            </a:r>
            <a:r>
              <a:rPr lang="uk-UA" sz="2400" b="1" dirty="0">
                <a:solidFill>
                  <a:srgbClr val="000066"/>
                </a:solidFill>
                <a:latin typeface="+mn-lt"/>
                <a:cs typeface="+mn-cs"/>
              </a:rPr>
              <a:t>і вагою 15 тонн. Учені встановили</a:t>
            </a:r>
            <a:r>
              <a:rPr lang="uk-UA" sz="2400" b="1" dirty="0" smtClean="0">
                <a:solidFill>
                  <a:srgbClr val="000066"/>
                </a:solidFill>
                <a:latin typeface="+mn-lt"/>
                <a:cs typeface="+mn-cs"/>
              </a:rPr>
              <a:t>, що </a:t>
            </a:r>
            <a:r>
              <a:rPr lang="uk-UA" sz="2400" b="1" dirty="0">
                <a:solidFill>
                  <a:srgbClr val="000066"/>
                </a:solidFill>
                <a:latin typeface="+mn-lt"/>
                <a:cs typeface="+mn-cs"/>
              </a:rPr>
              <a:t>китова акула в середньому живе </a:t>
            </a:r>
            <a:r>
              <a:rPr lang="uk-UA" sz="2400" b="1" dirty="0" smtClean="0">
                <a:solidFill>
                  <a:srgbClr val="000066"/>
                </a:solidFill>
                <a:latin typeface="+mn-lt"/>
                <a:cs typeface="+mn-cs"/>
              </a:rPr>
              <a:t>      150 років.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32656"/>
            <a:ext cx="8572560" cy="1015663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Яка акула </a:t>
            </a:r>
            <a:r>
              <a:rPr lang="ru-RU" sz="6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найбільша?</a:t>
            </a:r>
            <a:r>
              <a:rPr lang="uk-UA" sz="60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endParaRPr lang="uk-UA" sz="6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" name="Рисунок 12" descr="whale-shark-with-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357430"/>
            <a:ext cx="4143404" cy="2215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4348" y="5143512"/>
            <a:ext cx="42484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Китова акула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91306" cy="1380692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Яких риб більше – </a:t>
            </a:r>
            <a:b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кісткових чи хрящових?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195" name="Текст 5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4040188" cy="658812"/>
          </a:xfrm>
        </p:spPr>
        <p:txBody>
          <a:bodyPr/>
          <a:lstStyle/>
          <a:p>
            <a:pPr algn="ctr" eaLnBrk="1" hangingPunct="1"/>
            <a:r>
              <a:rPr lang="uk-UA" dirty="0" smtClean="0">
                <a:solidFill>
                  <a:srgbClr val="002060"/>
                </a:solidFill>
              </a:rPr>
              <a:t>До класу кісткових належать 20 тис. видів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4876" y="2143116"/>
            <a:ext cx="4041775" cy="65405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002060"/>
                </a:solidFill>
              </a:rPr>
              <a:t>До класу хрящових належать тільки 600 видів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8197" name="Содержимое 9" descr="ba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3000372"/>
            <a:ext cx="4040187" cy="2459038"/>
          </a:xfrm>
        </p:spPr>
      </p:pic>
      <p:pic>
        <p:nvPicPr>
          <p:cNvPr id="8198" name="Содержимое 10" descr="mko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628" y="3214686"/>
            <a:ext cx="3652837" cy="2447925"/>
          </a:xfrm>
        </p:spPr>
      </p:pic>
      <p:sp>
        <p:nvSpPr>
          <p:cNvPr id="12" name="Прямоугольник 11"/>
          <p:cNvSpPr/>
          <p:nvPr/>
        </p:nvSpPr>
        <p:spPr>
          <a:xfrm>
            <a:off x="4714876" y="5929330"/>
            <a:ext cx="42484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Морський кіт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5500702"/>
            <a:ext cx="2434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Баракуда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shy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14554"/>
            <a:ext cx="2713058" cy="206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Содержимое 5" descr="akul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14348" y="2000240"/>
            <a:ext cx="2786082" cy="2148153"/>
          </a:xfrm>
        </p:spPr>
      </p:pic>
      <p:sp>
        <p:nvSpPr>
          <p:cNvPr id="9221" name="Текст 2"/>
          <p:cNvSpPr>
            <a:spLocks noGrp="1"/>
          </p:cNvSpPr>
          <p:nvPr>
            <p:ph type="body" idx="2"/>
          </p:nvPr>
        </p:nvSpPr>
        <p:spPr>
          <a:xfrm>
            <a:off x="285720" y="4286256"/>
            <a:ext cx="3714776" cy="2000264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002060"/>
                </a:solidFill>
              </a:rPr>
              <a:t>        Акули і скати відкладають усього по декілька ікринок, але кожна з них має захисну оболонку.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8689657" cy="1446550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Чому одні риби відкладають більше ікри, ніж інші?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4286248" y="4357694"/>
            <a:ext cx="457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nstantia" pitchFamily="18" charset="0"/>
              </a:rPr>
              <a:t> 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Ікринки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інших риб видів риб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, що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живуть у відкритому 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морі,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позбавлені захисної оболонки</a:t>
            </a:r>
            <a:r>
              <a:rPr lang="uk-UA" sz="2400" b="1" dirty="0" smtClean="0">
                <a:solidFill>
                  <a:srgbClr val="002060"/>
                </a:solidFill>
                <a:latin typeface="Constantia" pitchFamily="18" charset="0"/>
              </a:rPr>
              <a:t>, тому </a:t>
            </a:r>
            <a:r>
              <a:rPr lang="uk-UA" sz="2400" b="1" dirty="0">
                <a:solidFill>
                  <a:srgbClr val="002060"/>
                </a:solidFill>
                <a:latin typeface="Constantia" pitchFamily="18" charset="0"/>
              </a:rPr>
              <a:t>їх кількість значно збільшується – до півмільйона.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6672"/>
            <a:ext cx="8606760" cy="1380692"/>
          </a:xfrm>
        </p:spPr>
        <p:txBody>
          <a:bodyPr>
            <a:prstTxWarp prst="textWave1">
              <a:avLst>
                <a:gd name="adj1" fmla="val 12500"/>
                <a:gd name="adj2" fmla="val -858"/>
              </a:avLst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Як біолюмінесценція       		  	            допомагає рибалкам 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3571900" cy="4786346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solidFill>
                  <a:srgbClr val="002060"/>
                </a:solidFill>
              </a:rPr>
              <a:t>  Косяки риб іноді залишають по собі світлий слід, і рибалки цим користуються. Наприклад, рибалки Каліфорнії для лову сардин і анчоуса обирають темні безмісячні ночі, коли косяки риб можна знайти завдяки біолюмінесценції.    </a:t>
            </a:r>
          </a:p>
        </p:txBody>
      </p:sp>
      <p:pic>
        <p:nvPicPr>
          <p:cNvPr id="10244" name="Содержимое 4" descr="2062954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4286256"/>
            <a:ext cx="3786214" cy="2165903"/>
          </a:xfr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285992"/>
            <a:ext cx="3275014" cy="176660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1785950"/>
          </a:xfrm>
        </p:spPr>
        <p:txBody>
          <a:bodyPr>
            <a:prstTxWarp prst="textWave1">
              <a:avLst>
                <a:gd name="adj1" fmla="val 12500"/>
                <a:gd name="adj2" fmla="val 1"/>
              </a:avLst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мають глибоководні </a:t>
            </a:r>
            <a:b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риби очі?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>
          <a:xfrm>
            <a:off x="571472" y="1857364"/>
            <a:ext cx="3171820" cy="389574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  </a:t>
            </a:r>
            <a:r>
              <a:rPr lang="uk-UA" sz="2400" b="1" dirty="0" smtClean="0">
                <a:solidFill>
                  <a:srgbClr val="002060"/>
                </a:solidFill>
              </a:rPr>
              <a:t>У риб, що живуть на глибинах понад 1800 м, очі часто маленькі або зовсім відсутні. Однак бувають винятки:     у деяких донних видів, що живуть на глибинах 4500 м, очі дуже великі.</a:t>
            </a:r>
          </a:p>
        </p:txBody>
      </p:sp>
      <p:pic>
        <p:nvPicPr>
          <p:cNvPr id="8" name="Рисунок 7" descr="147082_2532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14620"/>
            <a:ext cx="3952875" cy="328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708342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Навіщо риби видають звуки?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type="body" idx="2"/>
          </p:nvPr>
        </p:nvSpPr>
        <p:spPr>
          <a:xfrm>
            <a:off x="357158" y="1714488"/>
            <a:ext cx="3643338" cy="4181492"/>
          </a:xfrm>
        </p:spPr>
        <p:txBody>
          <a:bodyPr/>
          <a:lstStyle/>
          <a:p>
            <a:pPr eaLnBrk="1" hangingPunct="1"/>
            <a:r>
              <a:rPr lang="uk-UA" sz="2600" dirty="0" smtClean="0"/>
              <a:t>  </a:t>
            </a:r>
            <a:r>
              <a:rPr lang="uk-UA" sz="2600" b="1" dirty="0" smtClean="0">
                <a:solidFill>
                  <a:srgbClr val="002060"/>
                </a:solidFill>
              </a:rPr>
              <a:t>Риба-жаба видає звуки боцманської дудки, частіше, у шлюбний період . Інші звуки призначені, мабуть, для попередження косяка про наближення небезпеки.</a:t>
            </a:r>
          </a:p>
        </p:txBody>
      </p:sp>
      <p:pic>
        <p:nvPicPr>
          <p:cNvPr id="12292" name="Содержимое 4" descr="135517_2309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1928802"/>
            <a:ext cx="471805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5286388"/>
            <a:ext cx="335393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Риба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–жаба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58246" cy="733446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насправді летюча риба літає?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idx="2"/>
          </p:nvPr>
        </p:nvSpPr>
        <p:spPr>
          <a:xfrm>
            <a:off x="428596" y="4286257"/>
            <a:ext cx="8286808" cy="214314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  </a:t>
            </a:r>
            <a:r>
              <a:rPr lang="uk-UA" sz="2400" b="1" dirty="0" smtClean="0">
                <a:solidFill>
                  <a:srgbClr val="002060"/>
                </a:solidFill>
              </a:rPr>
              <a:t>Виявилося, що летюча риба зовсім не махає під час польоту крилами-плавцями, вона просто планує. Щоб вискочити з води, летюча риба стрімко прямує вгору і б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є по воді хвостом. У повітрі вона рухається зі швидкістю близько 18 м 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uk-UA" sz="2400" b="1" dirty="0" smtClean="0">
                <a:solidFill>
                  <a:srgbClr val="002060"/>
                </a:solidFill>
              </a:rPr>
              <a:t>сек.</a:t>
            </a:r>
          </a:p>
        </p:txBody>
      </p:sp>
      <p:pic>
        <p:nvPicPr>
          <p:cNvPr id="6" name="Рисунок 5" descr="Flyri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714488"/>
            <a:ext cx="2824149" cy="2134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51335754_1258550643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500306"/>
            <a:ext cx="3781192" cy="1685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flying-fish_526_600x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428736"/>
            <a:ext cx="2211318" cy="1892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2"/>
            <a:ext cx="8032406" cy="771508"/>
          </a:xfrm>
        </p:spPr>
        <p:txBody>
          <a:bodyPr>
            <a:prstTxWarp prst="textWave1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 є риби , що ходять по дну?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7054850" cy="4572000"/>
          </a:xfrm>
        </p:spPr>
        <p:txBody>
          <a:bodyPr/>
          <a:lstStyle/>
          <a:p>
            <a:pPr eaLnBrk="1" hangingPunct="1"/>
            <a:r>
              <a:rPr lang="uk-UA" i="1" dirty="0" smtClean="0"/>
              <a:t>,</a:t>
            </a:r>
            <a:endParaRPr lang="en-US" dirty="0" smtClean="0"/>
          </a:p>
          <a:p>
            <a:pPr eaLnBrk="1" hangingPunct="1"/>
            <a:endParaRPr 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357718" cy="428628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dirty="0" smtClean="0"/>
              <a:t>	  </a:t>
            </a:r>
            <a:r>
              <a:rPr lang="uk-UA" sz="2400" b="1" dirty="0" smtClean="0">
                <a:solidFill>
                  <a:srgbClr val="002060"/>
                </a:solidFill>
              </a:rPr>
              <a:t>У риби, що має наукову  назву </a:t>
            </a:r>
            <a:r>
              <a:rPr lang="en-US" sz="2400" b="1" dirty="0" err="1" smtClean="0">
                <a:solidFill>
                  <a:srgbClr val="002060"/>
                </a:solidFill>
              </a:rPr>
              <a:t>Bentosaurus</a:t>
            </a:r>
            <a:r>
              <a:rPr lang="uk-UA" sz="2400" b="1" dirty="0" smtClean="0">
                <a:solidFill>
                  <a:srgbClr val="002060"/>
                </a:solidFill>
              </a:rPr>
              <a:t>, є три плавці, які за багато тисячоліть перетворилися на лапи, схожі на лапи павука 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   На цих лапах </a:t>
            </a:r>
            <a:r>
              <a:rPr lang="uk-UA" sz="2400" b="1" dirty="0" err="1" smtClean="0">
                <a:solidFill>
                  <a:srgbClr val="002060"/>
                </a:solidFill>
              </a:rPr>
              <a:t>бентозаур</a:t>
            </a:r>
            <a:r>
              <a:rPr lang="uk-UA" sz="2400" b="1" dirty="0" smtClean="0">
                <a:solidFill>
                  <a:srgbClr val="002060"/>
                </a:solidFill>
              </a:rPr>
              <a:t> може не тільки стояти, але й пересуватися стрибками 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14341" name="Рисунок 4" descr="ryba-s-nogam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214710" cy="2194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Рисунок 5" descr="0000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3071834" cy="189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</TotalTime>
  <Words>643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Яких риб більше –  кісткових чи хрящових?</vt:lpstr>
      <vt:lpstr>Презентация PowerPoint</vt:lpstr>
      <vt:lpstr>   Як біолюмінесценція                        допомагає рибалкам ?</vt:lpstr>
      <vt:lpstr>Чи мають глибоководні                         риби очі?</vt:lpstr>
      <vt:lpstr>Навіщо риби видають звуки?</vt:lpstr>
      <vt:lpstr>Чи насправді летюча риба літає?</vt:lpstr>
      <vt:lpstr>Чи є риби , що ходять по дну?</vt:lpstr>
      <vt:lpstr> </vt:lpstr>
      <vt:lpstr>Презентация PowerPoint</vt:lpstr>
      <vt:lpstr>Чиї ікринки найбільші?</vt:lpstr>
      <vt:lpstr>Чому піраньї такі жорстокі?</vt:lpstr>
      <vt:lpstr>Яким чином акула відшуковує свою жертву ?</vt:lpstr>
      <vt:lpstr>Хто така фугу?</vt:lpstr>
      <vt:lpstr>Чи бувають у риб вуса?</vt:lpstr>
      <vt:lpstr>Риба-вудильник</vt:lpstr>
      <vt:lpstr>Дякую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Осетер</dc:title>
  <dc:creator>Маришка</dc:creator>
  <cp:lastModifiedBy>Администратор</cp:lastModifiedBy>
  <cp:revision>99</cp:revision>
  <dcterms:created xsi:type="dcterms:W3CDTF">2011-02-11T21:54:56Z</dcterms:created>
  <dcterms:modified xsi:type="dcterms:W3CDTF">2013-02-09T22:02:42Z</dcterms:modified>
</cp:coreProperties>
</file>