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72" r:id="rId3"/>
    <p:sldId id="277" r:id="rId4"/>
    <p:sldId id="273" r:id="rId5"/>
    <p:sldId id="263" r:id="rId6"/>
    <p:sldId id="264" r:id="rId7"/>
    <p:sldId id="260" r:id="rId8"/>
    <p:sldId id="265" r:id="rId9"/>
    <p:sldId id="259" r:id="rId10"/>
    <p:sldId id="258" r:id="rId11"/>
    <p:sldId id="269" r:id="rId12"/>
    <p:sldId id="261" r:id="rId13"/>
    <p:sldId id="262" r:id="rId14"/>
    <p:sldId id="266" r:id="rId15"/>
    <p:sldId id="268" r:id="rId16"/>
    <p:sldId id="271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7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39863" y="214313"/>
            <a:ext cx="7272337" cy="6094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9650" y="6237288"/>
            <a:ext cx="576263" cy="388937"/>
          </a:xfrm>
        </p:spPr>
        <p:txBody>
          <a:bodyPr/>
          <a:lstStyle>
            <a:lvl1pPr>
              <a:defRPr/>
            </a:lvl1pPr>
          </a:lstStyle>
          <a:p>
            <a:fld id="{974419C0-2FA2-42DA-9575-27C93B9AE1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6B23-A9FB-4CD6-BCEA-DB16327E13E6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56B23-A9FB-4CD6-BCEA-DB16327E13E6}" type="datetimeFigureOut">
              <a:rPr lang="ru-RU" smtClean="0"/>
              <a:pPr/>
              <a:t>22.02.2010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E3CC1-4F20-4DB9-8D1B-68DAB054E18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back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err="1" smtClean="0"/>
              <a:t>Спинний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мозок</a:t>
            </a:r>
            <a:endParaRPr lang="ru-RU" sz="6000" b="1" i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57620" y="3643314"/>
            <a:ext cx="4214799" cy="147732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r>
              <a:rPr lang="uk-UA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Підготувала:вчитель </a:t>
            </a:r>
            <a:r>
              <a:rPr lang="uk-UA" b="1" i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біології </a:t>
            </a:r>
            <a:endParaRPr lang="ru-RU" b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ЗОШ </a:t>
            </a:r>
            <a:r>
              <a:rPr lang="uk-UA" b="1" i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І-ІІІ ступенів с. </a:t>
            </a:r>
            <a:r>
              <a:rPr lang="uk-UA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Бубнів</a:t>
            </a:r>
            <a:r>
              <a:rPr lang="en-US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uk-UA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Володимир-</a:t>
            </a:r>
            <a:r>
              <a:rPr lang="uk-UA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Волинського району  Волинської області</a:t>
            </a:r>
            <a:endParaRPr lang="en-US" b="1" i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Луць</a:t>
            </a:r>
            <a:r>
              <a:rPr lang="uk-UA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i="1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Ірина Іванівна</a:t>
            </a:r>
            <a:endParaRPr lang="uk-UA" b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Копия 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29125">
            <a:off x="2010939" y="2378950"/>
            <a:ext cx="707124" cy="3655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.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3286148" cy="6401030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3857620" y="214290"/>
            <a:ext cx="4857784" cy="1857388"/>
          </a:xfrm>
          <a:prstGeom prst="roundRect">
            <a:avLst>
              <a:gd name="adj" fmla="val 3088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Виходячи</a:t>
            </a:r>
            <a:r>
              <a:rPr lang="ru-RU" dirty="0" smtClean="0">
                <a:solidFill>
                  <a:schemeClr val="tx1"/>
                </a:solidFill>
              </a:rPr>
              <a:t> через </a:t>
            </a:r>
            <a:r>
              <a:rPr lang="ru-RU" dirty="0" err="1" smtClean="0">
                <a:solidFill>
                  <a:schemeClr val="tx1"/>
                </a:solidFill>
              </a:rPr>
              <a:t>міжхребетні</a:t>
            </a:r>
            <a:r>
              <a:rPr lang="ru-RU" dirty="0" smtClean="0">
                <a:solidFill>
                  <a:schemeClr val="tx1"/>
                </a:solidFill>
              </a:rPr>
              <a:t> отвори, </a:t>
            </a:r>
            <a:r>
              <a:rPr lang="ru-RU" dirty="0" err="1" smtClean="0">
                <a:solidFill>
                  <a:schemeClr val="tx1"/>
                </a:solidFill>
              </a:rPr>
              <a:t>передній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задній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корінці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з’єд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нуються</a:t>
            </a:r>
            <a:r>
              <a:rPr lang="ru-RU" dirty="0" smtClean="0">
                <a:solidFill>
                  <a:schemeClr val="tx1"/>
                </a:solidFill>
              </a:rPr>
              <a:t> — так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утворюється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змішаний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спинномозковий</a:t>
            </a:r>
            <a:r>
              <a:rPr lang="ru-RU" dirty="0" smtClean="0">
                <a:solidFill>
                  <a:schemeClr val="tx1"/>
                </a:solidFill>
              </a:rPr>
              <a:t> нерв.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кожного сегмента </a:t>
            </a:r>
            <a:r>
              <a:rPr lang="ru-RU" dirty="0" err="1" smtClean="0">
                <a:solidFill>
                  <a:schemeClr val="tx1"/>
                </a:solidFill>
              </a:rPr>
              <a:t>відходить</a:t>
            </a:r>
            <a:r>
              <a:rPr lang="ru-RU" dirty="0" smtClean="0">
                <a:solidFill>
                  <a:schemeClr val="tx1"/>
                </a:solidFill>
              </a:rPr>
              <a:t> пара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таких </a:t>
            </a:r>
            <a:r>
              <a:rPr lang="ru-RU" dirty="0" err="1" smtClean="0">
                <a:solidFill>
                  <a:schemeClr val="tx1"/>
                </a:solidFill>
              </a:rPr>
              <a:t>нервів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4810" y="2214554"/>
            <a:ext cx="4143404" cy="2071702"/>
          </a:xfrm>
          <a:prstGeom prst="roundRect">
            <a:avLst>
              <a:gd name="adj" fmla="val 3088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спинного </a:t>
            </a:r>
            <a:r>
              <a:rPr lang="ru-RU" dirty="0" err="1" smtClean="0">
                <a:solidFill>
                  <a:schemeClr val="tx1"/>
                </a:solidFill>
              </a:rPr>
              <a:t>мозку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відходить</a:t>
            </a:r>
            <a:r>
              <a:rPr lang="ru-RU" dirty="0" smtClean="0">
                <a:solidFill>
                  <a:schemeClr val="tx1"/>
                </a:solidFill>
              </a:rPr>
              <a:t> 31 пара </a:t>
            </a:r>
            <a:r>
              <a:rPr lang="ru-RU" dirty="0" err="1" smtClean="0">
                <a:solidFill>
                  <a:schemeClr val="tx1"/>
                </a:solidFill>
              </a:rPr>
              <a:t>спинномозкових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нервів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які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залишають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хребетний</a:t>
            </a:r>
            <a:r>
              <a:rPr lang="ru-RU" dirty="0" smtClean="0">
                <a:solidFill>
                  <a:schemeClr val="tx1"/>
                </a:solidFill>
              </a:rPr>
              <a:t> канал через </a:t>
            </a:r>
            <a:r>
              <a:rPr lang="ru-RU" dirty="0" err="1" smtClean="0">
                <a:solidFill>
                  <a:schemeClr val="tx1"/>
                </a:solidFill>
              </a:rPr>
              <a:t>відповідні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міжхребетні</a:t>
            </a:r>
            <a:r>
              <a:rPr lang="ru-RU" dirty="0" smtClean="0">
                <a:solidFill>
                  <a:schemeClr val="tx1"/>
                </a:solidFill>
              </a:rPr>
              <a:t> отвори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симетрично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розгалужуються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правій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лівій</a:t>
            </a:r>
            <a:r>
              <a:rPr lang="ru-RU" dirty="0" smtClean="0">
                <a:solidFill>
                  <a:schemeClr val="tx1"/>
                </a:solidFill>
              </a:rPr>
              <a:t> половинах </a:t>
            </a:r>
            <a:r>
              <a:rPr lang="ru-RU" dirty="0" err="1" smtClean="0">
                <a:solidFill>
                  <a:schemeClr val="tx1"/>
                </a:solidFill>
              </a:rPr>
              <a:t>тіла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3438" y="4500570"/>
            <a:ext cx="3286148" cy="2071702"/>
          </a:xfrm>
          <a:prstGeom prst="roundRect">
            <a:avLst>
              <a:gd name="adj" fmla="val 3088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Сегменти</a:t>
            </a:r>
            <a:r>
              <a:rPr lang="ru-RU" dirty="0" smtClean="0">
                <a:solidFill>
                  <a:schemeClr val="tx1"/>
                </a:solidFill>
              </a:rPr>
              <a:t> спинного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мозку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i="1" dirty="0" smtClean="0">
                <a:solidFill>
                  <a:schemeClr val="tx1"/>
                </a:solidFill>
              </a:rPr>
              <a:t>1 — </a:t>
            </a:r>
            <a:r>
              <a:rPr lang="ru-RU" i="1" dirty="0" err="1" smtClean="0">
                <a:solidFill>
                  <a:schemeClr val="tx1"/>
                </a:solidFill>
              </a:rPr>
              <a:t>шийні</a:t>
            </a:r>
            <a:r>
              <a:rPr lang="ru-RU" i="1" dirty="0" smtClean="0">
                <a:solidFill>
                  <a:schemeClr val="tx1"/>
                </a:solidFill>
              </a:rPr>
              <a:t> (С1–С8);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2 — </a:t>
            </a:r>
            <a:r>
              <a:rPr lang="ru-RU" i="1" dirty="0" err="1" smtClean="0">
                <a:solidFill>
                  <a:schemeClr val="tx1"/>
                </a:solidFill>
              </a:rPr>
              <a:t>грудні</a:t>
            </a:r>
            <a:r>
              <a:rPr lang="ru-RU" i="1" dirty="0" smtClean="0">
                <a:solidFill>
                  <a:schemeClr val="tx1"/>
                </a:solidFill>
              </a:rPr>
              <a:t> (Т1–Т12);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3 — </a:t>
            </a:r>
            <a:r>
              <a:rPr lang="ru-RU" i="1" dirty="0" err="1" smtClean="0">
                <a:solidFill>
                  <a:schemeClr val="tx1"/>
                </a:solidFill>
              </a:rPr>
              <a:t>поперекові</a:t>
            </a:r>
            <a:r>
              <a:rPr lang="ru-RU" i="1" dirty="0" smtClean="0">
                <a:solidFill>
                  <a:schemeClr val="tx1"/>
                </a:solidFill>
              </a:rPr>
              <a:t> (</a:t>
            </a:r>
            <a:r>
              <a:rPr lang="en-US" i="1" dirty="0" smtClean="0">
                <a:solidFill>
                  <a:schemeClr val="tx1"/>
                </a:solidFill>
              </a:rPr>
              <a:t>L1–L5);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4 — </a:t>
            </a:r>
            <a:r>
              <a:rPr lang="ru-RU" i="1" dirty="0" err="1" smtClean="0">
                <a:solidFill>
                  <a:schemeClr val="tx1"/>
                </a:solidFill>
              </a:rPr>
              <a:t>крижові</a:t>
            </a:r>
            <a:r>
              <a:rPr lang="ru-RU" i="1" dirty="0" smtClean="0">
                <a:solidFill>
                  <a:schemeClr val="tx1"/>
                </a:solidFill>
              </a:rPr>
              <a:t> (</a:t>
            </a:r>
            <a:r>
              <a:rPr lang="en-US" i="1" dirty="0" smtClean="0">
                <a:solidFill>
                  <a:schemeClr val="tx1"/>
                </a:solidFill>
              </a:rPr>
              <a:t>S1–S5);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5 — </a:t>
            </a:r>
            <a:r>
              <a:rPr lang="ru-RU" i="1" dirty="0" err="1" smtClean="0">
                <a:solidFill>
                  <a:schemeClr val="tx1"/>
                </a:solidFill>
              </a:rPr>
              <a:t>куприковий</a:t>
            </a:r>
            <a:r>
              <a:rPr lang="ru-RU" i="1" dirty="0" smtClean="0">
                <a:solidFill>
                  <a:schemeClr val="tx1"/>
                </a:solidFill>
              </a:rPr>
              <a:t> (Со)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714488"/>
            <a:ext cx="56436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відсмикування</a:t>
            </a:r>
            <a:r>
              <a:rPr lang="ru-RU" dirty="0" smtClean="0"/>
              <a:t> руки при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дотику</a:t>
            </a:r>
            <a:r>
              <a:rPr lang="ru-RU" dirty="0" smtClean="0"/>
              <a:t> до </a:t>
            </a:r>
            <a:r>
              <a:rPr lang="ru-RU" dirty="0" err="1" smtClean="0"/>
              <a:t>гарячого</a:t>
            </a:r>
            <a:r>
              <a:rPr lang="ru-RU" dirty="0" smtClean="0"/>
              <a:t> предмету.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пози</a:t>
            </a:r>
            <a:r>
              <a:rPr lang="ru-RU" dirty="0" smtClean="0"/>
              <a:t>,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стійкого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при поворотах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нахилах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,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чергування</a:t>
            </a:r>
            <a:r>
              <a:rPr lang="ru-RU" dirty="0" smtClean="0"/>
              <a:t> </a:t>
            </a:r>
            <a:r>
              <a:rPr lang="ru-RU" dirty="0" err="1" smtClean="0"/>
              <a:t>згинання</a:t>
            </a:r>
            <a:r>
              <a:rPr lang="ru-RU" dirty="0" smtClean="0"/>
              <a:t> та </a:t>
            </a:r>
            <a:r>
              <a:rPr lang="ru-RU" dirty="0" err="1" smtClean="0"/>
              <a:t>розгинання</a:t>
            </a:r>
            <a:r>
              <a:rPr lang="ru-RU" dirty="0" smtClean="0"/>
              <a:t> </a:t>
            </a:r>
            <a:r>
              <a:rPr lang="ru-RU" dirty="0" err="1" smtClean="0"/>
              <a:t>парних</a:t>
            </a:r>
            <a:r>
              <a:rPr lang="ru-RU" dirty="0" smtClean="0"/>
              <a:t> </a:t>
            </a:r>
            <a:r>
              <a:rPr lang="ru-RU" dirty="0" err="1" smtClean="0"/>
              <a:t>кінцівок</a:t>
            </a:r>
            <a:r>
              <a:rPr lang="ru-RU" dirty="0" smtClean="0"/>
              <a:t> при </a:t>
            </a:r>
            <a:r>
              <a:rPr lang="ru-RU" dirty="0" err="1" smtClean="0"/>
              <a:t>ходьбі</a:t>
            </a:r>
            <a:r>
              <a:rPr lang="ru-RU" dirty="0" smtClean="0"/>
              <a:t>, </a:t>
            </a:r>
            <a:r>
              <a:rPr lang="ru-RU" dirty="0" err="1" smtClean="0"/>
              <a:t>бігу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т.п. о,</a:t>
            </a:r>
          </a:p>
          <a:p>
            <a:pPr>
              <a:buFont typeface="Wingdings" pitchFamily="2" charset="2"/>
              <a:buChar char="ü"/>
            </a:pPr>
            <a:endParaRPr lang="uk-UA" dirty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регуляція</a:t>
            </a:r>
            <a:r>
              <a:rPr lang="ru-RU" dirty="0" smtClean="0"/>
              <a:t> 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кишечника, </a:t>
            </a:r>
            <a:r>
              <a:rPr lang="ru-RU" dirty="0" err="1" smtClean="0"/>
              <a:t>сечового</a:t>
            </a:r>
            <a:r>
              <a:rPr lang="ru-RU" dirty="0" smtClean="0"/>
              <a:t> </a:t>
            </a:r>
            <a:r>
              <a:rPr lang="ru-RU" dirty="0" err="1" smtClean="0"/>
              <a:t>міхура</a:t>
            </a:r>
            <a:r>
              <a:rPr lang="ru-RU" dirty="0" smtClean="0"/>
              <a:t>, </a:t>
            </a:r>
            <a:r>
              <a:rPr lang="ru-RU" dirty="0" err="1" smtClean="0"/>
              <a:t>судин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785794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На </a:t>
            </a:r>
            <a:r>
              <a:rPr lang="ru-RU" sz="2000" b="1" i="1" dirty="0" err="1" smtClean="0"/>
              <a:t>рівні</a:t>
            </a:r>
            <a:r>
              <a:rPr lang="ru-RU" sz="2000" b="1" i="1" dirty="0" smtClean="0"/>
              <a:t> спинного </a:t>
            </a:r>
            <a:r>
              <a:rPr lang="ru-RU" sz="2000" b="1" i="1" dirty="0" err="1" smtClean="0"/>
              <a:t>мозку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замикаються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рефлекторні</a:t>
            </a:r>
            <a:r>
              <a:rPr lang="ru-RU" sz="2000" b="1" i="1" dirty="0" smtClean="0"/>
              <a:t> дуги,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забезпечують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найбільш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прості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рефлекторні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реакції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214950"/>
            <a:ext cx="1214446" cy="13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36070">
            <a:off x="7065776" y="1561381"/>
            <a:ext cx="776291" cy="705719"/>
          </a:xfrm>
          <a:prstGeom prst="rect">
            <a:avLst/>
          </a:prstGeom>
        </p:spPr>
      </p:pic>
      <p:pic>
        <p:nvPicPr>
          <p:cNvPr id="8" name="Рисунок 7" descr="2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071678"/>
            <a:ext cx="1714500" cy="1143000"/>
          </a:xfrm>
          <a:prstGeom prst="rect">
            <a:avLst/>
          </a:prstGeom>
        </p:spPr>
      </p:pic>
      <p:pic>
        <p:nvPicPr>
          <p:cNvPr id="9" name="Рисунок 8" descr="3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3143248"/>
            <a:ext cx="1228725" cy="1009650"/>
          </a:xfrm>
          <a:prstGeom prst="rect">
            <a:avLst/>
          </a:prstGeom>
        </p:spPr>
      </p:pic>
      <p:pic>
        <p:nvPicPr>
          <p:cNvPr id="11" name="Рисунок 10" descr="а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000504"/>
            <a:ext cx="1285884" cy="13856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14744" y="0"/>
            <a:ext cx="2040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/>
              <a:t>Функції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100304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214554"/>
            <a:ext cx="1914523" cy="2483284"/>
          </a:xfrm>
          <a:prstGeom prst="rect">
            <a:avLst/>
          </a:prstGeom>
        </p:spPr>
      </p:pic>
      <p:pic>
        <p:nvPicPr>
          <p:cNvPr id="5" name="Рисунок 4" descr="3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1928826" cy="6643710"/>
          </a:xfrm>
          <a:prstGeom prst="rect">
            <a:avLst/>
          </a:prstGeom>
        </p:spPr>
      </p:pic>
      <p:pic>
        <p:nvPicPr>
          <p:cNvPr id="13" name="Рисунок 12" descr="Рисунок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714752"/>
            <a:ext cx="1493520" cy="2212848"/>
          </a:xfrm>
          <a:prstGeom prst="rect">
            <a:avLst/>
          </a:prstGeom>
        </p:spPr>
      </p:pic>
      <p:pic>
        <p:nvPicPr>
          <p:cNvPr id="12" name="Рисунок 11" descr="Рисунок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2857496"/>
            <a:ext cx="1176528" cy="3675888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428860" y="285728"/>
            <a:ext cx="2857520" cy="1428760"/>
          </a:xfrm>
          <a:prstGeom prst="roundRect">
            <a:avLst>
              <a:gd name="adj" fmla="val 3088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Кожний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сегментів</a:t>
            </a:r>
            <a:r>
              <a:rPr lang="ru-RU" dirty="0" smtClean="0">
                <a:solidFill>
                  <a:schemeClr val="tx1"/>
                </a:solidFill>
              </a:rPr>
              <a:t> спинного </a:t>
            </a:r>
            <a:r>
              <a:rPr lang="ru-RU" dirty="0" err="1" smtClean="0">
                <a:solidFill>
                  <a:schemeClr val="tx1"/>
                </a:solidFill>
              </a:rPr>
              <a:t>мозку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зв’язаний</a:t>
            </a:r>
            <a:r>
              <a:rPr lang="ru-RU" dirty="0" smtClean="0">
                <a:solidFill>
                  <a:schemeClr val="tx1"/>
                </a:solidFill>
              </a:rPr>
              <a:t> нервами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певними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ділянками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тіла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72132" y="285728"/>
            <a:ext cx="3214710" cy="2428892"/>
          </a:xfrm>
          <a:prstGeom prst="roundRect">
            <a:avLst>
              <a:gd name="adj" fmla="val 3088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Шийні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перший </a:t>
            </a:r>
            <a:r>
              <a:rPr lang="ru-RU" dirty="0" err="1" smtClean="0">
                <a:solidFill>
                  <a:schemeClr val="tx1"/>
                </a:solidFill>
              </a:rPr>
              <a:t>грудний</a:t>
            </a:r>
            <a:r>
              <a:rPr lang="ru-RU" dirty="0" smtClean="0">
                <a:solidFill>
                  <a:schemeClr val="tx1"/>
                </a:solidFill>
              </a:rPr>
              <a:t> сегмент по </a:t>
            </a:r>
            <a:r>
              <a:rPr lang="ru-RU" dirty="0" err="1" smtClean="0">
                <a:solidFill>
                  <a:schemeClr val="tx1"/>
                </a:solidFill>
              </a:rPr>
              <a:t>чутливих</a:t>
            </a:r>
            <a:r>
              <a:rPr lang="ru-RU" dirty="0" smtClean="0">
                <a:solidFill>
                  <a:schemeClr val="tx1"/>
                </a:solidFill>
              </a:rPr>
              <a:t> нейронах </a:t>
            </a:r>
            <a:r>
              <a:rPr lang="ru-RU" dirty="0" err="1" smtClean="0">
                <a:solidFill>
                  <a:schemeClr val="tx1"/>
                </a:solidFill>
              </a:rPr>
              <a:t>одержують</a:t>
            </a: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err="1" smtClean="0">
                <a:solidFill>
                  <a:schemeClr val="tx1"/>
                </a:solidFill>
              </a:rPr>
              <a:t>інформацію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шкіри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м’язів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голови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шиї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передніх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кінцівок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контролюють</a:t>
            </a:r>
            <a:r>
              <a:rPr lang="ru-RU" dirty="0" smtClean="0">
                <a:solidFill>
                  <a:schemeClr val="tx1"/>
                </a:solidFill>
              </a:rPr>
              <a:t> роботу </a:t>
            </a:r>
            <a:r>
              <a:rPr lang="ru-RU" dirty="0" err="1" smtClean="0">
                <a:solidFill>
                  <a:schemeClr val="tx1"/>
                </a:solidFill>
              </a:rPr>
              <a:t>цих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органів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4" name="Полилиния 23"/>
          <p:cNvSpPr/>
          <p:nvPr/>
        </p:nvSpPr>
        <p:spPr>
          <a:xfrm>
            <a:off x="1071538" y="500042"/>
            <a:ext cx="238348" cy="822301"/>
          </a:xfrm>
          <a:custGeom>
            <a:avLst/>
            <a:gdLst>
              <a:gd name="connsiteX0" fmla="*/ 0 w 238348"/>
              <a:gd name="connsiteY0" fmla="*/ 29821 h 822301"/>
              <a:gd name="connsiteX1" fmla="*/ 152400 w 238348"/>
              <a:gd name="connsiteY1" fmla="*/ 106021 h 822301"/>
              <a:gd name="connsiteX2" fmla="*/ 167640 w 238348"/>
              <a:gd name="connsiteY2" fmla="*/ 151741 h 822301"/>
              <a:gd name="connsiteX3" fmla="*/ 182880 w 238348"/>
              <a:gd name="connsiteY3" fmla="*/ 258421 h 822301"/>
              <a:gd name="connsiteX4" fmla="*/ 228600 w 238348"/>
              <a:gd name="connsiteY4" fmla="*/ 273661 h 822301"/>
              <a:gd name="connsiteX5" fmla="*/ 213360 w 238348"/>
              <a:gd name="connsiteY5" fmla="*/ 654661 h 822301"/>
              <a:gd name="connsiteX6" fmla="*/ 198120 w 238348"/>
              <a:gd name="connsiteY6" fmla="*/ 700381 h 822301"/>
              <a:gd name="connsiteX7" fmla="*/ 167640 w 238348"/>
              <a:gd name="connsiteY7" fmla="*/ 822301 h 822301"/>
              <a:gd name="connsiteX8" fmla="*/ 76200 w 238348"/>
              <a:gd name="connsiteY8" fmla="*/ 776581 h 822301"/>
              <a:gd name="connsiteX9" fmla="*/ 106680 w 238348"/>
              <a:gd name="connsiteY9" fmla="*/ 654661 h 822301"/>
              <a:gd name="connsiteX10" fmla="*/ 121920 w 238348"/>
              <a:gd name="connsiteY10" fmla="*/ 517501 h 822301"/>
              <a:gd name="connsiteX11" fmla="*/ 121920 w 238348"/>
              <a:gd name="connsiteY11" fmla="*/ 258421 h 822301"/>
              <a:gd name="connsiteX12" fmla="*/ 30480 w 238348"/>
              <a:gd name="connsiteY12" fmla="*/ 121261 h 822301"/>
              <a:gd name="connsiteX13" fmla="*/ 0 w 238348"/>
              <a:gd name="connsiteY13" fmla="*/ 75541 h 822301"/>
              <a:gd name="connsiteX14" fmla="*/ 0 w 238348"/>
              <a:gd name="connsiteY14" fmla="*/ 29821 h 82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348" h="822301">
                <a:moveTo>
                  <a:pt x="0" y="29821"/>
                </a:moveTo>
                <a:cubicBezTo>
                  <a:pt x="166531" y="48324"/>
                  <a:pt x="122108" y="0"/>
                  <a:pt x="152400" y="106021"/>
                </a:cubicBezTo>
                <a:cubicBezTo>
                  <a:pt x="156813" y="121467"/>
                  <a:pt x="162560" y="136501"/>
                  <a:pt x="167640" y="151741"/>
                </a:cubicBezTo>
                <a:cubicBezTo>
                  <a:pt x="172720" y="187301"/>
                  <a:pt x="166816" y="226292"/>
                  <a:pt x="182880" y="258421"/>
                </a:cubicBezTo>
                <a:cubicBezTo>
                  <a:pt x="190064" y="272789"/>
                  <a:pt x="227368" y="257644"/>
                  <a:pt x="228600" y="273661"/>
                </a:cubicBezTo>
                <a:cubicBezTo>
                  <a:pt x="238348" y="400388"/>
                  <a:pt x="222416" y="527882"/>
                  <a:pt x="213360" y="654661"/>
                </a:cubicBezTo>
                <a:cubicBezTo>
                  <a:pt x="212215" y="670685"/>
                  <a:pt x="202347" y="684883"/>
                  <a:pt x="198120" y="700381"/>
                </a:cubicBezTo>
                <a:cubicBezTo>
                  <a:pt x="187098" y="740796"/>
                  <a:pt x="167640" y="822301"/>
                  <a:pt x="167640" y="822301"/>
                </a:cubicBezTo>
                <a:cubicBezTo>
                  <a:pt x="150911" y="816725"/>
                  <a:pt x="82420" y="798350"/>
                  <a:pt x="76200" y="776581"/>
                </a:cubicBezTo>
                <a:cubicBezTo>
                  <a:pt x="70541" y="756776"/>
                  <a:pt x="98163" y="680211"/>
                  <a:pt x="106680" y="654661"/>
                </a:cubicBezTo>
                <a:cubicBezTo>
                  <a:pt x="111760" y="608941"/>
                  <a:pt x="114357" y="562876"/>
                  <a:pt x="121920" y="517501"/>
                </a:cubicBezTo>
                <a:cubicBezTo>
                  <a:pt x="144680" y="380943"/>
                  <a:pt x="205005" y="590759"/>
                  <a:pt x="121920" y="258421"/>
                </a:cubicBezTo>
                <a:lnTo>
                  <a:pt x="30480" y="121261"/>
                </a:lnTo>
                <a:cubicBezTo>
                  <a:pt x="20320" y="106021"/>
                  <a:pt x="0" y="93857"/>
                  <a:pt x="0" y="75541"/>
                </a:cubicBezTo>
                <a:lnTo>
                  <a:pt x="0" y="2982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mph" presetSubtype="0" repeatCount="indefinit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928826" cy="6643710"/>
          </a:xfrm>
          <a:prstGeom prst="rect">
            <a:avLst/>
          </a:prstGeom>
        </p:spPr>
      </p:pic>
      <p:pic>
        <p:nvPicPr>
          <p:cNvPr id="6" name="Рисунок 5" descr="Копия 100304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285728"/>
            <a:ext cx="1643074" cy="2131194"/>
          </a:xfrm>
          <a:prstGeom prst="rect">
            <a:avLst/>
          </a:prstGeom>
        </p:spPr>
      </p:pic>
      <p:pic>
        <p:nvPicPr>
          <p:cNvPr id="7" name="Рисунок 6" descr="Копия atla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142984"/>
            <a:ext cx="1250165" cy="1857388"/>
          </a:xfrm>
          <a:prstGeom prst="rect">
            <a:avLst/>
          </a:prstGeom>
        </p:spPr>
      </p:pic>
      <p:pic>
        <p:nvPicPr>
          <p:cNvPr id="8" name="Рисунок 7" descr="1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5286388"/>
            <a:ext cx="1371600" cy="1190625"/>
          </a:xfrm>
          <a:prstGeom prst="rect">
            <a:avLst/>
          </a:prstGeom>
        </p:spPr>
      </p:pic>
      <p:pic>
        <p:nvPicPr>
          <p:cNvPr id="9" name="Рисунок 8" descr="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3143248"/>
            <a:ext cx="952500" cy="1228725"/>
          </a:xfrm>
          <a:prstGeom prst="rect">
            <a:avLst/>
          </a:prstGeom>
        </p:spPr>
      </p:pic>
      <p:pic>
        <p:nvPicPr>
          <p:cNvPr id="11" name="Рисунок 10" descr="176602_image_lar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3571876"/>
            <a:ext cx="1860067" cy="1883612"/>
          </a:xfrm>
          <a:prstGeom prst="rect">
            <a:avLst/>
          </a:prstGeom>
        </p:spPr>
      </p:pic>
      <p:sp>
        <p:nvSpPr>
          <p:cNvPr id="15" name="Полилиния 14"/>
          <p:cNvSpPr/>
          <p:nvPr/>
        </p:nvSpPr>
        <p:spPr>
          <a:xfrm>
            <a:off x="681915" y="1219200"/>
            <a:ext cx="587038" cy="1806832"/>
          </a:xfrm>
          <a:custGeom>
            <a:avLst/>
            <a:gdLst>
              <a:gd name="connsiteX0" fmla="*/ 400125 w 587038"/>
              <a:gd name="connsiteY0" fmla="*/ 60960 h 1806832"/>
              <a:gd name="connsiteX1" fmla="*/ 522045 w 587038"/>
              <a:gd name="connsiteY1" fmla="*/ 76200 h 1806832"/>
              <a:gd name="connsiteX2" fmla="*/ 461085 w 587038"/>
              <a:gd name="connsiteY2" fmla="*/ 259080 h 1806832"/>
              <a:gd name="connsiteX3" fmla="*/ 430605 w 587038"/>
              <a:gd name="connsiteY3" fmla="*/ 304800 h 1806832"/>
              <a:gd name="connsiteX4" fmla="*/ 415365 w 587038"/>
              <a:gd name="connsiteY4" fmla="*/ 381000 h 1806832"/>
              <a:gd name="connsiteX5" fmla="*/ 369645 w 587038"/>
              <a:gd name="connsiteY5" fmla="*/ 426720 h 1806832"/>
              <a:gd name="connsiteX6" fmla="*/ 339165 w 587038"/>
              <a:gd name="connsiteY6" fmla="*/ 472440 h 1806832"/>
              <a:gd name="connsiteX7" fmla="*/ 308685 w 587038"/>
              <a:gd name="connsiteY7" fmla="*/ 563880 h 1806832"/>
              <a:gd name="connsiteX8" fmla="*/ 278205 w 587038"/>
              <a:gd name="connsiteY8" fmla="*/ 807720 h 1806832"/>
              <a:gd name="connsiteX9" fmla="*/ 262965 w 587038"/>
              <a:gd name="connsiteY9" fmla="*/ 899160 h 1806832"/>
              <a:gd name="connsiteX10" fmla="*/ 217245 w 587038"/>
              <a:gd name="connsiteY10" fmla="*/ 914400 h 1806832"/>
              <a:gd name="connsiteX11" fmla="*/ 202005 w 587038"/>
              <a:gd name="connsiteY11" fmla="*/ 1234440 h 1806832"/>
              <a:gd name="connsiteX12" fmla="*/ 171525 w 587038"/>
              <a:gd name="connsiteY12" fmla="*/ 1325880 h 1806832"/>
              <a:gd name="connsiteX13" fmla="*/ 156285 w 587038"/>
              <a:gd name="connsiteY13" fmla="*/ 1767840 h 1806832"/>
              <a:gd name="connsiteX14" fmla="*/ 34365 w 587038"/>
              <a:gd name="connsiteY14" fmla="*/ 1752600 h 1806832"/>
              <a:gd name="connsiteX15" fmla="*/ 49605 w 587038"/>
              <a:gd name="connsiteY15" fmla="*/ 1082040 h 1806832"/>
              <a:gd name="connsiteX16" fmla="*/ 64845 w 587038"/>
              <a:gd name="connsiteY16" fmla="*/ 1036320 h 1806832"/>
              <a:gd name="connsiteX17" fmla="*/ 95325 w 587038"/>
              <a:gd name="connsiteY17" fmla="*/ 990600 h 1806832"/>
              <a:gd name="connsiteX18" fmla="*/ 110565 w 587038"/>
              <a:gd name="connsiteY18" fmla="*/ 807720 h 1806832"/>
              <a:gd name="connsiteX19" fmla="*/ 141045 w 587038"/>
              <a:gd name="connsiteY19" fmla="*/ 762000 h 1806832"/>
              <a:gd name="connsiteX20" fmla="*/ 156285 w 587038"/>
              <a:gd name="connsiteY20" fmla="*/ 670560 h 1806832"/>
              <a:gd name="connsiteX21" fmla="*/ 186765 w 587038"/>
              <a:gd name="connsiteY21" fmla="*/ 624840 h 1806832"/>
              <a:gd name="connsiteX22" fmla="*/ 202005 w 587038"/>
              <a:gd name="connsiteY22" fmla="*/ 579120 h 1806832"/>
              <a:gd name="connsiteX23" fmla="*/ 278205 w 587038"/>
              <a:gd name="connsiteY23" fmla="*/ 487680 h 1806832"/>
              <a:gd name="connsiteX24" fmla="*/ 293445 w 587038"/>
              <a:gd name="connsiteY24" fmla="*/ 441960 h 1806832"/>
              <a:gd name="connsiteX25" fmla="*/ 308685 w 587038"/>
              <a:gd name="connsiteY25" fmla="*/ 304800 h 1806832"/>
              <a:gd name="connsiteX26" fmla="*/ 339165 w 587038"/>
              <a:gd name="connsiteY26" fmla="*/ 259080 h 1806832"/>
              <a:gd name="connsiteX27" fmla="*/ 354405 w 587038"/>
              <a:gd name="connsiteY27" fmla="*/ 213360 h 1806832"/>
              <a:gd name="connsiteX28" fmla="*/ 415365 w 587038"/>
              <a:gd name="connsiteY28" fmla="*/ 121920 h 1806832"/>
              <a:gd name="connsiteX29" fmla="*/ 415365 w 587038"/>
              <a:gd name="connsiteY29" fmla="*/ 0 h 1806832"/>
              <a:gd name="connsiteX30" fmla="*/ 430605 w 587038"/>
              <a:gd name="connsiteY30" fmla="*/ 137160 h 180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7038" h="1806832">
                <a:moveTo>
                  <a:pt x="400125" y="60960"/>
                </a:moveTo>
                <a:cubicBezTo>
                  <a:pt x="440765" y="66040"/>
                  <a:pt x="498558" y="42647"/>
                  <a:pt x="522045" y="76200"/>
                </a:cubicBezTo>
                <a:cubicBezTo>
                  <a:pt x="587038" y="169047"/>
                  <a:pt x="500627" y="211630"/>
                  <a:pt x="461085" y="259080"/>
                </a:cubicBezTo>
                <a:cubicBezTo>
                  <a:pt x="449359" y="273151"/>
                  <a:pt x="440765" y="289560"/>
                  <a:pt x="430605" y="304800"/>
                </a:cubicBezTo>
                <a:cubicBezTo>
                  <a:pt x="425525" y="330200"/>
                  <a:pt x="426949" y="357832"/>
                  <a:pt x="415365" y="381000"/>
                </a:cubicBezTo>
                <a:cubicBezTo>
                  <a:pt x="405726" y="400277"/>
                  <a:pt x="383443" y="410163"/>
                  <a:pt x="369645" y="426720"/>
                </a:cubicBezTo>
                <a:cubicBezTo>
                  <a:pt x="357919" y="440791"/>
                  <a:pt x="346604" y="455702"/>
                  <a:pt x="339165" y="472440"/>
                </a:cubicBezTo>
                <a:cubicBezTo>
                  <a:pt x="326116" y="501800"/>
                  <a:pt x="308685" y="563880"/>
                  <a:pt x="308685" y="563880"/>
                </a:cubicBezTo>
                <a:cubicBezTo>
                  <a:pt x="295048" y="686615"/>
                  <a:pt x="295601" y="694643"/>
                  <a:pt x="278205" y="807720"/>
                </a:cubicBezTo>
                <a:cubicBezTo>
                  <a:pt x="273506" y="838261"/>
                  <a:pt x="278296" y="872331"/>
                  <a:pt x="262965" y="899160"/>
                </a:cubicBezTo>
                <a:cubicBezTo>
                  <a:pt x="254995" y="913108"/>
                  <a:pt x="232485" y="909320"/>
                  <a:pt x="217245" y="914400"/>
                </a:cubicBezTo>
                <a:cubicBezTo>
                  <a:pt x="212165" y="1021080"/>
                  <a:pt x="213799" y="1128292"/>
                  <a:pt x="202005" y="1234440"/>
                </a:cubicBezTo>
                <a:cubicBezTo>
                  <a:pt x="198457" y="1266372"/>
                  <a:pt x="171525" y="1325880"/>
                  <a:pt x="171525" y="1325880"/>
                </a:cubicBezTo>
                <a:cubicBezTo>
                  <a:pt x="166445" y="1473200"/>
                  <a:pt x="201393" y="1627504"/>
                  <a:pt x="156285" y="1767840"/>
                </a:cubicBezTo>
                <a:cubicBezTo>
                  <a:pt x="143752" y="1806832"/>
                  <a:pt x="40660" y="1793070"/>
                  <a:pt x="34365" y="1752600"/>
                </a:cubicBezTo>
                <a:cubicBezTo>
                  <a:pt x="0" y="1531679"/>
                  <a:pt x="40100" y="1305416"/>
                  <a:pt x="49605" y="1082040"/>
                </a:cubicBezTo>
                <a:cubicBezTo>
                  <a:pt x="50288" y="1065990"/>
                  <a:pt x="57661" y="1050688"/>
                  <a:pt x="64845" y="1036320"/>
                </a:cubicBezTo>
                <a:cubicBezTo>
                  <a:pt x="73036" y="1019937"/>
                  <a:pt x="85165" y="1005840"/>
                  <a:pt x="95325" y="990600"/>
                </a:cubicBezTo>
                <a:cubicBezTo>
                  <a:pt x="100405" y="929640"/>
                  <a:pt x="98568" y="867703"/>
                  <a:pt x="110565" y="807720"/>
                </a:cubicBezTo>
                <a:cubicBezTo>
                  <a:pt x="114157" y="789759"/>
                  <a:pt x="135253" y="779376"/>
                  <a:pt x="141045" y="762000"/>
                </a:cubicBezTo>
                <a:cubicBezTo>
                  <a:pt x="150817" y="732685"/>
                  <a:pt x="146513" y="699875"/>
                  <a:pt x="156285" y="670560"/>
                </a:cubicBezTo>
                <a:cubicBezTo>
                  <a:pt x="162077" y="653184"/>
                  <a:pt x="178574" y="641223"/>
                  <a:pt x="186765" y="624840"/>
                </a:cubicBezTo>
                <a:cubicBezTo>
                  <a:pt x="193949" y="610472"/>
                  <a:pt x="194821" y="593488"/>
                  <a:pt x="202005" y="579120"/>
                </a:cubicBezTo>
                <a:cubicBezTo>
                  <a:pt x="223223" y="536685"/>
                  <a:pt x="244500" y="521385"/>
                  <a:pt x="278205" y="487680"/>
                </a:cubicBezTo>
                <a:cubicBezTo>
                  <a:pt x="283285" y="472440"/>
                  <a:pt x="290804" y="457806"/>
                  <a:pt x="293445" y="441960"/>
                </a:cubicBezTo>
                <a:cubicBezTo>
                  <a:pt x="301008" y="396585"/>
                  <a:pt x="297528" y="349428"/>
                  <a:pt x="308685" y="304800"/>
                </a:cubicBezTo>
                <a:cubicBezTo>
                  <a:pt x="313127" y="287031"/>
                  <a:pt x="330974" y="275463"/>
                  <a:pt x="339165" y="259080"/>
                </a:cubicBezTo>
                <a:cubicBezTo>
                  <a:pt x="346349" y="244712"/>
                  <a:pt x="346603" y="227403"/>
                  <a:pt x="354405" y="213360"/>
                </a:cubicBezTo>
                <a:cubicBezTo>
                  <a:pt x="372195" y="181338"/>
                  <a:pt x="415365" y="158552"/>
                  <a:pt x="415365" y="121920"/>
                </a:cubicBezTo>
                <a:lnTo>
                  <a:pt x="415365" y="0"/>
                </a:lnTo>
                <a:cubicBezTo>
                  <a:pt x="431235" y="126961"/>
                  <a:pt x="430605" y="80964"/>
                  <a:pt x="430605" y="137160"/>
                </a:cubicBezTo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28860" y="500042"/>
            <a:ext cx="2786082" cy="5214974"/>
          </a:xfrm>
          <a:prstGeom prst="roundRect">
            <a:avLst>
              <a:gd name="adj" fmla="val 3088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Грудні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сегменти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приймають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сигнали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регу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люють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шкіри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м’язів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внутрішніх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органів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черевної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грудної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порожнини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Нейрони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сегментів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беруть</a:t>
            </a:r>
            <a:r>
              <a:rPr lang="ru-RU" dirty="0" smtClean="0">
                <a:solidFill>
                  <a:schemeClr val="tx1"/>
                </a:solidFill>
              </a:rPr>
              <a:t> участь у ре-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гуляції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роботи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серця</a:t>
            </a:r>
            <a:r>
              <a:rPr lang="ru-RU" dirty="0" smtClean="0">
                <a:solidFill>
                  <a:schemeClr val="tx1"/>
                </a:solidFill>
              </a:rPr>
              <a:t>, стану </a:t>
            </a:r>
            <a:r>
              <a:rPr lang="ru-RU" dirty="0" err="1" smtClean="0">
                <a:solidFill>
                  <a:schemeClr val="tx1"/>
                </a:solidFill>
              </a:rPr>
              <a:t>всіх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судин</a:t>
            </a:r>
            <a:r>
              <a:rPr lang="ru-RU" dirty="0" smtClean="0">
                <a:solidFill>
                  <a:schemeClr val="tx1"/>
                </a:solidFill>
              </a:rPr>
              <a:t>, ор-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ганів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дихання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шлунково-кишкового</a:t>
            </a:r>
            <a:r>
              <a:rPr lang="ru-RU" dirty="0" smtClean="0">
                <a:solidFill>
                  <a:schemeClr val="tx1"/>
                </a:solidFill>
              </a:rPr>
              <a:t> трак-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ту </a:t>
            </a:r>
            <a:r>
              <a:rPr lang="ru-RU" dirty="0" err="1" smtClean="0">
                <a:solidFill>
                  <a:schemeClr val="tx1"/>
                </a:solidFill>
              </a:rPr>
              <a:t>тощо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357166"/>
            <a:ext cx="1785950" cy="6151583"/>
          </a:xfrm>
          <a:prstGeom prst="rect">
            <a:avLst/>
          </a:prstGeom>
        </p:spPr>
      </p:pic>
      <p:pic>
        <p:nvPicPr>
          <p:cNvPr id="8" name="Рисунок 7" descr="5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286124"/>
            <a:ext cx="1785950" cy="2143140"/>
          </a:xfrm>
          <a:prstGeom prst="rect">
            <a:avLst/>
          </a:prstGeom>
        </p:spPr>
      </p:pic>
      <p:pic>
        <p:nvPicPr>
          <p:cNvPr id="12" name="Рисунок 11" descr="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011457"/>
            <a:ext cx="2143140" cy="2309418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142976" y="1071546"/>
            <a:ext cx="4214842" cy="1785950"/>
          </a:xfrm>
          <a:prstGeom prst="roundRect">
            <a:avLst>
              <a:gd name="adj" fmla="val 3088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Поперекові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крижові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сегменти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відповідають</a:t>
            </a:r>
            <a:r>
              <a:rPr lang="ru-RU" dirty="0" smtClean="0">
                <a:solidFill>
                  <a:schemeClr val="tx1"/>
                </a:solidFill>
              </a:rPr>
              <a:t> за </a:t>
            </a:r>
            <a:r>
              <a:rPr lang="ru-RU" dirty="0" err="1" smtClean="0">
                <a:solidFill>
                  <a:schemeClr val="tx1"/>
                </a:solidFill>
              </a:rPr>
              <a:t>чутливі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рухові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 поясу </a:t>
            </a:r>
            <a:r>
              <a:rPr lang="ru-RU" dirty="0" err="1" smtClean="0">
                <a:solidFill>
                  <a:schemeClr val="tx1"/>
                </a:solidFill>
              </a:rPr>
              <a:t>нижніх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кінцівок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самих </a:t>
            </a:r>
            <a:r>
              <a:rPr lang="ru-RU" dirty="0" err="1" smtClean="0">
                <a:solidFill>
                  <a:schemeClr val="tx1"/>
                </a:solidFill>
              </a:rPr>
              <a:t>нижніх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кінцівок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беруть</a:t>
            </a:r>
            <a:r>
              <a:rPr lang="ru-RU" dirty="0" smtClean="0">
                <a:solidFill>
                  <a:schemeClr val="tx1"/>
                </a:solidFill>
              </a:rPr>
              <a:t> участь у </a:t>
            </a:r>
            <a:r>
              <a:rPr lang="ru-RU" dirty="0" err="1" smtClean="0">
                <a:solidFill>
                  <a:schemeClr val="tx1"/>
                </a:solidFill>
              </a:rPr>
              <a:t>регуляції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сечовипускання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дефекації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7358082" y="3143248"/>
            <a:ext cx="252123" cy="513080"/>
          </a:xfrm>
          <a:custGeom>
            <a:avLst/>
            <a:gdLst>
              <a:gd name="connsiteX0" fmla="*/ 17780 w 252123"/>
              <a:gd name="connsiteY0" fmla="*/ 25400 h 513080"/>
              <a:gd name="connsiteX1" fmla="*/ 154940 w 252123"/>
              <a:gd name="connsiteY1" fmla="*/ 40640 h 513080"/>
              <a:gd name="connsiteX2" fmla="*/ 170180 w 252123"/>
              <a:gd name="connsiteY2" fmla="*/ 223520 h 513080"/>
              <a:gd name="connsiteX3" fmla="*/ 185420 w 252123"/>
              <a:gd name="connsiteY3" fmla="*/ 269240 h 513080"/>
              <a:gd name="connsiteX4" fmla="*/ 154940 w 252123"/>
              <a:gd name="connsiteY4" fmla="*/ 513080 h 513080"/>
              <a:gd name="connsiteX5" fmla="*/ 109220 w 252123"/>
              <a:gd name="connsiteY5" fmla="*/ 497840 h 513080"/>
              <a:gd name="connsiteX6" fmla="*/ 93980 w 252123"/>
              <a:gd name="connsiteY6" fmla="*/ 284480 h 513080"/>
              <a:gd name="connsiteX7" fmla="*/ 48260 w 252123"/>
              <a:gd name="connsiteY7" fmla="*/ 193040 h 513080"/>
              <a:gd name="connsiteX8" fmla="*/ 17780 w 252123"/>
              <a:gd name="connsiteY8" fmla="*/ 25400 h 51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123" h="513080">
                <a:moveTo>
                  <a:pt x="17780" y="25400"/>
                </a:moveTo>
                <a:cubicBezTo>
                  <a:pt x="35560" y="0"/>
                  <a:pt x="126892" y="4178"/>
                  <a:pt x="154940" y="40640"/>
                </a:cubicBezTo>
                <a:cubicBezTo>
                  <a:pt x="192237" y="89126"/>
                  <a:pt x="162095" y="162885"/>
                  <a:pt x="170180" y="223520"/>
                </a:cubicBezTo>
                <a:cubicBezTo>
                  <a:pt x="172303" y="239443"/>
                  <a:pt x="180340" y="254000"/>
                  <a:pt x="185420" y="269240"/>
                </a:cubicBezTo>
                <a:cubicBezTo>
                  <a:pt x="188091" y="303964"/>
                  <a:pt x="252123" y="480686"/>
                  <a:pt x="154940" y="513080"/>
                </a:cubicBezTo>
                <a:lnTo>
                  <a:pt x="109220" y="497840"/>
                </a:lnTo>
                <a:cubicBezTo>
                  <a:pt x="104140" y="426720"/>
                  <a:pt x="106371" y="354696"/>
                  <a:pt x="93980" y="284480"/>
                </a:cubicBezTo>
                <a:cubicBezTo>
                  <a:pt x="68874" y="142215"/>
                  <a:pt x="56763" y="329089"/>
                  <a:pt x="48260" y="193040"/>
                </a:cubicBezTo>
                <a:cubicBezTo>
                  <a:pt x="44141" y="127129"/>
                  <a:pt x="0" y="50800"/>
                  <a:pt x="17780" y="254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7299960" y="3663955"/>
            <a:ext cx="563880" cy="2203445"/>
          </a:xfrm>
          <a:custGeom>
            <a:avLst/>
            <a:gdLst>
              <a:gd name="connsiteX0" fmla="*/ 182880 w 563880"/>
              <a:gd name="connsiteY0" fmla="*/ 24125 h 2203445"/>
              <a:gd name="connsiteX1" fmla="*/ 304800 w 563880"/>
              <a:gd name="connsiteY1" fmla="*/ 8885 h 2203445"/>
              <a:gd name="connsiteX2" fmla="*/ 320040 w 563880"/>
              <a:gd name="connsiteY2" fmla="*/ 54605 h 2203445"/>
              <a:gd name="connsiteX3" fmla="*/ 411480 w 563880"/>
              <a:gd name="connsiteY3" fmla="*/ 207005 h 2203445"/>
              <a:gd name="connsiteX4" fmla="*/ 426720 w 563880"/>
              <a:gd name="connsiteY4" fmla="*/ 252725 h 2203445"/>
              <a:gd name="connsiteX5" fmla="*/ 441960 w 563880"/>
              <a:gd name="connsiteY5" fmla="*/ 420365 h 2203445"/>
              <a:gd name="connsiteX6" fmla="*/ 472440 w 563880"/>
              <a:gd name="connsiteY6" fmla="*/ 466085 h 2203445"/>
              <a:gd name="connsiteX7" fmla="*/ 472440 w 563880"/>
              <a:gd name="connsiteY7" fmla="*/ 572765 h 2203445"/>
              <a:gd name="connsiteX8" fmla="*/ 563880 w 563880"/>
              <a:gd name="connsiteY8" fmla="*/ 1121405 h 2203445"/>
              <a:gd name="connsiteX9" fmla="*/ 472440 w 563880"/>
              <a:gd name="connsiteY9" fmla="*/ 1456685 h 2203445"/>
              <a:gd name="connsiteX10" fmla="*/ 304800 w 563880"/>
              <a:gd name="connsiteY10" fmla="*/ 1715765 h 2203445"/>
              <a:gd name="connsiteX11" fmla="*/ 91440 w 563880"/>
              <a:gd name="connsiteY11" fmla="*/ 2020565 h 2203445"/>
              <a:gd name="connsiteX12" fmla="*/ 45720 w 563880"/>
              <a:gd name="connsiteY12" fmla="*/ 2203445 h 2203445"/>
              <a:gd name="connsiteX13" fmla="*/ 0 w 563880"/>
              <a:gd name="connsiteY13" fmla="*/ 2142485 h 2203445"/>
              <a:gd name="connsiteX14" fmla="*/ 106680 w 563880"/>
              <a:gd name="connsiteY14" fmla="*/ 1807205 h 2203445"/>
              <a:gd name="connsiteX15" fmla="*/ 304800 w 563880"/>
              <a:gd name="connsiteY15" fmla="*/ 1578605 h 2203445"/>
              <a:gd name="connsiteX16" fmla="*/ 426720 w 563880"/>
              <a:gd name="connsiteY16" fmla="*/ 1289045 h 2203445"/>
              <a:gd name="connsiteX17" fmla="*/ 457200 w 563880"/>
              <a:gd name="connsiteY17" fmla="*/ 1090925 h 2203445"/>
              <a:gd name="connsiteX18" fmla="*/ 426720 w 563880"/>
              <a:gd name="connsiteY18" fmla="*/ 847085 h 2203445"/>
              <a:gd name="connsiteX19" fmla="*/ 381000 w 563880"/>
              <a:gd name="connsiteY19" fmla="*/ 618485 h 2203445"/>
              <a:gd name="connsiteX20" fmla="*/ 304800 w 563880"/>
              <a:gd name="connsiteY20" fmla="*/ 389885 h 2203445"/>
              <a:gd name="connsiteX21" fmla="*/ 243840 w 563880"/>
              <a:gd name="connsiteY21" fmla="*/ 176525 h 2203445"/>
              <a:gd name="connsiteX22" fmla="*/ 182880 w 563880"/>
              <a:gd name="connsiteY22" fmla="*/ 24125 h 220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3880" h="2203445">
                <a:moveTo>
                  <a:pt x="182880" y="24125"/>
                </a:moveTo>
                <a:cubicBezTo>
                  <a:pt x="223520" y="19045"/>
                  <a:pt x="264819" y="0"/>
                  <a:pt x="304800" y="8885"/>
                </a:cubicBezTo>
                <a:cubicBezTo>
                  <a:pt x="320482" y="12370"/>
                  <a:pt x="315424" y="39218"/>
                  <a:pt x="320040" y="54605"/>
                </a:cubicBezTo>
                <a:cubicBezTo>
                  <a:pt x="359915" y="187520"/>
                  <a:pt x="319274" y="137850"/>
                  <a:pt x="411480" y="207005"/>
                </a:cubicBezTo>
                <a:cubicBezTo>
                  <a:pt x="416560" y="222245"/>
                  <a:pt x="424448" y="236822"/>
                  <a:pt x="426720" y="252725"/>
                </a:cubicBezTo>
                <a:cubicBezTo>
                  <a:pt x="434655" y="308271"/>
                  <a:pt x="430203" y="365500"/>
                  <a:pt x="441960" y="420365"/>
                </a:cubicBezTo>
                <a:cubicBezTo>
                  <a:pt x="445798" y="438275"/>
                  <a:pt x="468848" y="448124"/>
                  <a:pt x="472440" y="466085"/>
                </a:cubicBezTo>
                <a:cubicBezTo>
                  <a:pt x="479414" y="500954"/>
                  <a:pt x="472440" y="537205"/>
                  <a:pt x="472440" y="572765"/>
                </a:cubicBezTo>
                <a:lnTo>
                  <a:pt x="563880" y="1121405"/>
                </a:lnTo>
                <a:lnTo>
                  <a:pt x="472440" y="1456685"/>
                </a:lnTo>
                <a:lnTo>
                  <a:pt x="304800" y="1715765"/>
                </a:lnTo>
                <a:lnTo>
                  <a:pt x="91440" y="2020565"/>
                </a:lnTo>
                <a:lnTo>
                  <a:pt x="45720" y="2203445"/>
                </a:lnTo>
                <a:lnTo>
                  <a:pt x="0" y="2142485"/>
                </a:lnTo>
                <a:lnTo>
                  <a:pt x="106680" y="1807205"/>
                </a:lnTo>
                <a:lnTo>
                  <a:pt x="304800" y="1578605"/>
                </a:lnTo>
                <a:lnTo>
                  <a:pt x="426720" y="1289045"/>
                </a:lnTo>
                <a:lnTo>
                  <a:pt x="457200" y="1090925"/>
                </a:lnTo>
                <a:lnTo>
                  <a:pt x="426720" y="847085"/>
                </a:lnTo>
                <a:lnTo>
                  <a:pt x="381000" y="618485"/>
                </a:lnTo>
                <a:lnTo>
                  <a:pt x="304800" y="389885"/>
                </a:lnTo>
                <a:lnTo>
                  <a:pt x="243840" y="176525"/>
                </a:lnTo>
                <a:lnTo>
                  <a:pt x="182880" y="24125"/>
                </a:lnTo>
                <a:close/>
              </a:path>
            </a:pathLst>
          </a:custGeom>
          <a:solidFill>
            <a:srgbClr val="E527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643314"/>
            <a:ext cx="3088642" cy="17859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142976" y="1000108"/>
            <a:ext cx="5000660" cy="1857388"/>
          </a:xfrm>
          <a:prstGeom prst="roundRect">
            <a:avLst>
              <a:gd name="adj" fmla="val 3088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Встановивши,у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якій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ділянці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тіла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травмованої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людини</a:t>
            </a:r>
            <a:r>
              <a:rPr lang="ru-RU" sz="2000" dirty="0" smtClean="0">
                <a:solidFill>
                  <a:schemeClr val="tx1"/>
                </a:solidFill>
              </a:rPr>
              <a:t> порушено </a:t>
            </a:r>
            <a:r>
              <a:rPr lang="ru-RU" sz="2000" dirty="0" err="1" smtClean="0">
                <a:solidFill>
                  <a:schemeClr val="tx1"/>
                </a:solidFill>
              </a:rPr>
              <a:t>чутливість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або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рухливість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лікар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може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високою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точністю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визначити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місце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пошкодження</a:t>
            </a:r>
            <a:r>
              <a:rPr lang="ru-RU" sz="2000" dirty="0" smtClean="0">
                <a:solidFill>
                  <a:schemeClr val="tx1"/>
                </a:solidFill>
              </a:rPr>
              <a:t> спинного </a:t>
            </a:r>
            <a:r>
              <a:rPr lang="ru-RU" sz="2000" dirty="0" err="1" smtClean="0">
                <a:solidFill>
                  <a:schemeClr val="tx1"/>
                </a:solidFill>
              </a:rPr>
              <a:t>мозку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571876"/>
            <a:ext cx="1643074" cy="2281293"/>
          </a:xfrm>
          <a:prstGeom prst="rect">
            <a:avLst/>
          </a:prstGeom>
        </p:spPr>
      </p:pic>
      <p:pic>
        <p:nvPicPr>
          <p:cNvPr id="7" name="Рисунок 6" descr="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429000"/>
            <a:ext cx="2000264" cy="24231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071538" y="785794"/>
            <a:ext cx="7143800" cy="2357454"/>
          </a:xfrm>
          <a:prstGeom prst="roundRect">
            <a:avLst>
              <a:gd name="adj" fmla="val 3088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Зміни</a:t>
            </a:r>
            <a:r>
              <a:rPr lang="ru-RU" dirty="0" smtClean="0">
                <a:solidFill>
                  <a:schemeClr val="tx1"/>
                </a:solidFill>
              </a:rPr>
              <a:t> хребта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віком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 smtClean="0">
                <a:solidFill>
                  <a:schemeClr val="tx1"/>
                </a:solidFill>
              </a:rPr>
              <a:t>, при </a:t>
            </a:r>
            <a:r>
              <a:rPr lang="ru-RU" dirty="0" err="1" smtClean="0">
                <a:solidFill>
                  <a:schemeClr val="tx1"/>
                </a:solidFill>
              </a:rPr>
              <a:t>остеохондрозі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різні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травми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впливати</a:t>
            </a:r>
            <a:r>
              <a:rPr lang="ru-RU" dirty="0" smtClean="0">
                <a:solidFill>
                  <a:schemeClr val="tx1"/>
                </a:solidFill>
              </a:rPr>
              <a:t> на стан спинного </a:t>
            </a:r>
            <a:r>
              <a:rPr lang="ru-RU" dirty="0" err="1" smtClean="0">
                <a:solidFill>
                  <a:schemeClr val="tx1"/>
                </a:solidFill>
              </a:rPr>
              <a:t>мозку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Міжхребцеві</a:t>
            </a:r>
            <a:r>
              <a:rPr lang="ru-RU" dirty="0" smtClean="0">
                <a:solidFill>
                  <a:schemeClr val="tx1"/>
                </a:solidFill>
              </a:rPr>
              <a:t> диски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роками </a:t>
            </a:r>
            <a:r>
              <a:rPr lang="ru-RU" dirty="0" err="1" smtClean="0">
                <a:solidFill>
                  <a:schemeClr val="tx1"/>
                </a:solidFill>
              </a:rPr>
              <a:t>втрачають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пружність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стають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більш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щільними</a:t>
            </a:r>
            <a:r>
              <a:rPr lang="ru-RU" dirty="0" smtClean="0">
                <a:solidFill>
                  <a:schemeClr val="tx1"/>
                </a:solidFill>
              </a:rPr>
              <a:t>. У </a:t>
            </a:r>
            <a:r>
              <a:rPr lang="ru-RU" dirty="0" err="1" smtClean="0">
                <a:solidFill>
                  <a:schemeClr val="tx1"/>
                </a:solidFill>
              </a:rPr>
              <a:t>певний</a:t>
            </a:r>
            <a:r>
              <a:rPr lang="ru-RU" dirty="0" smtClean="0">
                <a:solidFill>
                  <a:schemeClr val="tx1"/>
                </a:solidFill>
              </a:rPr>
              <a:t> момент, </a:t>
            </a:r>
            <a:r>
              <a:rPr lang="ru-RU" dirty="0" err="1" smtClean="0">
                <a:solidFill>
                  <a:schemeClr val="tx1"/>
                </a:solidFill>
              </a:rPr>
              <a:t>частіше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невдалому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навантажувальному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русі</a:t>
            </a:r>
            <a:r>
              <a:rPr lang="ru-RU" dirty="0" smtClean="0">
                <a:solidFill>
                  <a:schemeClr val="tx1"/>
                </a:solidFill>
              </a:rPr>
              <a:t>, у </a:t>
            </a:r>
            <a:r>
              <a:rPr lang="ru-RU" dirty="0" err="1" smtClean="0">
                <a:solidFill>
                  <a:schemeClr val="tx1"/>
                </a:solidFill>
              </a:rPr>
              <a:t>звуженому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міжхребцевому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просторі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травмуються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нервові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корінці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нерви</a:t>
            </a:r>
            <a:r>
              <a:rPr lang="ru-RU" dirty="0" smtClean="0">
                <a:solidFill>
                  <a:schemeClr val="tx1"/>
                </a:solidFill>
              </a:rPr>
              <a:t>. При </a:t>
            </a:r>
            <a:r>
              <a:rPr lang="ru-RU" dirty="0" err="1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травмуванні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ставлять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діагноз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 err="1" smtClean="0">
                <a:solidFill>
                  <a:schemeClr val="tx1"/>
                </a:solidFill>
              </a:rPr>
              <a:t>радикуліт</a:t>
            </a:r>
            <a:r>
              <a:rPr lang="ru-RU" dirty="0" smtClean="0">
                <a:solidFill>
                  <a:schemeClr val="tx1"/>
                </a:solidFill>
              </a:rPr>
              <a:t>» (лат. </a:t>
            </a:r>
            <a:r>
              <a:rPr lang="en-US" dirty="0" smtClean="0">
                <a:solidFill>
                  <a:schemeClr val="tx1"/>
                </a:solidFill>
              </a:rPr>
              <a:t>radix - </a:t>
            </a:r>
            <a:r>
              <a:rPr lang="ru-RU" dirty="0" err="1" smtClean="0">
                <a:solidFill>
                  <a:schemeClr val="tx1"/>
                </a:solidFill>
              </a:rPr>
              <a:t>корінь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корінець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суфікс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 err="1" smtClean="0">
                <a:solidFill>
                  <a:schemeClr val="tx1"/>
                </a:solidFill>
              </a:rPr>
              <a:t>іт</a:t>
            </a:r>
            <a:r>
              <a:rPr lang="ru-RU" dirty="0" smtClean="0">
                <a:solidFill>
                  <a:schemeClr val="tx1"/>
                </a:solidFill>
              </a:rPr>
              <a:t>» - </a:t>
            </a:r>
            <a:r>
              <a:rPr lang="ru-RU" dirty="0" err="1" smtClean="0">
                <a:solidFill>
                  <a:schemeClr val="tx1"/>
                </a:solidFill>
              </a:rPr>
              <a:t>вказує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запальну</a:t>
            </a:r>
            <a:r>
              <a:rPr lang="ru-RU" dirty="0" smtClean="0">
                <a:solidFill>
                  <a:schemeClr val="tx1"/>
                </a:solidFill>
              </a:rPr>
              <a:t> природу </a:t>
            </a:r>
            <a:r>
              <a:rPr lang="ru-RU" dirty="0" err="1" smtClean="0">
                <a:solidFill>
                  <a:schemeClr val="tx1"/>
                </a:solidFill>
              </a:rPr>
              <a:t>захворювання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572428" cy="6000768"/>
          </a:xfrm>
        </p:spPr>
        <p:txBody>
          <a:bodyPr numCol="2">
            <a:noAutofit/>
          </a:bodyPr>
          <a:lstStyle/>
          <a:p>
            <a:r>
              <a:rPr lang="ru-RU" sz="1800" b="1" i="1" dirty="0" smtClean="0"/>
              <a:t>1. </a:t>
            </a:r>
            <a:r>
              <a:rPr lang="ru-RU" sz="1800" b="1" i="1" dirty="0" err="1" smtClean="0"/>
              <a:t>Спинний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мозок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знаходиться</a:t>
            </a:r>
            <a:r>
              <a:rPr lang="ru-RU" sz="1800" b="1" i="1" dirty="0" smtClean="0"/>
              <a:t>:</a:t>
            </a:r>
            <a:br>
              <a:rPr lang="ru-RU" sz="1800" b="1" i="1" dirty="0" smtClean="0"/>
            </a:br>
            <a:r>
              <a:rPr lang="ru-RU" sz="1800" b="1" i="1" dirty="0" smtClean="0"/>
              <a:t>а) в хребетному </a:t>
            </a:r>
            <a:r>
              <a:rPr lang="ru-RU" sz="1800" b="1" i="1" dirty="0" err="1" smtClean="0"/>
              <a:t>каналі</a:t>
            </a:r>
            <a:r>
              <a:rPr lang="ru-RU" sz="1800" b="1" i="1" dirty="0" smtClean="0"/>
              <a:t>; </a:t>
            </a:r>
            <a:br>
              <a:rPr lang="ru-RU" sz="1800" b="1" i="1" dirty="0" smtClean="0"/>
            </a:br>
            <a:r>
              <a:rPr lang="ru-RU" sz="1800" b="1" i="1" dirty="0" smtClean="0"/>
              <a:t>б) у </a:t>
            </a:r>
            <a:r>
              <a:rPr lang="ru-RU" sz="1800" b="1" i="1" dirty="0" err="1" smtClean="0"/>
              <a:t>спинномозковому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каналі</a:t>
            </a:r>
            <a:r>
              <a:rPr lang="ru-RU" sz="1800" b="1" i="1" dirty="0" smtClean="0"/>
              <a:t>; </a:t>
            </a:r>
            <a:br>
              <a:rPr lang="ru-RU" sz="1800" b="1" i="1" dirty="0" smtClean="0"/>
            </a:br>
            <a:r>
              <a:rPr lang="ru-RU" sz="1800" b="1" i="1" dirty="0" smtClean="0"/>
              <a:t>в) </a:t>
            </a:r>
            <a:r>
              <a:rPr lang="ru-RU" sz="1800" b="1" i="1" dirty="0" err="1" smtClean="0"/>
              <a:t>в</a:t>
            </a:r>
            <a:r>
              <a:rPr lang="ru-RU" sz="1800" b="1" i="1" dirty="0" smtClean="0"/>
              <a:t> грудному </a:t>
            </a:r>
            <a:r>
              <a:rPr lang="ru-RU" sz="1800" b="1" i="1" dirty="0" err="1" smtClean="0"/>
              <a:t>відділі</a:t>
            </a:r>
            <a:r>
              <a:rPr lang="ru-RU" sz="1800" b="1" i="1" dirty="0" smtClean="0"/>
              <a:t> хребта. </a:t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2. </a:t>
            </a:r>
            <a:r>
              <a:rPr lang="ru-RU" sz="1800" b="1" i="1" dirty="0" err="1" smtClean="0"/>
              <a:t>Діаметр</a:t>
            </a:r>
            <a:r>
              <a:rPr lang="ru-RU" sz="1800" b="1" i="1" dirty="0" smtClean="0"/>
              <a:t> спинного </a:t>
            </a:r>
            <a:r>
              <a:rPr lang="ru-RU" sz="1800" b="1" i="1" dirty="0" err="1" smtClean="0"/>
              <a:t>мозку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дорівнює</a:t>
            </a:r>
            <a:r>
              <a:rPr lang="ru-RU" sz="1800" b="1" i="1" dirty="0" smtClean="0"/>
              <a:t>:</a:t>
            </a:r>
            <a:br>
              <a:rPr lang="ru-RU" sz="1800" b="1" i="1" dirty="0" smtClean="0"/>
            </a:br>
            <a:r>
              <a:rPr lang="ru-RU" sz="1800" b="1" i="1" dirty="0" smtClean="0"/>
              <a:t>а) 1 мм; </a:t>
            </a:r>
            <a:br>
              <a:rPr lang="ru-RU" sz="1800" b="1" i="1" dirty="0" smtClean="0"/>
            </a:br>
            <a:r>
              <a:rPr lang="ru-RU" sz="1800" b="1" i="1" dirty="0" smtClean="0"/>
              <a:t>б) 1 см; </a:t>
            </a:r>
            <a:br>
              <a:rPr lang="ru-RU" sz="1800" b="1" i="1" dirty="0" smtClean="0"/>
            </a:br>
            <a:r>
              <a:rPr lang="ru-RU" sz="1800" b="1" i="1" dirty="0" smtClean="0"/>
              <a:t>в) 2 см. </a:t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3. </a:t>
            </a:r>
            <a:r>
              <a:rPr lang="ru-RU" sz="1800" b="1" i="1" dirty="0" err="1" smtClean="0"/>
              <a:t>Від</a:t>
            </a:r>
            <a:r>
              <a:rPr lang="ru-RU" sz="1800" b="1" i="1" dirty="0" smtClean="0"/>
              <a:t> спинного </a:t>
            </a:r>
            <a:r>
              <a:rPr lang="ru-RU" sz="1800" b="1" i="1" dirty="0" err="1" smtClean="0"/>
              <a:t>мозку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відходять</a:t>
            </a:r>
            <a:r>
              <a:rPr lang="ru-RU" sz="1800" b="1" i="1" dirty="0" smtClean="0"/>
              <a:t>: </a:t>
            </a:r>
            <a:br>
              <a:rPr lang="ru-RU" sz="1800" b="1" i="1" dirty="0" smtClean="0"/>
            </a:br>
            <a:r>
              <a:rPr lang="ru-RU" sz="1800" b="1" i="1" dirty="0" smtClean="0"/>
              <a:t>а) 30 пар </a:t>
            </a:r>
            <a:r>
              <a:rPr lang="ru-RU" sz="1800" b="1" i="1" dirty="0" err="1" smtClean="0"/>
              <a:t>спинномозкових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нервів</a:t>
            </a:r>
            <a:r>
              <a:rPr lang="ru-RU" sz="1800" b="1" i="1" dirty="0" smtClean="0"/>
              <a:t>; </a:t>
            </a:r>
            <a:br>
              <a:rPr lang="ru-RU" sz="1800" b="1" i="1" dirty="0" smtClean="0"/>
            </a:br>
            <a:r>
              <a:rPr lang="ru-RU" sz="1800" b="1" i="1" dirty="0" smtClean="0"/>
              <a:t>б) 31 пара </a:t>
            </a:r>
            <a:r>
              <a:rPr lang="ru-RU" sz="1800" b="1" i="1" dirty="0" err="1" smtClean="0"/>
              <a:t>спинномозкових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нервів</a:t>
            </a:r>
            <a:r>
              <a:rPr lang="ru-RU" sz="1800" b="1" i="1" dirty="0" smtClean="0"/>
              <a:t>; </a:t>
            </a:r>
            <a:br>
              <a:rPr lang="ru-RU" sz="1800" b="1" i="1" dirty="0" smtClean="0"/>
            </a:br>
            <a:r>
              <a:rPr lang="ru-RU" sz="1800" b="1" i="1" dirty="0" smtClean="0"/>
              <a:t>в) 33 пари </a:t>
            </a:r>
            <a:r>
              <a:rPr lang="ru-RU" sz="1800" b="1" i="1" dirty="0" err="1" smtClean="0"/>
              <a:t>спинномозкових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нервів</a:t>
            </a:r>
            <a:r>
              <a:rPr lang="ru-RU" sz="1800" b="1" i="1" dirty="0" smtClean="0"/>
              <a:t>. </a:t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                                                                                                                  </a:t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4. </a:t>
            </a:r>
            <a:r>
              <a:rPr lang="ru-RU" sz="1800" b="1" i="1" dirty="0" err="1" smtClean="0"/>
              <a:t>Які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функції</a:t>
            </a:r>
            <a:r>
              <a:rPr lang="ru-RU" sz="1800" b="1" i="1" dirty="0" smtClean="0"/>
              <a:t> спинного </a:t>
            </a:r>
            <a:r>
              <a:rPr lang="ru-RU" sz="1800" b="1" i="1" dirty="0" err="1" smtClean="0"/>
              <a:t>мозку</a:t>
            </a:r>
            <a:r>
              <a:rPr lang="ru-RU" sz="1800" b="1" i="1" dirty="0" smtClean="0"/>
              <a:t>? </a:t>
            </a:r>
            <a:br>
              <a:rPr lang="ru-RU" sz="1800" b="1" i="1" dirty="0" smtClean="0"/>
            </a:br>
            <a:r>
              <a:rPr lang="ru-RU" sz="1800" b="1" i="1" dirty="0" smtClean="0"/>
              <a:t>а) </a:t>
            </a:r>
            <a:r>
              <a:rPr lang="ru-RU" sz="1800" b="1" i="1" dirty="0" err="1" smtClean="0"/>
              <a:t>рухова</a:t>
            </a:r>
            <a:r>
              <a:rPr lang="ru-RU" sz="1800" b="1" i="1" dirty="0" smtClean="0"/>
              <a:t>; </a:t>
            </a:r>
            <a:br>
              <a:rPr lang="ru-RU" sz="1800" b="1" i="1" dirty="0" smtClean="0"/>
            </a:br>
            <a:r>
              <a:rPr lang="ru-RU" sz="1800" b="1" i="1" dirty="0" smtClean="0"/>
              <a:t>               б) </a:t>
            </a:r>
            <a:r>
              <a:rPr lang="ru-RU" sz="1800" b="1" i="1" dirty="0" err="1" smtClean="0"/>
              <a:t>захисна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опорна</a:t>
            </a:r>
            <a:r>
              <a:rPr lang="ru-RU" sz="1800" b="1" i="1" dirty="0" smtClean="0"/>
              <a:t>; </a:t>
            </a:r>
            <a:br>
              <a:rPr lang="ru-RU" sz="1800" b="1" i="1" dirty="0" smtClean="0"/>
            </a:br>
            <a:r>
              <a:rPr lang="ru-RU" sz="1800" b="1" i="1" dirty="0" smtClean="0"/>
              <a:t>                в) рефлекторна </a:t>
            </a:r>
            <a:r>
              <a:rPr lang="ru-RU" sz="1800" b="1" i="1" dirty="0" err="1" smtClean="0"/>
              <a:t>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провідна</a:t>
            </a:r>
            <a:r>
              <a:rPr lang="ru-RU" sz="1800" b="1" i="1" dirty="0" smtClean="0"/>
              <a:t>. </a:t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5. З </a:t>
            </a:r>
            <a:r>
              <a:rPr lang="ru-RU" sz="1800" b="1" i="1" dirty="0" err="1" smtClean="0"/>
              <a:t>чого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складається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сіра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речовина</a:t>
            </a:r>
            <a:r>
              <a:rPr lang="ru-RU" sz="1800" b="1" i="1" dirty="0" smtClean="0"/>
              <a:t> спинного </a:t>
            </a:r>
            <a:r>
              <a:rPr lang="ru-RU" sz="1800" b="1" i="1" dirty="0" err="1" smtClean="0"/>
              <a:t>мозку</a:t>
            </a:r>
            <a:r>
              <a:rPr lang="ru-RU" sz="1800" b="1" i="1" dirty="0" smtClean="0"/>
              <a:t>? </a:t>
            </a:r>
            <a:br>
              <a:rPr lang="ru-RU" sz="1800" b="1" i="1" dirty="0" smtClean="0"/>
            </a:br>
            <a:r>
              <a:rPr lang="ru-RU" sz="1800" b="1" i="1" dirty="0" smtClean="0"/>
              <a:t>а) </a:t>
            </a:r>
            <a:r>
              <a:rPr lang="ru-RU" sz="1800" b="1" i="1" dirty="0" err="1" smtClean="0"/>
              <a:t>з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довгих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відростків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нейронів</a:t>
            </a:r>
            <a:r>
              <a:rPr lang="ru-RU" sz="1800" b="1" i="1" dirty="0" smtClean="0"/>
              <a:t>; </a:t>
            </a:r>
            <a:br>
              <a:rPr lang="ru-RU" sz="1800" b="1" i="1" dirty="0" smtClean="0"/>
            </a:br>
            <a:r>
              <a:rPr lang="ru-RU" sz="1800" b="1" i="1" dirty="0" smtClean="0"/>
              <a:t>б) </a:t>
            </a:r>
            <a:r>
              <a:rPr lang="ru-RU" sz="1800" b="1" i="1" dirty="0" err="1" smtClean="0"/>
              <a:t>з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сполучної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тканини</a:t>
            </a:r>
            <a:r>
              <a:rPr lang="ru-RU" sz="1800" b="1" i="1" dirty="0" smtClean="0"/>
              <a:t>; </a:t>
            </a:r>
            <a:br>
              <a:rPr lang="ru-RU" sz="1800" b="1" i="1" dirty="0" smtClean="0"/>
            </a:br>
            <a:r>
              <a:rPr lang="ru-RU" sz="1800" b="1" i="1" dirty="0" smtClean="0"/>
              <a:t>в) </a:t>
            </a:r>
            <a:r>
              <a:rPr lang="ru-RU" sz="1800" b="1" i="1" dirty="0" err="1" smtClean="0"/>
              <a:t>з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тіл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нейронів</a:t>
            </a:r>
            <a:r>
              <a:rPr lang="ru-RU" sz="1800" b="1" i="1" dirty="0" smtClean="0"/>
              <a:t>. </a:t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6. В </a:t>
            </a:r>
            <a:r>
              <a:rPr lang="ru-RU" sz="1800" b="1" i="1" dirty="0" err="1" smtClean="0"/>
              <a:t>якому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напрямку</a:t>
            </a:r>
            <a:r>
              <a:rPr lang="ru-RU" sz="1800" b="1" i="1" dirty="0" smtClean="0"/>
              <a:t> проводить </a:t>
            </a:r>
            <a:r>
              <a:rPr lang="ru-RU" sz="1800" b="1" i="1" dirty="0" err="1" smtClean="0"/>
              <a:t>імпульси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біла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речовина</a:t>
            </a:r>
            <a:r>
              <a:rPr lang="ru-RU" sz="1800" b="1" i="1" dirty="0" smtClean="0"/>
              <a:t> спинного </a:t>
            </a:r>
            <a:r>
              <a:rPr lang="ru-RU" sz="1800" b="1" i="1" dirty="0" err="1" smtClean="0"/>
              <a:t>мозку</a:t>
            </a:r>
            <a:r>
              <a:rPr lang="ru-RU" sz="1800" b="1" i="1" dirty="0" smtClean="0"/>
              <a:t>? </a:t>
            </a:r>
            <a:br>
              <a:rPr lang="ru-RU" sz="1800" b="1" i="1" dirty="0" smtClean="0"/>
            </a:br>
            <a:r>
              <a:rPr lang="ru-RU" sz="1800" b="1" i="1" dirty="0" smtClean="0"/>
              <a:t>а) </a:t>
            </a:r>
            <a:r>
              <a:rPr lang="ru-RU" sz="1800" b="1" i="1" dirty="0" err="1" smtClean="0"/>
              <a:t>від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рецепторів</a:t>
            </a:r>
            <a:r>
              <a:rPr lang="ru-RU" sz="1800" b="1" i="1" dirty="0" smtClean="0"/>
              <a:t> до ЦНС; </a:t>
            </a:r>
            <a:br>
              <a:rPr lang="ru-RU" sz="1800" b="1" i="1" dirty="0" smtClean="0"/>
            </a:br>
            <a:r>
              <a:rPr lang="ru-RU" sz="1800" b="1" i="1" dirty="0" smtClean="0"/>
              <a:t>б) в </a:t>
            </a:r>
            <a:r>
              <a:rPr lang="ru-RU" sz="1800" b="1" i="1" dirty="0" err="1" smtClean="0"/>
              <a:t>обох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напрямках</a:t>
            </a:r>
            <a:r>
              <a:rPr lang="ru-RU" sz="1800" b="1" i="1" dirty="0" smtClean="0"/>
              <a:t>; </a:t>
            </a:r>
            <a:br>
              <a:rPr lang="ru-RU" sz="1800" b="1" i="1" dirty="0" smtClean="0"/>
            </a:br>
            <a:r>
              <a:rPr lang="ru-RU" sz="1800" b="1" i="1" dirty="0" err="1" smtClean="0"/>
              <a:t>в</a:t>
            </a:r>
            <a:r>
              <a:rPr lang="ru-RU" sz="1800" b="1" i="1" dirty="0" smtClean="0"/>
              <a:t>) </a:t>
            </a:r>
            <a:r>
              <a:rPr lang="ru-RU" sz="1800" b="1" i="1" dirty="0" err="1" smtClean="0"/>
              <a:t>від</a:t>
            </a:r>
            <a:r>
              <a:rPr lang="ru-RU" sz="1800" b="1" i="1" dirty="0" smtClean="0"/>
              <a:t> ЦНС до </a:t>
            </a:r>
            <a:r>
              <a:rPr lang="ru-RU" sz="1800" b="1" i="1" dirty="0" err="1" smtClean="0"/>
              <a:t>м'язів</a:t>
            </a:r>
            <a:r>
              <a:rPr lang="ru-RU" sz="1800" b="1" i="1" dirty="0" smtClean="0"/>
              <a:t>.</a:t>
            </a:r>
            <a:endParaRPr lang="ru-RU" sz="1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/>
              <a:t>Самостійна робота.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uk-UA" b="1" i="1" dirty="0" smtClean="0"/>
              <a:t>Домашнє завдання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428868"/>
            <a:ext cx="7043758" cy="348298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4400" b="1" i="1" dirty="0" err="1" smtClean="0"/>
              <a:t>Прочитати</a:t>
            </a:r>
            <a:r>
              <a:rPr lang="ru-RU" sz="4400" b="1" i="1" dirty="0" smtClean="0"/>
              <a:t>   § 52, 53</a:t>
            </a:r>
          </a:p>
          <a:p>
            <a:pPr marL="514350" indent="-514350">
              <a:buAutoNum type="arabicPeriod"/>
            </a:pPr>
            <a:r>
              <a:rPr lang="uk-UA" sz="4400" b="1" i="1" dirty="0" smtClean="0"/>
              <a:t>Вивчити  § 54, 55 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Рисунок 4" descr="e5413e915f3dddb80ec369a286f956e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246066"/>
            <a:ext cx="1643074" cy="154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2214554"/>
            <a:ext cx="7500990" cy="1714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algn="ctr"/>
            <a:r>
              <a:rPr lang="uk-UA" sz="5400" b="1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Дякую за увагу!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1" name="Рисунок 10" descr="1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4790">
            <a:off x="5429256" y="4643446"/>
            <a:ext cx="2389620" cy="966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uk-UA" b="1" i="1" dirty="0" smtClean="0"/>
              <a:t>Мета:</a:t>
            </a:r>
            <a:endParaRPr lang="uk-UA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1538" y="1785926"/>
            <a:ext cx="7143800" cy="440056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i="1" dirty="0" smtClean="0"/>
              <a:t>  поглибити знання про будову і функції нервової системи;</a:t>
            </a:r>
          </a:p>
          <a:p>
            <a:pPr>
              <a:buFont typeface="Wingdings" pitchFamily="2" charset="2"/>
              <a:buChar char="ü"/>
            </a:pPr>
            <a:r>
              <a:rPr lang="uk-UA" i="1" dirty="0" smtClean="0"/>
              <a:t>розглянути особливості будови спинного мозку;</a:t>
            </a:r>
          </a:p>
          <a:p>
            <a:pPr>
              <a:buFont typeface="Wingdings" pitchFamily="2" charset="2"/>
              <a:buChar char="ü"/>
            </a:pPr>
            <a:r>
              <a:rPr lang="uk-UA" i="1" dirty="0" smtClean="0"/>
              <a:t>розкрити функції  спинного мозку.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86724" cy="1143000"/>
          </a:xfrm>
        </p:spPr>
        <p:txBody>
          <a:bodyPr>
            <a:normAutofit/>
          </a:bodyPr>
          <a:lstStyle/>
          <a:p>
            <a:r>
              <a:rPr lang="ru-RU" sz="3600" b="1" i="1" dirty="0" err="1" smtClean="0"/>
              <a:t>Випишіть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номери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вірних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суджень</a:t>
            </a:r>
            <a:r>
              <a:rPr lang="ru-RU" sz="3600" b="1" i="1" dirty="0" smtClean="0"/>
              <a:t>: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286676" cy="459740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Нервова</a:t>
            </a:r>
            <a:r>
              <a:rPr lang="ru-RU" dirty="0" smtClean="0"/>
              <a:t> тканина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нейронів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клітин-супутниць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err="1" smtClean="0"/>
              <a:t>Нерви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чутливі</a:t>
            </a:r>
            <a:r>
              <a:rPr lang="ru-RU" dirty="0" smtClean="0"/>
              <a:t>, </a:t>
            </a:r>
            <a:r>
              <a:rPr lang="ru-RU" dirty="0" err="1" smtClean="0"/>
              <a:t>рухові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змішані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рухові</a:t>
            </a:r>
            <a:r>
              <a:rPr lang="ru-RU" dirty="0" smtClean="0"/>
              <a:t> (</a:t>
            </a:r>
            <a:r>
              <a:rPr lang="ru-RU" dirty="0" err="1" smtClean="0"/>
              <a:t>виконавчі</a:t>
            </a:r>
            <a:r>
              <a:rPr lang="ru-RU" dirty="0" smtClean="0"/>
              <a:t>), </a:t>
            </a:r>
            <a:r>
              <a:rPr lang="ru-RU" dirty="0" err="1" smtClean="0"/>
              <a:t>Інтернейрони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чутливі</a:t>
            </a:r>
            <a:r>
              <a:rPr lang="ru-RU" dirty="0" smtClean="0"/>
              <a:t> </a:t>
            </a:r>
            <a:r>
              <a:rPr lang="ru-RU" dirty="0" err="1" smtClean="0"/>
              <a:t>нейрони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4. До складу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нерви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нервові</a:t>
            </a:r>
            <a:r>
              <a:rPr lang="ru-RU" dirty="0" smtClean="0"/>
              <a:t> </a:t>
            </a:r>
            <a:r>
              <a:rPr lang="ru-RU" dirty="0" err="1" smtClean="0"/>
              <a:t>вузли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5. До </a:t>
            </a:r>
            <a:r>
              <a:rPr lang="ru-RU" dirty="0" err="1" smtClean="0"/>
              <a:t>периферичного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Н.С.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спинний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err="1" smtClean="0"/>
              <a:t>Соматична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Н.С. </a:t>
            </a:r>
            <a:r>
              <a:rPr lang="ru-RU" dirty="0" err="1" smtClean="0"/>
              <a:t>керує</a:t>
            </a:r>
            <a:r>
              <a:rPr lang="ru-RU" dirty="0" smtClean="0"/>
              <a:t> </a:t>
            </a:r>
            <a:r>
              <a:rPr lang="ru-RU" dirty="0" err="1" smtClean="0"/>
              <a:t>роботою</a:t>
            </a:r>
            <a:r>
              <a:rPr lang="ru-RU" dirty="0" smtClean="0"/>
              <a:t> </a:t>
            </a:r>
            <a:r>
              <a:rPr lang="ru-RU" dirty="0" err="1" smtClean="0"/>
              <a:t>скелетних</a:t>
            </a:r>
            <a:r>
              <a:rPr lang="ru-RU" dirty="0" smtClean="0"/>
              <a:t> </a:t>
            </a:r>
            <a:r>
              <a:rPr lang="ru-RU" dirty="0" err="1" smtClean="0"/>
              <a:t>м'язів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7. </a:t>
            </a:r>
            <a:r>
              <a:rPr lang="ru-RU" dirty="0" err="1" smtClean="0"/>
              <a:t>Вегетативна</a:t>
            </a:r>
            <a:r>
              <a:rPr lang="ru-RU" dirty="0" smtClean="0"/>
              <a:t> (автономна) Н.С. </a:t>
            </a:r>
            <a:r>
              <a:rPr lang="ru-RU" dirty="0" err="1" smtClean="0"/>
              <a:t>підпорядкована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8. </a:t>
            </a:r>
            <a:r>
              <a:rPr lang="ru-RU" dirty="0" err="1" smtClean="0"/>
              <a:t>Біла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 </a:t>
            </a:r>
            <a:r>
              <a:rPr lang="ru-RU" dirty="0" err="1" smtClean="0"/>
              <a:t>утворено</a:t>
            </a:r>
            <a:r>
              <a:rPr lang="ru-RU" dirty="0" smtClean="0"/>
              <a:t> </a:t>
            </a:r>
            <a:r>
              <a:rPr lang="ru-RU" dirty="0" err="1" smtClean="0"/>
              <a:t>тілами</a:t>
            </a:r>
            <a:r>
              <a:rPr lang="ru-RU" dirty="0" smtClean="0"/>
              <a:t> </a:t>
            </a:r>
            <a:r>
              <a:rPr lang="ru-RU" dirty="0" err="1" smtClean="0"/>
              <a:t>нейронів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9. Рефлекс – </a:t>
            </a:r>
            <a:r>
              <a:rPr lang="ru-RU" dirty="0" err="1" smtClean="0"/>
              <a:t>відповідна</a:t>
            </a:r>
            <a:r>
              <a:rPr lang="ru-RU" dirty="0" smtClean="0"/>
              <a:t>  </a:t>
            </a:r>
            <a:r>
              <a:rPr lang="ru-RU" dirty="0" err="1" smtClean="0"/>
              <a:t>реакція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контролюється</a:t>
            </a:r>
            <a:r>
              <a:rPr lang="ru-RU" dirty="0" smtClean="0"/>
              <a:t> </a:t>
            </a:r>
            <a:r>
              <a:rPr lang="ru-RU" dirty="0" err="1" smtClean="0"/>
              <a:t>нервовою</a:t>
            </a:r>
            <a:r>
              <a:rPr lang="ru-RU" dirty="0" smtClean="0"/>
              <a:t> системою.</a:t>
            </a:r>
          </a:p>
          <a:p>
            <a:pPr>
              <a:buNone/>
            </a:pPr>
            <a:r>
              <a:rPr lang="ru-RU" dirty="0" smtClean="0"/>
              <a:t>10. Рефлекторна дуга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5 </a:t>
            </a:r>
            <a:r>
              <a:rPr lang="ru-RU" dirty="0" err="1" smtClean="0"/>
              <a:t>частин</a:t>
            </a:r>
            <a:r>
              <a:rPr lang="ru-RU" dirty="0" smtClean="0"/>
              <a:t>: рецептора, </a:t>
            </a:r>
            <a:r>
              <a:rPr lang="ru-RU" dirty="0" err="1" smtClean="0"/>
              <a:t>чутливого</a:t>
            </a:r>
            <a:r>
              <a:rPr lang="ru-RU" dirty="0" smtClean="0"/>
              <a:t> шляху,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рухового</a:t>
            </a:r>
            <a:r>
              <a:rPr lang="ru-RU" dirty="0" smtClean="0"/>
              <a:t> шляху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робочого</a:t>
            </a:r>
            <a:r>
              <a:rPr lang="ru-RU" dirty="0" smtClean="0"/>
              <a:t> органу.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uk-UA" b="1" i="1" dirty="0" smtClean="0"/>
              <a:t>Питання для бесіди.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7829576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i="1" dirty="0" smtClean="0"/>
              <a:t>Які принципи лежать в основі регуляції функцій організму?</a:t>
            </a:r>
          </a:p>
          <a:p>
            <a:pPr>
              <a:buFont typeface="Wingdings" pitchFamily="2" charset="2"/>
              <a:buChar char="ü"/>
            </a:pPr>
            <a:r>
              <a:rPr lang="uk-UA" i="1" dirty="0" smtClean="0"/>
              <a:t>Що таке рефлекс?</a:t>
            </a:r>
          </a:p>
          <a:p>
            <a:pPr>
              <a:buFont typeface="Wingdings" pitchFamily="2" charset="2"/>
              <a:buChar char="ü"/>
            </a:pPr>
            <a:r>
              <a:rPr lang="uk-UA" i="1" dirty="0" smtClean="0"/>
              <a:t>Як влаштована рефлекторна дуга?</a:t>
            </a:r>
          </a:p>
          <a:p>
            <a:pPr>
              <a:buFont typeface="Wingdings" pitchFamily="2" charset="2"/>
              <a:buChar char="ü"/>
            </a:pPr>
            <a:r>
              <a:rPr lang="uk-UA" i="1" dirty="0" smtClean="0"/>
              <a:t>Навіщо організму потрібна нервова система?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.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28604"/>
            <a:ext cx="2643206" cy="6075912"/>
          </a:xfrm>
          <a:prstGeom prst="rect">
            <a:avLst/>
          </a:prstGeom>
        </p:spPr>
      </p:pic>
      <p:sp>
        <p:nvSpPr>
          <p:cNvPr id="7" name="Содержимое 1"/>
          <p:cNvSpPr>
            <a:spLocks noGrp="1"/>
          </p:cNvSpPr>
          <p:nvPr>
            <p:ph/>
          </p:nvPr>
        </p:nvSpPr>
        <p:spPr>
          <a:xfrm>
            <a:off x="1071538" y="214290"/>
            <a:ext cx="5786478" cy="500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i="1" dirty="0" smtClean="0"/>
              <a:t>Спинний мозок</a:t>
            </a:r>
            <a:endParaRPr lang="ru-RU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1214422"/>
            <a:ext cx="4357718" cy="2143140"/>
          </a:xfrm>
          <a:prstGeom prst="roundRect">
            <a:avLst>
              <a:gd name="adj" fmla="val 2001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err="1" smtClean="0">
                <a:solidFill>
                  <a:schemeClr val="tx1"/>
                </a:solidFill>
              </a:rPr>
              <a:t>Спинний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мозок</a:t>
            </a:r>
            <a:r>
              <a:rPr lang="ru-RU" i="1" dirty="0" smtClean="0">
                <a:solidFill>
                  <a:schemeClr val="tx1"/>
                </a:solidFill>
              </a:rPr>
              <a:t> — </a:t>
            </a:r>
            <a:r>
              <a:rPr lang="ru-RU" i="1" dirty="0" err="1" smtClean="0">
                <a:solidFill>
                  <a:schemeClr val="tx1"/>
                </a:solidFill>
              </a:rPr>
              <a:t>це</a:t>
            </a:r>
            <a:r>
              <a:rPr lang="ru-RU" i="1" dirty="0" smtClean="0">
                <a:solidFill>
                  <a:schemeClr val="tx1"/>
                </a:solidFill>
              </a:rPr>
              <a:t> тяж </a:t>
            </a:r>
            <a:r>
              <a:rPr lang="ru-RU" i="1" dirty="0" err="1" smtClean="0">
                <a:solidFill>
                  <a:schemeClr val="tx1"/>
                </a:solidFill>
              </a:rPr>
              <a:t>завдовжки</a:t>
            </a:r>
            <a:r>
              <a:rPr lang="ru-RU" i="1" dirty="0" smtClean="0">
                <a:solidFill>
                  <a:schemeClr val="tx1"/>
                </a:solidFill>
              </a:rPr>
              <a:t> 41–45 см  (у </a:t>
            </a:r>
            <a:r>
              <a:rPr lang="ru-RU" i="1" dirty="0" err="1" smtClean="0">
                <a:solidFill>
                  <a:schemeClr val="tx1"/>
                </a:solidFill>
              </a:rPr>
              <a:t>дорослої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людини</a:t>
            </a:r>
            <a:r>
              <a:rPr lang="ru-RU" i="1" dirty="0" smtClean="0">
                <a:solidFill>
                  <a:schemeClr val="tx1"/>
                </a:solidFill>
              </a:rPr>
              <a:t>), </a:t>
            </a:r>
            <a:r>
              <a:rPr lang="ru-RU" i="1" dirty="0" err="1" smtClean="0">
                <a:solidFill>
                  <a:schemeClr val="tx1"/>
                </a:solidFill>
              </a:rPr>
              <a:t>який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розміщується</a:t>
            </a:r>
            <a:r>
              <a:rPr lang="ru-RU" i="1" dirty="0" smtClean="0">
                <a:solidFill>
                  <a:schemeClr val="tx1"/>
                </a:solidFill>
              </a:rPr>
              <a:t> в хребетному </a:t>
            </a:r>
            <a:r>
              <a:rPr lang="ru-RU" i="1" dirty="0" err="1" smtClean="0">
                <a:solidFill>
                  <a:schemeClr val="tx1"/>
                </a:solidFill>
              </a:rPr>
              <a:t>каналі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прикріплюється</a:t>
            </a:r>
            <a:r>
              <a:rPr lang="ru-RU" i="1" dirty="0" smtClean="0">
                <a:solidFill>
                  <a:schemeClr val="tx1"/>
                </a:solidFill>
              </a:rPr>
              <a:t> до </a:t>
            </a:r>
            <a:r>
              <a:rPr lang="ru-RU" i="1" dirty="0" err="1" smtClean="0">
                <a:solidFill>
                  <a:schemeClr val="tx1"/>
                </a:solidFill>
              </a:rPr>
              <a:t>його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стінки</a:t>
            </a:r>
            <a:r>
              <a:rPr lang="ru-RU" i="1" dirty="0" smtClean="0">
                <a:solidFill>
                  <a:schemeClr val="tx1"/>
                </a:solidFill>
              </a:rPr>
              <a:t>. </a:t>
            </a:r>
            <a:r>
              <a:rPr lang="ru-RU" i="1" dirty="0" err="1" smtClean="0">
                <a:solidFill>
                  <a:schemeClr val="tx1"/>
                </a:solidFill>
              </a:rPr>
              <a:t>Угорі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він</a:t>
            </a:r>
            <a:r>
              <a:rPr lang="ru-RU" i="1" dirty="0" smtClean="0">
                <a:solidFill>
                  <a:schemeClr val="tx1"/>
                </a:solidFill>
              </a:rPr>
              <a:t> переходить у </a:t>
            </a:r>
            <a:r>
              <a:rPr lang="ru-RU" i="1" dirty="0" err="1" smtClean="0">
                <a:solidFill>
                  <a:schemeClr val="tx1"/>
                </a:solidFill>
              </a:rPr>
              <a:t>головний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мозок</a:t>
            </a:r>
            <a:r>
              <a:rPr lang="ru-RU" i="1" dirty="0" smtClean="0">
                <a:solidFill>
                  <a:schemeClr val="tx1"/>
                </a:solidFill>
              </a:rPr>
              <a:t>, а внизу </a:t>
            </a:r>
            <a:r>
              <a:rPr lang="ru-RU" i="1" dirty="0" err="1" smtClean="0">
                <a:solidFill>
                  <a:schemeClr val="tx1"/>
                </a:solidFill>
              </a:rPr>
              <a:t>закінчується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нарівні</a:t>
            </a:r>
            <a:r>
              <a:rPr lang="ru-RU" i="1" dirty="0" smtClean="0">
                <a:solidFill>
                  <a:schemeClr val="tx1"/>
                </a:solidFill>
              </a:rPr>
              <a:t> 2-го </a:t>
            </a:r>
            <a:r>
              <a:rPr lang="ru-RU" i="1" dirty="0" err="1" smtClean="0">
                <a:solidFill>
                  <a:schemeClr val="tx1"/>
                </a:solidFill>
              </a:rPr>
              <a:t>поперекового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хребця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3714752"/>
            <a:ext cx="3643338" cy="2000264"/>
          </a:xfrm>
          <a:prstGeom prst="roundRect">
            <a:avLst>
              <a:gd name="adj" fmla="val 2001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err="1" smtClean="0">
                <a:solidFill>
                  <a:schemeClr val="tx1"/>
                </a:solidFill>
              </a:rPr>
              <a:t>Головний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спинний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мозок</a:t>
            </a:r>
            <a:r>
              <a:rPr lang="ru-RU" i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1 — </a:t>
            </a:r>
            <a:r>
              <a:rPr lang="ru-RU" i="1" dirty="0" err="1" smtClean="0">
                <a:solidFill>
                  <a:schemeClr val="tx1"/>
                </a:solidFill>
              </a:rPr>
              <a:t>головний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мозок</a:t>
            </a:r>
            <a:r>
              <a:rPr lang="ru-RU" i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2 — череп;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3 — </a:t>
            </a:r>
            <a:r>
              <a:rPr lang="ru-RU" i="1" dirty="0" err="1" smtClean="0">
                <a:solidFill>
                  <a:schemeClr val="tx1"/>
                </a:solidFill>
              </a:rPr>
              <a:t>ліквор</a:t>
            </a:r>
            <a:r>
              <a:rPr lang="ru-RU" i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4 — </a:t>
            </a:r>
            <a:r>
              <a:rPr lang="ru-RU" i="1" dirty="0" err="1" smtClean="0">
                <a:solidFill>
                  <a:schemeClr val="tx1"/>
                </a:solidFill>
              </a:rPr>
              <a:t>спинний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мозок</a:t>
            </a:r>
            <a:r>
              <a:rPr lang="ru-RU" i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5 — хребет;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 6 — </a:t>
            </a:r>
            <a:r>
              <a:rPr lang="ru-RU" i="1" dirty="0" err="1" smtClean="0">
                <a:solidFill>
                  <a:schemeClr val="tx1"/>
                </a:solidFill>
              </a:rPr>
              <a:t>хребетний</a:t>
            </a:r>
            <a:r>
              <a:rPr lang="ru-RU" i="1" dirty="0" smtClean="0">
                <a:solidFill>
                  <a:schemeClr val="tx1"/>
                </a:solidFill>
              </a:rPr>
              <a:t> канал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643050"/>
            <a:ext cx="6644158" cy="497573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14282" y="0"/>
            <a:ext cx="8715436" cy="1571588"/>
          </a:xfrm>
          <a:prstGeom prst="roundRect">
            <a:avLst>
              <a:gd name="adj" fmla="val 2001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Хребетний</a:t>
            </a:r>
            <a:r>
              <a:rPr lang="ru-RU" dirty="0" smtClean="0">
                <a:solidFill>
                  <a:schemeClr val="tx1"/>
                </a:solidFill>
              </a:rPr>
              <a:t> канал </a:t>
            </a:r>
            <a:r>
              <a:rPr lang="ru-RU" dirty="0" err="1" smtClean="0">
                <a:solidFill>
                  <a:schemeClr val="tx1"/>
                </a:solidFill>
              </a:rPr>
              <a:t>утворений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сукупністю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хребетних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отворів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хребцях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Спинний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мозок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має</a:t>
            </a:r>
            <a:r>
              <a:rPr lang="ru-RU" dirty="0" smtClean="0">
                <a:solidFill>
                  <a:schemeClr val="tx1"/>
                </a:solidFill>
              </a:rPr>
              <a:t> форму </a:t>
            </a:r>
            <a:r>
              <a:rPr lang="ru-RU" dirty="0" err="1" smtClean="0">
                <a:solidFill>
                  <a:schemeClr val="tx1"/>
                </a:solidFill>
              </a:rPr>
              <a:t>циліндричного</a:t>
            </a:r>
            <a:r>
              <a:rPr lang="ru-RU" dirty="0" smtClean="0">
                <a:solidFill>
                  <a:schemeClr val="tx1"/>
                </a:solidFill>
              </a:rPr>
              <a:t> тяжа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внутрішньою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порожниною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спинномозковим</a:t>
            </a:r>
            <a:r>
              <a:rPr lang="ru-RU" dirty="0" smtClean="0">
                <a:solidFill>
                  <a:schemeClr val="tx1"/>
                </a:solidFill>
              </a:rPr>
              <a:t> каналом),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утримується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постійному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положенні</a:t>
            </a:r>
            <a:r>
              <a:rPr lang="ru-RU" dirty="0" smtClean="0">
                <a:solidFill>
                  <a:schemeClr val="tx1"/>
                </a:solidFill>
              </a:rPr>
              <a:t> за </a:t>
            </a:r>
            <a:r>
              <a:rPr lang="ru-RU" dirty="0" err="1" smtClean="0">
                <a:solidFill>
                  <a:schemeClr val="tx1"/>
                </a:solidFill>
              </a:rPr>
              <a:t>допомогою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зв'язок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Передній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верхній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 err="1" smtClean="0">
                <a:solidFill>
                  <a:schemeClr val="tx1"/>
                </a:solidFill>
              </a:rPr>
              <a:t>кінець</a:t>
            </a:r>
            <a:r>
              <a:rPr lang="ru-RU" dirty="0" smtClean="0">
                <a:solidFill>
                  <a:schemeClr val="tx1"/>
                </a:solidFill>
              </a:rPr>
              <a:t> спинного </a:t>
            </a:r>
            <a:r>
              <a:rPr lang="ru-RU" dirty="0" err="1" smtClean="0">
                <a:solidFill>
                  <a:schemeClr val="tx1"/>
                </a:solidFill>
              </a:rPr>
              <a:t>мозку</a:t>
            </a:r>
            <a:r>
              <a:rPr lang="ru-RU" dirty="0" smtClean="0">
                <a:solidFill>
                  <a:schemeClr val="tx1"/>
                </a:solidFill>
              </a:rPr>
              <a:t> переходить в </a:t>
            </a:r>
            <a:r>
              <a:rPr lang="ru-RU" dirty="0" err="1" smtClean="0">
                <a:solidFill>
                  <a:schemeClr val="tx1"/>
                </a:solidFill>
              </a:rPr>
              <a:t>довгастий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мозок</a:t>
            </a:r>
            <a:r>
              <a:rPr lang="ru-RU" dirty="0" smtClean="0">
                <a:solidFill>
                  <a:schemeClr val="tx1"/>
                </a:solidFill>
              </a:rPr>
              <a:t>, а </a:t>
            </a:r>
            <a:r>
              <a:rPr lang="ru-RU" dirty="0" err="1" smtClean="0">
                <a:solidFill>
                  <a:schemeClr val="tx1"/>
                </a:solidFill>
              </a:rPr>
              <a:t>задній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нижній</a:t>
            </a:r>
            <a:r>
              <a:rPr lang="ru-RU" dirty="0" smtClean="0">
                <a:solidFill>
                  <a:schemeClr val="tx1"/>
                </a:solidFill>
              </a:rPr>
              <a:t>) - у так </a:t>
            </a:r>
            <a:r>
              <a:rPr lang="ru-RU" dirty="0" err="1" smtClean="0">
                <a:solidFill>
                  <a:schemeClr val="tx1"/>
                </a:solidFill>
              </a:rPr>
              <a:t>звану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кінцеву</a:t>
            </a:r>
            <a:r>
              <a:rPr lang="ru-RU" dirty="0" smtClean="0">
                <a:solidFill>
                  <a:schemeClr val="tx1"/>
                </a:solidFill>
              </a:rPr>
              <a:t> нитку</a:t>
            </a:r>
            <a:endParaRPr lang="ru-RU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928670"/>
            <a:ext cx="5659727" cy="5643602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214290"/>
            <a:ext cx="8501090" cy="500066"/>
          </a:xfrm>
          <a:prstGeom prst="roundRect">
            <a:avLst>
              <a:gd name="adj" fmla="val 3088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Спинний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мозок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оточений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трьома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оболонками</a:t>
            </a:r>
            <a:r>
              <a:rPr lang="ru-RU" dirty="0" smtClean="0">
                <a:solidFill>
                  <a:schemeClr val="tx1"/>
                </a:solidFill>
              </a:rPr>
              <a:t>:  твердою , </a:t>
            </a:r>
            <a:r>
              <a:rPr lang="ru-RU" dirty="0" err="1" smtClean="0">
                <a:solidFill>
                  <a:schemeClr val="tx1"/>
                </a:solidFill>
              </a:rPr>
              <a:t>павутинною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м'якою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28596" y="428604"/>
            <a:ext cx="8501090" cy="714380"/>
          </a:xfrm>
          <a:prstGeom prst="roundRect">
            <a:avLst>
              <a:gd name="adj" fmla="val 3088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Всередині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спинний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мозок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складається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сірої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скупчення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тіл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нейронів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білої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утвореного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відростками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нейронів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334135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357298"/>
            <a:ext cx="6215106" cy="5138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323594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1857364"/>
          </a:xfrm>
          <a:prstGeom prst="roundRect">
            <a:avLst>
              <a:gd name="adj" fmla="val 3088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Сіра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складається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двох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симетричних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частин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неправильної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форми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Від</a:t>
            </a:r>
            <a:r>
              <a:rPr lang="ru-RU" b="1" dirty="0" smtClean="0">
                <a:solidFill>
                  <a:schemeClr val="tx1"/>
                </a:solidFill>
              </a:rPr>
              <a:t> спинного </a:t>
            </a:r>
            <a:r>
              <a:rPr lang="ru-RU" b="1" dirty="0" err="1" smtClean="0">
                <a:solidFill>
                  <a:schemeClr val="tx1"/>
                </a:solidFill>
              </a:rPr>
              <a:t>мозку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 err="1" smtClean="0">
                <a:solidFill>
                  <a:schemeClr val="tx1"/>
                </a:solidFill>
              </a:rPr>
              <a:t>рівні</a:t>
            </a:r>
            <a:r>
              <a:rPr lang="ru-RU" dirty="0" smtClean="0">
                <a:solidFill>
                  <a:schemeClr val="tx1"/>
                </a:solidFill>
              </a:rPr>
              <a:t> кожного </a:t>
            </a:r>
            <a:r>
              <a:rPr lang="ru-RU" dirty="0" err="1" smtClean="0">
                <a:solidFill>
                  <a:schemeClr val="tx1"/>
                </a:solidFill>
              </a:rPr>
              <a:t>хребця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відходять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дві</a:t>
            </a:r>
            <a:r>
              <a:rPr lang="ru-RU" dirty="0" smtClean="0">
                <a:solidFill>
                  <a:schemeClr val="tx1"/>
                </a:solidFill>
              </a:rPr>
              <a:t> пари </a:t>
            </a:r>
            <a:r>
              <a:rPr lang="ru-RU" dirty="0" err="1" smtClean="0">
                <a:solidFill>
                  <a:schemeClr val="tx1"/>
                </a:solidFill>
              </a:rPr>
              <a:t>корінців</a:t>
            </a:r>
            <a:r>
              <a:rPr lang="ru-RU" dirty="0" smtClean="0">
                <a:solidFill>
                  <a:schemeClr val="tx1"/>
                </a:solidFill>
              </a:rPr>
              <a:t>. У </a:t>
            </a:r>
            <a:r>
              <a:rPr lang="ru-RU" dirty="0" err="1" smtClean="0">
                <a:solidFill>
                  <a:schemeClr val="tx1"/>
                </a:solidFill>
              </a:rPr>
              <a:t>передніх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корінцях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містяться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аксони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ефекторних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нейронів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тіла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яких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розташовані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сірій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речовині</a:t>
            </a:r>
            <a:r>
              <a:rPr lang="ru-RU" dirty="0" smtClean="0">
                <a:solidFill>
                  <a:schemeClr val="tx1"/>
                </a:solidFill>
              </a:rPr>
              <a:t>, а в </a:t>
            </a:r>
            <a:r>
              <a:rPr lang="ru-RU" dirty="0" err="1" smtClean="0">
                <a:solidFill>
                  <a:schemeClr val="tx1"/>
                </a:solidFill>
              </a:rPr>
              <a:t>задніх</a:t>
            </a:r>
            <a:r>
              <a:rPr lang="ru-RU" dirty="0" smtClean="0">
                <a:solidFill>
                  <a:schemeClr val="tx1"/>
                </a:solidFill>
              </a:rPr>
              <a:t> — </a:t>
            </a:r>
            <a:r>
              <a:rPr lang="ru-RU" dirty="0" err="1" smtClean="0">
                <a:solidFill>
                  <a:schemeClr val="tx1"/>
                </a:solidFill>
              </a:rPr>
              <a:t>закінчення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аксонів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чутливих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нейронів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підходять</a:t>
            </a:r>
            <a:r>
              <a:rPr lang="ru-RU" dirty="0" smtClean="0">
                <a:solidFill>
                  <a:schemeClr val="tx1"/>
                </a:solidFill>
              </a:rPr>
              <a:t> до </a:t>
            </a:r>
            <a:r>
              <a:rPr lang="ru-RU" dirty="0" err="1" smtClean="0">
                <a:solidFill>
                  <a:schemeClr val="tx1"/>
                </a:solidFill>
              </a:rPr>
              <a:t>сірої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Ділянку</a:t>
            </a:r>
            <a:r>
              <a:rPr lang="ru-RU" dirty="0" smtClean="0">
                <a:solidFill>
                  <a:schemeClr val="tx1"/>
                </a:solidFill>
              </a:rPr>
              <a:t> спинного </a:t>
            </a:r>
            <a:r>
              <a:rPr lang="ru-RU" dirty="0" err="1" smtClean="0">
                <a:solidFill>
                  <a:schemeClr val="tx1"/>
                </a:solidFill>
              </a:rPr>
              <a:t>мозку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якій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відповідає</a:t>
            </a:r>
            <a:r>
              <a:rPr lang="ru-RU" dirty="0" smtClean="0">
                <a:solidFill>
                  <a:schemeClr val="tx1"/>
                </a:solidFill>
              </a:rPr>
              <a:t> пара </a:t>
            </a:r>
            <a:r>
              <a:rPr lang="ru-RU" dirty="0" err="1" smtClean="0">
                <a:solidFill>
                  <a:schemeClr val="tx1"/>
                </a:solidFill>
              </a:rPr>
              <a:t>передніх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пара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задніх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корінців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називають</a:t>
            </a:r>
            <a:r>
              <a:rPr lang="ru-RU" dirty="0" smtClean="0">
                <a:solidFill>
                  <a:schemeClr val="tx1"/>
                </a:solidFill>
              </a:rPr>
              <a:t> сегментом.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5357826"/>
            <a:ext cx="8286808" cy="1285884"/>
          </a:xfrm>
          <a:prstGeom prst="roundRect">
            <a:avLst>
              <a:gd name="adj" fmla="val 30889"/>
            </a:avLst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Сегмент </a:t>
            </a:r>
            <a:r>
              <a:rPr lang="ru-RU" i="1" dirty="0" smtClean="0">
                <a:solidFill>
                  <a:schemeClr val="tx1"/>
                </a:solidFill>
              </a:rPr>
              <a:t>(а) </a:t>
            </a:r>
            <a:r>
              <a:rPr lang="ru-RU" i="1" dirty="0" err="1" smtClean="0">
                <a:solidFill>
                  <a:schemeClr val="tx1"/>
                </a:solidFill>
              </a:rPr>
              <a:t>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поперечний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розріз</a:t>
            </a:r>
            <a:r>
              <a:rPr lang="ru-RU" i="1" dirty="0" smtClean="0">
                <a:solidFill>
                  <a:schemeClr val="tx1"/>
                </a:solidFill>
              </a:rPr>
              <a:t> (б) спинного </a:t>
            </a:r>
            <a:r>
              <a:rPr lang="ru-RU" i="1" dirty="0" err="1" smtClean="0">
                <a:solidFill>
                  <a:schemeClr val="tx1"/>
                </a:solidFill>
              </a:rPr>
              <a:t>мозку</a:t>
            </a:r>
            <a:r>
              <a:rPr lang="ru-RU" i="1" dirty="0" smtClean="0">
                <a:solidFill>
                  <a:schemeClr val="tx1"/>
                </a:solidFill>
              </a:rPr>
              <a:t>: 1 — </a:t>
            </a:r>
            <a:r>
              <a:rPr lang="ru-RU" i="1" dirty="0" err="1" smtClean="0">
                <a:solidFill>
                  <a:schemeClr val="tx1"/>
                </a:solidFill>
              </a:rPr>
              <a:t>захисна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оболонка</a:t>
            </a:r>
            <a:r>
              <a:rPr lang="ru-RU" i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2 — </a:t>
            </a:r>
            <a:r>
              <a:rPr lang="ru-RU" i="1" dirty="0" err="1" smtClean="0">
                <a:solidFill>
                  <a:schemeClr val="tx1"/>
                </a:solidFill>
              </a:rPr>
              <a:t>спинний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мозок</a:t>
            </a:r>
            <a:r>
              <a:rPr lang="ru-RU" i="1" dirty="0" smtClean="0">
                <a:solidFill>
                  <a:schemeClr val="tx1"/>
                </a:solidFill>
              </a:rPr>
              <a:t>; 3 — </a:t>
            </a:r>
            <a:r>
              <a:rPr lang="ru-RU" i="1" dirty="0" err="1" smtClean="0">
                <a:solidFill>
                  <a:schemeClr val="tx1"/>
                </a:solidFill>
              </a:rPr>
              <a:t>нерви</a:t>
            </a:r>
            <a:r>
              <a:rPr lang="ru-RU" i="1" dirty="0" smtClean="0">
                <a:solidFill>
                  <a:schemeClr val="tx1"/>
                </a:solidFill>
              </a:rPr>
              <a:t>; 4 — </a:t>
            </a:r>
            <a:r>
              <a:rPr lang="ru-RU" i="1" dirty="0" err="1" smtClean="0">
                <a:solidFill>
                  <a:schemeClr val="tx1"/>
                </a:solidFill>
              </a:rPr>
              <a:t>cпинномозковий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ганглій</a:t>
            </a:r>
            <a:r>
              <a:rPr lang="ru-RU" i="1" dirty="0" smtClean="0">
                <a:solidFill>
                  <a:schemeClr val="tx1"/>
                </a:solidFill>
              </a:rPr>
              <a:t>; 5 — </a:t>
            </a:r>
            <a:r>
              <a:rPr lang="ru-RU" i="1" dirty="0" err="1" smtClean="0">
                <a:solidFill>
                  <a:schemeClr val="tx1"/>
                </a:solidFill>
              </a:rPr>
              <a:t>хребець</a:t>
            </a:r>
            <a:r>
              <a:rPr lang="ru-RU" i="1" dirty="0" smtClean="0">
                <a:solidFill>
                  <a:schemeClr val="tx1"/>
                </a:solidFill>
              </a:rPr>
              <a:t>; 6 — </a:t>
            </a:r>
            <a:r>
              <a:rPr lang="ru-RU" i="1" dirty="0" err="1" smtClean="0">
                <a:solidFill>
                  <a:schemeClr val="tx1"/>
                </a:solidFill>
              </a:rPr>
              <a:t>сіра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речовина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r>
              <a:rPr lang="ru-RU" i="1" dirty="0" smtClean="0">
                <a:solidFill>
                  <a:schemeClr val="tx1"/>
                </a:solidFill>
              </a:rPr>
              <a:t>7 — </a:t>
            </a:r>
            <a:r>
              <a:rPr lang="ru-RU" i="1" dirty="0" err="1" smtClean="0">
                <a:solidFill>
                  <a:schemeClr val="tx1"/>
                </a:solidFill>
              </a:rPr>
              <a:t>центральний</a:t>
            </a:r>
            <a:r>
              <a:rPr lang="ru-RU" i="1" dirty="0" smtClean="0">
                <a:solidFill>
                  <a:schemeClr val="tx1"/>
                </a:solidFill>
              </a:rPr>
              <a:t> канал; 8 — </a:t>
            </a:r>
            <a:r>
              <a:rPr lang="ru-RU" i="1" dirty="0" err="1" smtClean="0">
                <a:solidFill>
                  <a:schemeClr val="tx1"/>
                </a:solidFill>
              </a:rPr>
              <a:t>задній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корінець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спинномозкового</a:t>
            </a:r>
            <a:r>
              <a:rPr lang="ru-RU" i="1" dirty="0" smtClean="0">
                <a:solidFill>
                  <a:schemeClr val="tx1"/>
                </a:solidFill>
              </a:rPr>
              <a:t> нерва; 9 — </a:t>
            </a:r>
            <a:r>
              <a:rPr lang="ru-RU" i="1" dirty="0" err="1" smtClean="0">
                <a:solidFill>
                  <a:schemeClr val="tx1"/>
                </a:solidFill>
              </a:rPr>
              <a:t>біла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речовина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r>
              <a:rPr lang="ru-RU" i="1" dirty="0" smtClean="0">
                <a:solidFill>
                  <a:schemeClr val="tx1"/>
                </a:solidFill>
              </a:rPr>
              <a:t>10 — </a:t>
            </a:r>
            <a:r>
              <a:rPr lang="ru-RU" i="1" dirty="0" err="1" smtClean="0">
                <a:solidFill>
                  <a:schemeClr val="tx1"/>
                </a:solidFill>
              </a:rPr>
              <a:t>передній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корінець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спинномозкового</a:t>
            </a:r>
            <a:r>
              <a:rPr lang="ru-RU" i="1" dirty="0" smtClean="0">
                <a:solidFill>
                  <a:schemeClr val="tx1"/>
                </a:solidFill>
              </a:rPr>
              <a:t> нерва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Презентация55</Template>
  <TotalTime>698</TotalTime>
  <Words>885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Презентация55</vt:lpstr>
      <vt:lpstr>Спинний мозок</vt:lpstr>
      <vt:lpstr>Мета:</vt:lpstr>
      <vt:lpstr>Випишіть номери вірних суджень:</vt:lpstr>
      <vt:lpstr>Питання для бесіди.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1. Спинний мозок знаходиться: а) в хребетному каналі;  б) у спинномозковому каналі;  в) в грудному відділі хребта.   2. Діаметр спинного мозку дорівнює: а) 1 мм;  б) 1 см;  в) 2 см.   3. Від спинного мозку відходять:  а) 30 пар спинномозкових нервів;  б) 31 пара спинномозкових нервів;  в) 33 пари спинномозкових нервів.                                                                                                                          4. Які функції спинного мозку?  а) рухова;                 б) захисна і опорна;                  в) рефлекторна і провідна.   5. З чого складається сіра речовина спинного мозку?  а) з довгих відростків нейронів;  б) з сполучної тканини;  в) з тіл нейронів.   6. В якому напрямку проводить імпульси біла речовина спинного мозку?  а) від рецепторів до ЦНС;  б) в обох напрямках;  в) від ЦНС до м'язів.</vt:lpstr>
      <vt:lpstr>Домашнє завдання 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Спинний мозок і спинномозкові нерви.</dc:title>
  <dc:creator>Admin</dc:creator>
  <cp:lastModifiedBy>Admin</cp:lastModifiedBy>
  <cp:revision>57</cp:revision>
  <dcterms:created xsi:type="dcterms:W3CDTF">2010-02-21T10:49:54Z</dcterms:created>
  <dcterms:modified xsi:type="dcterms:W3CDTF">2010-02-22T20:10:51Z</dcterms:modified>
</cp:coreProperties>
</file>