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63" r:id="rId14"/>
    <p:sldId id="264"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008000"/>
    <a:srgbClr val="000099"/>
    <a:srgbClr val="09288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19.11.2012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19.11.2012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19.11.2012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19.11.2012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19.11.2012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19.11.2012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7000"/>
            <a:lum bright="-22000" contrast="17000"/>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19.11.2012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142984"/>
            <a:ext cx="7772400" cy="1470025"/>
          </a:xfrm>
        </p:spPr>
        <p:txBody>
          <a:bodyPr/>
          <a:lstStyle/>
          <a:p>
            <a:r>
              <a:rPr lang="uk-UA" dirty="0" smtClean="0">
                <a:solidFill>
                  <a:srgbClr val="002060"/>
                </a:solidFill>
              </a:rPr>
              <a:t>Презентація</a:t>
            </a:r>
            <a:endParaRPr lang="ru-RU" dirty="0">
              <a:solidFill>
                <a:srgbClr val="002060"/>
              </a:solidFill>
            </a:endParaRPr>
          </a:p>
        </p:txBody>
      </p:sp>
      <p:sp>
        <p:nvSpPr>
          <p:cNvPr id="3" name="Подзаголовок 2"/>
          <p:cNvSpPr>
            <a:spLocks noGrp="1"/>
          </p:cNvSpPr>
          <p:nvPr>
            <p:ph type="subTitle" idx="1"/>
          </p:nvPr>
        </p:nvSpPr>
        <p:spPr>
          <a:xfrm>
            <a:off x="1357290" y="3214686"/>
            <a:ext cx="6400800" cy="1752600"/>
          </a:xfrm>
        </p:spPr>
        <p:txBody>
          <a:bodyPr>
            <a:noAutofit/>
          </a:bodyPr>
          <a:lstStyle/>
          <a:p>
            <a:r>
              <a:rPr lang="uk-UA" sz="4400" dirty="0" smtClean="0">
                <a:solidFill>
                  <a:schemeClr val="bg1"/>
                </a:solidFill>
              </a:rPr>
              <a:t>Історія </a:t>
            </a:r>
            <a:r>
              <a:rPr lang="uk-UA" sz="4400" dirty="0" smtClean="0">
                <a:solidFill>
                  <a:schemeClr val="bg1"/>
                </a:solidFill>
              </a:rPr>
              <a:t>виникнення </a:t>
            </a:r>
            <a:r>
              <a:rPr lang="uk-UA" sz="4400" dirty="0" smtClean="0">
                <a:solidFill>
                  <a:schemeClr val="bg1"/>
                </a:solidFill>
              </a:rPr>
              <a:t>клітин. Методи </a:t>
            </a:r>
            <a:r>
              <a:rPr lang="uk-UA" sz="4400" dirty="0" smtClean="0">
                <a:solidFill>
                  <a:schemeClr val="bg1"/>
                </a:solidFill>
              </a:rPr>
              <a:t>цитологічних досліджень</a:t>
            </a:r>
            <a:endParaRPr lang="ru-RU" sz="4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32px-Cheek_cell_phase_contrast.jpg"/>
          <p:cNvPicPr>
            <a:picLocks noGrp="1" noChangeAspect="1"/>
          </p:cNvPicPr>
          <p:nvPr>
            <p:ph idx="1"/>
          </p:nvPr>
        </p:nvPicPr>
        <p:blipFill>
          <a:blip r:embed="rId2" cstate="print"/>
          <a:stretch>
            <a:fillRect/>
          </a:stretch>
        </p:blipFill>
        <p:spPr>
          <a:xfrm>
            <a:off x="500034" y="0"/>
            <a:ext cx="8192481" cy="6715148"/>
          </a:xfrm>
        </p:spPr>
      </p:pic>
      <p:sp>
        <p:nvSpPr>
          <p:cNvPr id="5" name="Прямоугольник 4"/>
          <p:cNvSpPr/>
          <p:nvPr/>
        </p:nvSpPr>
        <p:spPr>
          <a:xfrm>
            <a:off x="2428860" y="5715016"/>
            <a:ext cx="4572000" cy="646331"/>
          </a:xfrm>
          <a:prstGeom prst="rect">
            <a:avLst/>
          </a:prstGeom>
        </p:spPr>
        <p:txBody>
          <a:bodyPr>
            <a:spAutoFit/>
          </a:bodyPr>
          <a:lstStyle/>
          <a:p>
            <a:pPr algn="ctr"/>
            <a:r>
              <a:rPr lang="ru-RU" dirty="0" smtClean="0">
                <a:solidFill>
                  <a:srgbClr val="FFFF00"/>
                </a:solidFill>
              </a:rPr>
              <a:t>Клітина епітелію щоки (фазовоконтрастна мікроскопія)</a:t>
            </a:r>
            <a:endParaRPr lang="ru-RU"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00px-Nuclearia_sp_Nikko.jpg"/>
          <p:cNvPicPr>
            <a:picLocks noGrp="1" noChangeAspect="1"/>
          </p:cNvPicPr>
          <p:nvPr>
            <p:ph idx="1"/>
          </p:nvPr>
        </p:nvPicPr>
        <p:blipFill>
          <a:blip r:embed="rId2" cstate="print"/>
          <a:stretch>
            <a:fillRect/>
          </a:stretch>
        </p:blipFill>
        <p:spPr>
          <a:xfrm>
            <a:off x="1428728" y="0"/>
            <a:ext cx="6357982" cy="6357982"/>
          </a:xfrm>
        </p:spPr>
      </p:pic>
      <p:sp>
        <p:nvSpPr>
          <p:cNvPr id="5" name="Прямоугольник 4"/>
          <p:cNvSpPr/>
          <p:nvPr/>
        </p:nvSpPr>
        <p:spPr>
          <a:xfrm>
            <a:off x="2357422" y="5429264"/>
            <a:ext cx="4572000" cy="646331"/>
          </a:xfrm>
          <a:prstGeom prst="rect">
            <a:avLst/>
          </a:prstGeom>
        </p:spPr>
        <p:txBody>
          <a:bodyPr>
            <a:spAutoFit/>
          </a:bodyPr>
          <a:lstStyle/>
          <a:p>
            <a:r>
              <a:rPr lang="en-US" dirty="0" smtClean="0">
                <a:solidFill>
                  <a:srgbClr val="FFFF00"/>
                </a:solidFill>
              </a:rPr>
              <a:t>Nuclearia thermophila (</a:t>
            </a:r>
            <a:r>
              <a:rPr lang="ru-RU" dirty="0" smtClean="0">
                <a:solidFill>
                  <a:srgbClr val="FFFF00"/>
                </a:solidFill>
              </a:rPr>
              <a:t>диференційна інтерференційно-контрастна мікроскопія)</a:t>
            </a:r>
            <a:endParaRPr lang="ru-RU"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00px-Plant_stoma_guard_cells.png"/>
          <p:cNvPicPr>
            <a:picLocks noGrp="1" noChangeAspect="1"/>
          </p:cNvPicPr>
          <p:nvPr>
            <p:ph idx="1"/>
          </p:nvPr>
        </p:nvPicPr>
        <p:blipFill>
          <a:blip r:embed="rId2" cstate="print"/>
          <a:stretch>
            <a:fillRect/>
          </a:stretch>
        </p:blipFill>
        <p:spPr>
          <a:xfrm>
            <a:off x="1357290" y="0"/>
            <a:ext cx="6572296" cy="6561341"/>
          </a:xfrm>
        </p:spPr>
      </p:pic>
      <p:sp>
        <p:nvSpPr>
          <p:cNvPr id="5" name="Прямоугольник 4"/>
          <p:cNvSpPr/>
          <p:nvPr/>
        </p:nvSpPr>
        <p:spPr>
          <a:xfrm>
            <a:off x="1500166" y="5715016"/>
            <a:ext cx="4572000" cy="646331"/>
          </a:xfrm>
          <a:prstGeom prst="rect">
            <a:avLst/>
          </a:prstGeom>
        </p:spPr>
        <p:txBody>
          <a:bodyPr>
            <a:spAutoFit/>
          </a:bodyPr>
          <a:lstStyle/>
          <a:p>
            <a:r>
              <a:rPr lang="ru-RU" dirty="0" smtClean="0">
                <a:solidFill>
                  <a:srgbClr val="FFFF00"/>
                </a:solidFill>
              </a:rPr>
              <a:t>Замикаючі клітини продиху (флуоресцентна конфокальна мікроскопія)</a:t>
            </a:r>
            <a:endParaRPr lang="ru-RU" dirty="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ru-RU" dirty="0" smtClean="0">
                <a:solidFill>
                  <a:srgbClr val="0070C0"/>
                </a:solidFill>
              </a:rPr>
              <a:t>Електронна мікроскопія</a:t>
            </a:r>
            <a:endParaRPr lang="ru-RU" dirty="0">
              <a:solidFill>
                <a:srgbClr val="0070C0"/>
              </a:solidFill>
            </a:endParaRPr>
          </a:p>
        </p:txBody>
      </p:sp>
      <p:sp>
        <p:nvSpPr>
          <p:cNvPr id="3" name="Содержимое 2"/>
          <p:cNvSpPr>
            <a:spLocks noGrp="1"/>
          </p:cNvSpPr>
          <p:nvPr>
            <p:ph idx="1"/>
          </p:nvPr>
        </p:nvSpPr>
        <p:spPr>
          <a:xfrm>
            <a:off x="428596" y="1285860"/>
            <a:ext cx="8229600" cy="4525963"/>
          </a:xfrm>
        </p:spPr>
        <p:txBody>
          <a:bodyPr>
            <a:normAutofit fontScale="47500" lnSpcReduction="20000"/>
          </a:bodyPr>
          <a:lstStyle/>
          <a:p>
            <a:pPr>
              <a:buNone/>
            </a:pPr>
            <a:r>
              <a:rPr lang="ru-RU" dirty="0" smtClean="0"/>
              <a:t>      </a:t>
            </a:r>
            <a:r>
              <a:rPr lang="ru-RU" sz="4000" dirty="0" smtClean="0">
                <a:solidFill>
                  <a:srgbClr val="6600CC"/>
                </a:solidFill>
              </a:rPr>
              <a:t>У 30-х </a:t>
            </a:r>
            <a:r>
              <a:rPr lang="ru-RU" sz="4000" dirty="0" smtClean="0">
                <a:solidFill>
                  <a:srgbClr val="6600CC"/>
                </a:solidFill>
              </a:rPr>
              <a:t>роках </a:t>
            </a:r>
            <a:r>
              <a:rPr lang="en-US" sz="4000" dirty="0" smtClean="0">
                <a:solidFill>
                  <a:srgbClr val="6600CC"/>
                </a:solidFill>
              </a:rPr>
              <a:t>XX </a:t>
            </a:r>
            <a:r>
              <a:rPr lang="ru-RU" sz="4000" dirty="0" smtClean="0">
                <a:solidFill>
                  <a:srgbClr val="6600CC"/>
                </a:solidFill>
              </a:rPr>
              <a:t>століття був сконструйований електронний мікроскоп, в якому замість світла через об'єкт пропускається пучок електронів. Теоретична межа роздільності для сучасних електронних мікроскопів становить близько 0,002 нм, проте із практичних причин для біологічних об'єктів досягається роздільність тільки близько 2 нм. За допомогою електронного мікроскопа можливо вивчати ультраструктуру клітин. Розрізняють два основні типи електронної мікроскопії: скануючу та трансмісійну. Скануюча електронна мікроскопія (СЕМ) використовується для вивчення поверхні об'єкта. Зразки найчастіше покривають тонкою плівкою золота. СЕМ дозволяє отримувати об'ємні зображення. Трансмісійна електронна мікроскопія (ТЕМ) — використовується для вивчення внутрішньої будови клітини. Пучок електронів пропускається через об'єкт, що попередньо обробляється важкими металами, які накопичуються у певних структурах збільшуючи їхню електронну густину. Електрони розсіюються на ділянках клітини з більшою електронною густиною, внаслідок чого на зображеннях ці області виглядають темнішими</a:t>
            </a:r>
            <a:endParaRPr lang="ru-RU" sz="4000" dirty="0">
              <a:solidFill>
                <a:srgbClr val="6600CC"/>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85px-Bronchiolar_epithelium_4_-_SEM.jpg"/>
          <p:cNvPicPr>
            <a:picLocks noGrp="1" noChangeAspect="1"/>
          </p:cNvPicPr>
          <p:nvPr>
            <p:ph idx="1"/>
          </p:nvPr>
        </p:nvPicPr>
        <p:blipFill>
          <a:blip r:embed="rId2" cstate="print"/>
          <a:stretch>
            <a:fillRect/>
          </a:stretch>
        </p:blipFill>
        <p:spPr>
          <a:xfrm>
            <a:off x="1428728" y="0"/>
            <a:ext cx="6643734" cy="6802729"/>
          </a:xfrm>
        </p:spPr>
      </p:pic>
      <p:sp>
        <p:nvSpPr>
          <p:cNvPr id="5" name="Прямоугольник 4"/>
          <p:cNvSpPr/>
          <p:nvPr/>
        </p:nvSpPr>
        <p:spPr>
          <a:xfrm>
            <a:off x="5786446" y="6072206"/>
            <a:ext cx="2229456" cy="369332"/>
          </a:xfrm>
          <a:prstGeom prst="rect">
            <a:avLst/>
          </a:prstGeom>
        </p:spPr>
        <p:txBody>
          <a:bodyPr wrap="none">
            <a:spAutoFit/>
          </a:bodyPr>
          <a:lstStyle/>
          <a:p>
            <a:r>
              <a:rPr lang="ru-RU" dirty="0" smtClean="0">
                <a:solidFill>
                  <a:srgbClr val="FFFF00"/>
                </a:solidFill>
              </a:rPr>
              <a:t>Епітелій трахеї (СЕМ)</a:t>
            </a:r>
            <a:endParaRPr lang="ru-RU" dirty="0">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51px-Chlamydomonas_TEM_16.jpg"/>
          <p:cNvPicPr>
            <a:picLocks noGrp="1" noChangeAspect="1"/>
          </p:cNvPicPr>
          <p:nvPr>
            <p:ph idx="1"/>
          </p:nvPr>
        </p:nvPicPr>
        <p:blipFill>
          <a:blip r:embed="rId2" cstate="print"/>
          <a:stretch>
            <a:fillRect/>
          </a:stretch>
        </p:blipFill>
        <p:spPr>
          <a:xfrm>
            <a:off x="642910" y="0"/>
            <a:ext cx="7958044" cy="6357958"/>
          </a:xfrm>
        </p:spPr>
      </p:pic>
      <p:sp>
        <p:nvSpPr>
          <p:cNvPr id="5" name="Прямоугольник 4"/>
          <p:cNvSpPr/>
          <p:nvPr/>
        </p:nvSpPr>
        <p:spPr>
          <a:xfrm>
            <a:off x="857224" y="5572140"/>
            <a:ext cx="4572000" cy="646331"/>
          </a:xfrm>
          <a:prstGeom prst="rect">
            <a:avLst/>
          </a:prstGeom>
        </p:spPr>
        <p:txBody>
          <a:bodyPr>
            <a:spAutoFit/>
          </a:bodyPr>
          <a:lstStyle/>
          <a:p>
            <a:r>
              <a:rPr lang="ru-RU" dirty="0" smtClean="0">
                <a:solidFill>
                  <a:srgbClr val="00B0F0"/>
                </a:solidFill>
              </a:rPr>
              <a:t>Поперечний переріз через джгутики хламідомонади (ТЕМ)</a:t>
            </a:r>
            <a:endParaRPr lang="ru-RU" dirty="0">
              <a:solidFill>
                <a:srgbClr val="00B0F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Історія відкриття та дослідження клітин</a:t>
            </a:r>
            <a:endParaRPr lang="uk-UA" dirty="0"/>
          </a:p>
        </p:txBody>
      </p:sp>
      <p:sp>
        <p:nvSpPr>
          <p:cNvPr id="3" name="Содержимое 2"/>
          <p:cNvSpPr>
            <a:spLocks noGrp="1"/>
          </p:cNvSpPr>
          <p:nvPr>
            <p:ph idx="1"/>
          </p:nvPr>
        </p:nvSpPr>
        <p:spPr/>
        <p:txBody>
          <a:bodyPr>
            <a:normAutofit fontScale="70000" lnSpcReduction="20000"/>
          </a:bodyPr>
          <a:lstStyle/>
          <a:p>
            <a:pPr>
              <a:buNone/>
            </a:pPr>
            <a:r>
              <a:rPr lang="uk-UA" sz="2000" dirty="0" smtClean="0">
                <a:solidFill>
                  <a:srgbClr val="002060"/>
                </a:solidFill>
              </a:rPr>
              <a:t>Більшість еукаріотичних клітин мають розміри до 100 мкм, а прокаріотичні ще на порядок менші, тому людина не може бачити їх неозброєним оком. Відкриття та дослідження клітин стало можливим тільки після винайдення Янсеном оптичного мікроскопа (1590 року). До найважливіших подій, пов'язаних із раннім розвитком клітинної біології належать:1665 — Роберт Гук вперше побачив мертві клітини, вивчаючи будову корка під мікроскопом. Гук вважав, що клітини порожні, а живою речовиною є клітинні стінки.</a:t>
            </a:r>
          </a:p>
          <a:p>
            <a:pPr>
              <a:buNone/>
            </a:pPr>
            <a:r>
              <a:rPr lang="uk-UA" sz="2000" dirty="0" smtClean="0">
                <a:solidFill>
                  <a:srgbClr val="002060"/>
                </a:solidFill>
              </a:rPr>
              <a:t>1650—1700 — Антоні </a:t>
            </a:r>
            <a:r>
              <a:rPr lang="uk-UA" sz="2000" dirty="0" smtClean="0">
                <a:solidFill>
                  <a:srgbClr val="002060"/>
                </a:solidFill>
              </a:rPr>
              <a:t>ван</a:t>
            </a:r>
            <a:r>
              <a:rPr lang="uk-UA" sz="2000" dirty="0" smtClean="0">
                <a:solidFill>
                  <a:srgbClr val="002060"/>
                </a:solidFill>
              </a:rPr>
              <a:t> </a:t>
            </a:r>
            <a:r>
              <a:rPr lang="uk-UA" sz="2000" dirty="0" smtClean="0">
                <a:solidFill>
                  <a:srgbClr val="002060"/>
                </a:solidFill>
              </a:rPr>
              <a:t>Левенгук</a:t>
            </a:r>
            <a:r>
              <a:rPr lang="uk-UA" sz="2000" dirty="0" smtClean="0">
                <a:solidFill>
                  <a:srgbClr val="002060"/>
                </a:solidFill>
              </a:rPr>
              <a:t> вперше спостерігав під мікроскопом живі клітини, зокрема найпростіші, а також еритроцити.</a:t>
            </a:r>
          </a:p>
          <a:p>
            <a:pPr>
              <a:buNone/>
            </a:pPr>
            <a:r>
              <a:rPr lang="uk-UA" sz="2000" dirty="0" smtClean="0">
                <a:solidFill>
                  <a:srgbClr val="002060"/>
                </a:solidFill>
              </a:rPr>
              <a:t>1831—1839 — Роберт Браун описав ядро, як сферичне тільце, наявне в рослинних клітинах.</a:t>
            </a:r>
          </a:p>
          <a:p>
            <a:pPr>
              <a:buNone/>
            </a:pPr>
            <a:r>
              <a:rPr lang="uk-UA" sz="2000" dirty="0" smtClean="0">
                <a:solidFill>
                  <a:srgbClr val="002060"/>
                </a:solidFill>
              </a:rPr>
              <a:t>1838—1839 — ботанік </a:t>
            </a:r>
            <a:r>
              <a:rPr lang="uk-UA" sz="2000" dirty="0" smtClean="0">
                <a:solidFill>
                  <a:srgbClr val="002060"/>
                </a:solidFill>
              </a:rPr>
              <a:t>Матіас</a:t>
            </a:r>
            <a:r>
              <a:rPr lang="uk-UA" sz="2000" dirty="0" smtClean="0">
                <a:solidFill>
                  <a:srgbClr val="002060"/>
                </a:solidFill>
              </a:rPr>
              <a:t> </a:t>
            </a:r>
            <a:r>
              <a:rPr lang="uk-UA" sz="2000" dirty="0" smtClean="0">
                <a:solidFill>
                  <a:srgbClr val="002060"/>
                </a:solidFill>
              </a:rPr>
              <a:t>Шлейден</a:t>
            </a:r>
            <a:r>
              <a:rPr lang="uk-UA" sz="2000" dirty="0" smtClean="0">
                <a:solidFill>
                  <a:srgbClr val="002060"/>
                </a:solidFill>
              </a:rPr>
              <a:t> і зоолог Теодор </a:t>
            </a:r>
            <a:r>
              <a:rPr lang="uk-UA" sz="2000" dirty="0" smtClean="0">
                <a:solidFill>
                  <a:srgbClr val="002060"/>
                </a:solidFill>
              </a:rPr>
              <a:t>Шванн</a:t>
            </a:r>
            <a:r>
              <a:rPr lang="uk-UA" sz="2000" dirty="0" smtClean="0">
                <a:solidFill>
                  <a:srgbClr val="002060"/>
                </a:solidFill>
              </a:rPr>
              <a:t>, об'єднавши ідеї різних вчених, створили клітинну теорію, згідно з якою клітина є основною структурною та функціональною одиницею живих організмів.</a:t>
            </a:r>
          </a:p>
          <a:p>
            <a:pPr>
              <a:buNone/>
            </a:pPr>
            <a:r>
              <a:rPr lang="uk-UA" sz="2000" dirty="0" smtClean="0">
                <a:solidFill>
                  <a:srgbClr val="002060"/>
                </a:solidFill>
              </a:rPr>
              <a:t>1840 — </a:t>
            </a:r>
            <a:r>
              <a:rPr lang="uk-UA" sz="2000" dirty="0" smtClean="0">
                <a:solidFill>
                  <a:srgbClr val="002060"/>
                </a:solidFill>
              </a:rPr>
              <a:t>Пуркіньє</a:t>
            </a:r>
            <a:r>
              <a:rPr lang="uk-UA" sz="2000" dirty="0" smtClean="0">
                <a:solidFill>
                  <a:srgbClr val="002060"/>
                </a:solidFill>
              </a:rPr>
              <a:t> запропонував назву протоплазма для позначення клітинного вмісту, переконавшись у тому, що саме вміст, а не клітинні стінки, є живою речовиною.</a:t>
            </a:r>
          </a:p>
          <a:p>
            <a:pPr>
              <a:buNone/>
            </a:pPr>
            <a:r>
              <a:rPr lang="uk-UA" sz="2000" dirty="0" smtClean="0">
                <a:solidFill>
                  <a:srgbClr val="002060"/>
                </a:solidFill>
              </a:rPr>
              <a:t>1855 — </a:t>
            </a:r>
            <a:r>
              <a:rPr lang="uk-UA" sz="2000" dirty="0" smtClean="0">
                <a:solidFill>
                  <a:srgbClr val="002060"/>
                </a:solidFill>
              </a:rPr>
              <a:t>Вірхов</a:t>
            </a:r>
            <a:r>
              <a:rPr lang="uk-UA" sz="2000" dirty="0" smtClean="0">
                <a:solidFill>
                  <a:srgbClr val="002060"/>
                </a:solidFill>
              </a:rPr>
              <a:t> довів, що всі клітини утворюються із інших клітин шляхом поділу.</a:t>
            </a:r>
          </a:p>
          <a:p>
            <a:pPr>
              <a:buNone/>
            </a:pPr>
            <a:r>
              <a:rPr lang="uk-UA" sz="2000" dirty="0" smtClean="0">
                <a:solidFill>
                  <a:srgbClr val="002060"/>
                </a:solidFill>
              </a:rPr>
              <a:t>1866 — </a:t>
            </a:r>
            <a:r>
              <a:rPr lang="uk-UA" sz="2000" dirty="0" smtClean="0">
                <a:solidFill>
                  <a:srgbClr val="002060"/>
                </a:solidFill>
              </a:rPr>
              <a:t>Геккель</a:t>
            </a:r>
            <a:r>
              <a:rPr lang="uk-UA" sz="2000" dirty="0" smtClean="0">
                <a:solidFill>
                  <a:srgbClr val="002060"/>
                </a:solidFill>
              </a:rPr>
              <a:t> встановив, що збереження та передачу спадкових ознак здійснює ядро.</a:t>
            </a:r>
          </a:p>
          <a:p>
            <a:pPr>
              <a:buNone/>
            </a:pPr>
            <a:r>
              <a:rPr lang="uk-UA" sz="2000" dirty="0" smtClean="0">
                <a:solidFill>
                  <a:srgbClr val="002060"/>
                </a:solidFill>
              </a:rPr>
              <a:t>1866—1898 — описано основні компоненти клітини, які можна побачити під оптичним мікроскопом. Цитологія набуває характеру експериментальної науки.</a:t>
            </a:r>
          </a:p>
          <a:p>
            <a:pPr>
              <a:buNone/>
            </a:pPr>
            <a:r>
              <a:rPr lang="uk-UA" sz="2000" dirty="0" smtClean="0">
                <a:solidFill>
                  <a:srgbClr val="002060"/>
                </a:solidFill>
              </a:rPr>
              <a:t>1900 — за появою генетики починає розвиватись цитогенетика, що вивчає поведінку хромосом під час поділу та запліднення, її вплив на спадкові ознаки організмів.</a:t>
            </a:r>
          </a:p>
          <a:p>
            <a:pPr>
              <a:buNone/>
            </a:pPr>
            <a:r>
              <a:rPr lang="uk-UA" sz="2000" dirty="0" smtClean="0">
                <a:solidFill>
                  <a:srgbClr val="002060"/>
                </a:solidFill>
              </a:rPr>
              <a:t>1946 — у біології розпочалося використання електронного мікроскопа, що дозволило вивчати ультраструктуру клітин</a:t>
            </a:r>
            <a:endParaRPr lang="uk-UA" sz="2000"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7030A0"/>
                </a:solidFill>
              </a:rPr>
              <a:t>Рисунок клітин корка із </a:t>
            </a:r>
            <a:r>
              <a:rPr lang="ru-RU" dirty="0" smtClean="0">
                <a:solidFill>
                  <a:srgbClr val="7030A0"/>
                </a:solidFill>
              </a:rPr>
              <a:t>праці</a:t>
            </a:r>
            <a:r>
              <a:rPr lang="ru-RU" dirty="0" smtClean="0">
                <a:solidFill>
                  <a:srgbClr val="7030A0"/>
                </a:solidFill>
              </a:rPr>
              <a:t> «</a:t>
            </a:r>
            <a:r>
              <a:rPr lang="ru-RU" dirty="0" smtClean="0">
                <a:solidFill>
                  <a:srgbClr val="7030A0"/>
                </a:solidFill>
              </a:rPr>
              <a:t>Мікрографія</a:t>
            </a:r>
            <a:r>
              <a:rPr lang="ru-RU" dirty="0" smtClean="0">
                <a:solidFill>
                  <a:srgbClr val="7030A0"/>
                </a:solidFill>
              </a:rPr>
              <a:t>» Роберта Гука</a:t>
            </a:r>
            <a:endParaRPr lang="ru-RU" dirty="0">
              <a:solidFill>
                <a:srgbClr val="7030A0"/>
              </a:solidFill>
            </a:endParaRPr>
          </a:p>
        </p:txBody>
      </p:sp>
      <p:pic>
        <p:nvPicPr>
          <p:cNvPr id="4" name="Содержимое 3" descr="Cork_Micrographia_Hooke.png"/>
          <p:cNvPicPr>
            <a:picLocks noGrp="1" noChangeAspect="1"/>
          </p:cNvPicPr>
          <p:nvPr>
            <p:ph idx="1"/>
          </p:nvPr>
        </p:nvPicPr>
        <p:blipFill>
          <a:blip r:embed="rId2" cstate="print"/>
          <a:stretch>
            <a:fillRect/>
          </a:stretch>
        </p:blipFill>
        <p:spPr>
          <a:xfrm>
            <a:off x="3003386" y="1600200"/>
            <a:ext cx="3137227"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0099"/>
                </a:solidFill>
                <a:effectLst>
                  <a:outerShdw blurRad="38100" dist="38100" dir="2700000" algn="tl">
                    <a:srgbClr val="000000">
                      <a:alpha val="43137"/>
                    </a:srgbClr>
                  </a:outerShdw>
                </a:effectLst>
              </a:rPr>
              <a:t>Методи </a:t>
            </a:r>
            <a:r>
              <a:rPr lang="ru-RU" dirty="0" smtClean="0">
                <a:solidFill>
                  <a:srgbClr val="000099"/>
                </a:solidFill>
                <a:effectLst>
                  <a:outerShdw blurRad="38100" dist="38100" dir="2700000" algn="tl">
                    <a:srgbClr val="000000">
                      <a:alpha val="43137"/>
                    </a:srgbClr>
                  </a:outerShdw>
                </a:effectLst>
              </a:rPr>
              <a:t>дослідження</a:t>
            </a:r>
            <a:r>
              <a:rPr lang="ru-RU" dirty="0" smtClean="0">
                <a:solidFill>
                  <a:srgbClr val="000099"/>
                </a:solidFill>
                <a:effectLst>
                  <a:outerShdw blurRad="38100" dist="38100" dir="2700000" algn="tl">
                    <a:srgbClr val="000000">
                      <a:alpha val="43137"/>
                    </a:srgbClr>
                  </a:outerShdw>
                </a:effectLst>
              </a:rPr>
              <a:t> клітин</a:t>
            </a:r>
            <a:endParaRPr lang="ru-RU" dirty="0">
              <a:solidFill>
                <a:srgbClr val="000099"/>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70000" lnSpcReduction="20000"/>
          </a:bodyPr>
          <a:lstStyle/>
          <a:p>
            <a:pPr>
              <a:buNone/>
            </a:pPr>
            <a:r>
              <a:rPr lang="ru-RU" dirty="0" smtClean="0"/>
              <a:t>      </a:t>
            </a:r>
            <a:r>
              <a:rPr lang="ru-RU" dirty="0" smtClean="0"/>
              <a:t>Вперше</a:t>
            </a:r>
            <a:r>
              <a:rPr lang="ru-RU" dirty="0" smtClean="0"/>
              <a:t> </a:t>
            </a:r>
            <a:r>
              <a:rPr lang="ru-RU" dirty="0" smtClean="0"/>
              <a:t>клітини вдалось </a:t>
            </a:r>
            <a:r>
              <a:rPr lang="ru-RU" dirty="0" smtClean="0"/>
              <a:t>побачити</a:t>
            </a:r>
            <a:r>
              <a:rPr lang="ru-RU" dirty="0" smtClean="0"/>
              <a:t> тільки </a:t>
            </a:r>
            <a:r>
              <a:rPr lang="ru-RU" dirty="0" smtClean="0"/>
              <a:t>після</a:t>
            </a:r>
            <a:r>
              <a:rPr lang="ru-RU" dirty="0" smtClean="0"/>
              <a:t> </a:t>
            </a:r>
            <a:r>
              <a:rPr lang="ru-RU" dirty="0" smtClean="0"/>
              <a:t>створення</a:t>
            </a:r>
            <a:r>
              <a:rPr lang="ru-RU" dirty="0" smtClean="0"/>
              <a:t> </a:t>
            </a:r>
            <a:r>
              <a:rPr lang="ru-RU" dirty="0" smtClean="0"/>
              <a:t>світлових</a:t>
            </a:r>
            <a:r>
              <a:rPr lang="ru-RU" dirty="0" smtClean="0"/>
              <a:t> мікроскопів, з того часу і </a:t>
            </a:r>
            <a:r>
              <a:rPr lang="ru-RU" dirty="0" smtClean="0"/>
              <a:t>досі</a:t>
            </a:r>
            <a:r>
              <a:rPr lang="ru-RU" dirty="0" smtClean="0"/>
              <a:t> мікроскопія </a:t>
            </a:r>
            <a:r>
              <a:rPr lang="ru-RU" dirty="0" smtClean="0"/>
              <a:t>залишається</a:t>
            </a:r>
            <a:r>
              <a:rPr lang="ru-RU" dirty="0" smtClean="0"/>
              <a:t> одним із </a:t>
            </a:r>
            <a:r>
              <a:rPr lang="ru-RU" dirty="0" smtClean="0"/>
              <a:t>найважливіших</a:t>
            </a:r>
            <a:r>
              <a:rPr lang="ru-RU" dirty="0" smtClean="0"/>
              <a:t> </a:t>
            </a:r>
            <a:r>
              <a:rPr lang="ru-RU" dirty="0" smtClean="0"/>
              <a:t>методів</a:t>
            </a:r>
            <a:r>
              <a:rPr lang="ru-RU" dirty="0" smtClean="0"/>
              <a:t> </a:t>
            </a:r>
            <a:r>
              <a:rPr lang="ru-RU" dirty="0" smtClean="0"/>
              <a:t>дослідження</a:t>
            </a:r>
            <a:r>
              <a:rPr lang="ru-RU" dirty="0" smtClean="0"/>
              <a:t> клітин. Використовується світлова (оптична) мікроскопія, що попри свою порівняно невелику роздільну здатність має ту перевагу, що дозволяє спостерігати за живими клітинами. У ХХ столітті була винайдена електронна мікроскопія, що дала можливість вивчити ультраструктуру </a:t>
            </a:r>
            <a:r>
              <a:rPr lang="ru-RU" dirty="0" smtClean="0"/>
              <a:t>клітин.Для </a:t>
            </a:r>
            <a:r>
              <a:rPr lang="ru-RU" dirty="0" smtClean="0"/>
              <a:t>вивчення функцій клітин та їх частин використовують різноманітні біохімічні методи як препаративні, наприклад фракціонування методом диференційного центрифугування, так і аналітичні. Для експериментальних та практичних цілей використовують методи клітинної інженерії. Всі згадані методичні підходи можуть використовуватись у поєднанні із методами культури клітин.</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ru-RU" dirty="0" smtClean="0"/>
              <a:t>Будова мікроскопу.</a:t>
            </a:r>
            <a:endParaRPr lang="ru-RU" dirty="0"/>
          </a:p>
        </p:txBody>
      </p:sp>
      <p:sp>
        <p:nvSpPr>
          <p:cNvPr id="3" name="Содержимое 2"/>
          <p:cNvSpPr>
            <a:spLocks noGrp="1"/>
          </p:cNvSpPr>
          <p:nvPr>
            <p:ph idx="1"/>
          </p:nvPr>
        </p:nvSpPr>
        <p:spPr>
          <a:xfrm>
            <a:off x="142844" y="1000108"/>
            <a:ext cx="8786874" cy="4597401"/>
          </a:xfrm>
        </p:spPr>
        <p:txBody>
          <a:bodyPr>
            <a:normAutofit/>
          </a:bodyPr>
          <a:lstStyle/>
          <a:p>
            <a:pPr>
              <a:buNone/>
            </a:pPr>
            <a:r>
              <a:rPr lang="ru-RU" sz="1600" dirty="0" smtClean="0"/>
              <a:t>Мікроскопи – це оптичні прилади для вивчення мікроскопічних об’єктів. Найбільш часто в </a:t>
            </a:r>
            <a:r>
              <a:rPr lang="ru-RU" sz="1600" dirty="0" smtClean="0"/>
              <a:t>мікробіологічних</a:t>
            </a:r>
            <a:r>
              <a:rPr lang="ru-RU" sz="1600" dirty="0" smtClean="0"/>
              <a:t> </a:t>
            </a:r>
            <a:r>
              <a:rPr lang="ru-RU" sz="1600" dirty="0" smtClean="0"/>
              <a:t>лабораторіях </a:t>
            </a:r>
            <a:r>
              <a:rPr lang="ru-RU" sz="1600" dirty="0" smtClean="0"/>
              <a:t>використовують світлові мікроскопи «Біолам Р-2», МБР-1, </a:t>
            </a:r>
            <a:r>
              <a:rPr lang="ru-RU" sz="1600" dirty="0" smtClean="0"/>
              <a:t>МБР-3 </a:t>
            </a:r>
            <a:r>
              <a:rPr lang="ru-RU" sz="1600" dirty="0" smtClean="0"/>
              <a:t>та інші. Звичайний </a:t>
            </a:r>
            <a:r>
              <a:rPr lang="ru-RU" sz="1600" dirty="0" smtClean="0"/>
              <a:t>світловий</a:t>
            </a:r>
            <a:r>
              <a:rPr lang="ru-RU" sz="1600" dirty="0" smtClean="0"/>
              <a:t> </a:t>
            </a:r>
            <a:r>
              <a:rPr lang="ru-RU" sz="1600" dirty="0" smtClean="0"/>
              <a:t>мікроскоп </a:t>
            </a:r>
            <a:r>
              <a:rPr lang="ru-RU" sz="1600" dirty="0" smtClean="0"/>
              <a:t>складається з двох частин: механічної та оптичної </a:t>
            </a:r>
            <a:endParaRPr lang="ru-RU" sz="1600" dirty="0"/>
          </a:p>
        </p:txBody>
      </p:sp>
      <p:pic>
        <p:nvPicPr>
          <p:cNvPr id="4" name="Рисунок 3" descr="1_1004.gif"/>
          <p:cNvPicPr>
            <a:picLocks noChangeAspect="1"/>
          </p:cNvPicPr>
          <p:nvPr/>
        </p:nvPicPr>
        <p:blipFill>
          <a:blip r:embed="rId2" cstate="print"/>
          <a:stretch>
            <a:fillRect/>
          </a:stretch>
        </p:blipFill>
        <p:spPr>
          <a:xfrm>
            <a:off x="4929190" y="1857364"/>
            <a:ext cx="4050115" cy="2105023"/>
          </a:xfrm>
          <a:prstGeom prst="rect">
            <a:avLst/>
          </a:prstGeom>
        </p:spPr>
      </p:pic>
      <p:sp>
        <p:nvSpPr>
          <p:cNvPr id="5" name="Прямоугольник 4"/>
          <p:cNvSpPr/>
          <p:nvPr/>
        </p:nvSpPr>
        <p:spPr>
          <a:xfrm>
            <a:off x="285720" y="1785926"/>
            <a:ext cx="4572000" cy="3046988"/>
          </a:xfrm>
          <a:prstGeom prst="rect">
            <a:avLst/>
          </a:prstGeom>
        </p:spPr>
        <p:txBody>
          <a:bodyPr>
            <a:spAutoFit/>
          </a:bodyPr>
          <a:lstStyle/>
          <a:p>
            <a:r>
              <a:rPr lang="ru-RU" sz="1600" dirty="0" smtClean="0"/>
              <a:t>1 – основа; 2 – коробка з механізмом мікрометричного фокосування;  3 – рукоятка мікрогвинта; 4 – предметний столик; 5 – гвинт для фіксування диска предметного столика; 6 – регулювальні гвинти; 7 – тубусотримач; 8 – рукоятка мікрогвинта; 9 – головка; 10 – насадка; 11 – гвинт для закріплення насадки; 12 – револьвер; 13 – гвин фіксування револьвера; 14 – кронштейн конденсора; 15 – рукоятка конденсора; 16 – циліндрична гільза конденсора; 17 – гвинт; 18 – додаткова лінза (відкидна); 19 – дзеркало.</a:t>
            </a:r>
            <a:endParaRPr lang="ru-RU" sz="1600" dirty="0"/>
          </a:p>
        </p:txBody>
      </p:sp>
      <p:pic>
        <p:nvPicPr>
          <p:cNvPr id="6" name="Рисунок 5" descr="1_1005.gif"/>
          <p:cNvPicPr>
            <a:picLocks noChangeAspect="1"/>
          </p:cNvPicPr>
          <p:nvPr/>
        </p:nvPicPr>
        <p:blipFill>
          <a:blip r:embed="rId3" cstate="print"/>
          <a:stretch>
            <a:fillRect/>
          </a:stretch>
        </p:blipFill>
        <p:spPr>
          <a:xfrm>
            <a:off x="1571604" y="4714870"/>
            <a:ext cx="1714504" cy="2143130"/>
          </a:xfrm>
          <a:prstGeom prst="rect">
            <a:avLst/>
          </a:prstGeom>
        </p:spPr>
      </p:pic>
      <p:pic>
        <p:nvPicPr>
          <p:cNvPr id="7" name="Рисунок 6" descr="1_1006.gif"/>
          <p:cNvPicPr>
            <a:picLocks noChangeAspect="1"/>
          </p:cNvPicPr>
          <p:nvPr/>
        </p:nvPicPr>
        <p:blipFill>
          <a:blip r:embed="rId4" cstate="print"/>
          <a:stretch>
            <a:fillRect/>
          </a:stretch>
        </p:blipFill>
        <p:spPr>
          <a:xfrm>
            <a:off x="3714744" y="4729158"/>
            <a:ext cx="1610278" cy="2128842"/>
          </a:xfrm>
          <a:prstGeom prst="rect">
            <a:avLst/>
          </a:prstGeom>
        </p:spPr>
      </p:pic>
      <p:sp>
        <p:nvSpPr>
          <p:cNvPr id="8" name="Прямоугольник 7"/>
          <p:cNvSpPr/>
          <p:nvPr/>
        </p:nvSpPr>
        <p:spPr>
          <a:xfrm>
            <a:off x="5786446" y="5572140"/>
            <a:ext cx="2885342" cy="369332"/>
          </a:xfrm>
          <a:prstGeom prst="rect">
            <a:avLst/>
          </a:prstGeom>
        </p:spPr>
        <p:txBody>
          <a:bodyPr wrap="none">
            <a:spAutoFit/>
          </a:bodyPr>
          <a:lstStyle/>
          <a:p>
            <a:r>
              <a:rPr lang="ru-RU" dirty="0" smtClean="0"/>
              <a:t>Сучасні світлові мікроскопи</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229600" cy="1143000"/>
          </a:xfrm>
        </p:spPr>
        <p:txBody>
          <a:bodyPr>
            <a:normAutofit fontScale="90000"/>
          </a:bodyPr>
          <a:lstStyle/>
          <a:p>
            <a:pPr lvl="0"/>
            <a:r>
              <a:rPr lang="ru-RU" sz="4900" b="1" dirty="0" smtClean="0"/>
              <a:t>Види мікроскопії </a:t>
            </a:r>
            <a:r>
              <a:rPr lang="ru-RU" sz="1300" b="1" dirty="0" smtClean="0"/>
              <a:t/>
            </a:r>
            <a:br>
              <a:rPr lang="ru-RU" sz="1300" b="1" dirty="0" smtClean="0"/>
            </a:br>
            <a:endParaRPr lang="ru-RU" dirty="0"/>
          </a:p>
        </p:txBody>
      </p:sp>
      <p:sp>
        <p:nvSpPr>
          <p:cNvPr id="1027" name="Rectangle 3"/>
          <p:cNvSpPr>
            <a:spLocks noChangeArrowheads="1"/>
          </p:cNvSpPr>
          <p:nvPr/>
        </p:nvSpPr>
        <p:spPr bwMode="auto">
          <a:xfrm>
            <a:off x="642910" y="1571612"/>
            <a:ext cx="6000792" cy="36779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i="0" u="none"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Оптична мікроскопія</a:t>
            </a:r>
          </a:p>
          <a:p>
            <a:pPr eaLnBrk="0" fontAlgn="base" hangingPunct="0">
              <a:spcBef>
                <a:spcPct val="0"/>
              </a:spcBef>
              <a:spcAft>
                <a:spcPct val="0"/>
              </a:spcAft>
              <a:buFontTx/>
              <a:buChar char="•"/>
            </a:pPr>
            <a:r>
              <a:rPr kumimoji="0" lang="ru-RU" sz="3200" i="0" u="none"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 </a:t>
            </a:r>
            <a:r>
              <a:rPr lang="ru-RU" sz="3200" dirty="0" smtClean="0">
                <a:solidFill>
                  <a:schemeClr val="accent6">
                    <a:lumMod val="50000"/>
                  </a:schemeClr>
                </a:solidFill>
              </a:rPr>
              <a:t>Електронна мікроскопія </a:t>
            </a:r>
          </a:p>
          <a:p>
            <a:pPr eaLnBrk="0" fontAlgn="base" hangingPunct="0">
              <a:spcBef>
                <a:spcPct val="0"/>
              </a:spcBef>
              <a:spcAft>
                <a:spcPct val="0"/>
              </a:spcAft>
              <a:buFont typeface="Arial" pitchFamily="34" charset="0"/>
              <a:buChar char="•"/>
            </a:pPr>
            <a:r>
              <a:rPr lang="ru-RU" sz="3200" dirty="0" smtClean="0">
                <a:solidFill>
                  <a:schemeClr val="accent6">
                    <a:lumMod val="50000"/>
                  </a:schemeClr>
                </a:solidFill>
              </a:rPr>
              <a:t>Рентгенівська мікроскопія</a:t>
            </a:r>
          </a:p>
          <a:p>
            <a:pPr lvl="0" eaLnBrk="0" fontAlgn="base" hangingPunct="0">
              <a:spcBef>
                <a:spcPct val="0"/>
              </a:spcBef>
              <a:spcAft>
                <a:spcPct val="0"/>
              </a:spcAft>
              <a:buFont typeface="Arial" pitchFamily="34" charset="0"/>
              <a:buChar char="•"/>
            </a:pPr>
            <a:r>
              <a:rPr lang="ru-RU" sz="3200" dirty="0" smtClean="0">
                <a:solidFill>
                  <a:schemeClr val="accent6">
                    <a:lumMod val="50000"/>
                  </a:schemeClr>
                </a:solidFill>
              </a:rPr>
              <a:t> </a:t>
            </a:r>
            <a:r>
              <a:rPr lang="ru-RU" sz="3200" dirty="0" smtClean="0">
                <a:solidFill>
                  <a:schemeClr val="accent6">
                    <a:lumMod val="50000"/>
                  </a:schemeClr>
                </a:solidFill>
              </a:rPr>
              <a:t>Скануюча Зондовая </a:t>
            </a:r>
            <a:r>
              <a:rPr lang="ru-RU" sz="3200" dirty="0" smtClean="0">
                <a:solidFill>
                  <a:schemeClr val="accent6">
                    <a:lumMod val="50000"/>
                  </a:schemeClr>
                </a:solidFill>
              </a:rPr>
              <a:t>мікроскопія</a:t>
            </a:r>
          </a:p>
          <a:p>
            <a:pPr eaLnBrk="0" fontAlgn="base" hangingPunct="0">
              <a:spcBef>
                <a:spcPct val="0"/>
              </a:spcBef>
              <a:spcAft>
                <a:spcPct val="0"/>
              </a:spcAft>
              <a:buFont typeface="Arial" pitchFamily="34" charset="0"/>
              <a:buChar char="•"/>
            </a:pPr>
            <a:r>
              <a:rPr lang="ru-RU" sz="3200" dirty="0" smtClean="0">
                <a:solidFill>
                  <a:schemeClr val="accent6">
                    <a:lumMod val="50000"/>
                  </a:schemeClr>
                </a:solidFill>
              </a:rPr>
              <a:t> </a:t>
            </a:r>
            <a:r>
              <a:rPr lang="ru-RU" sz="3200" dirty="0" smtClean="0">
                <a:solidFill>
                  <a:schemeClr val="accent6">
                    <a:lumMod val="50000"/>
                  </a:schemeClr>
                </a:solidFill>
              </a:rPr>
              <a:t>Інфрачервона мікроскопія </a:t>
            </a:r>
          </a:p>
          <a:p>
            <a:pPr lvl="0" eaLnBrk="0" fontAlgn="base" hangingPunct="0">
              <a:spcBef>
                <a:spcPct val="0"/>
              </a:spcBef>
              <a:spcAft>
                <a:spcPct val="0"/>
              </a:spcAft>
              <a:buFont typeface="Arial" pitchFamily="34" charset="0"/>
              <a:buChar char="•"/>
            </a:pPr>
            <a:endParaRPr lang="ru-RU" sz="1400" dirty="0" smtClean="0"/>
          </a:p>
          <a:p>
            <a:pPr eaLnBrk="0" fontAlgn="base" hangingPunct="0">
              <a:spcBef>
                <a:spcPct val="0"/>
              </a:spcBef>
              <a:spcAft>
                <a:spcPct val="0"/>
              </a:spcAft>
              <a:buFont typeface="Arial" pitchFamily="34" charset="0"/>
              <a:buChar char="•"/>
            </a:pPr>
            <a:endParaRPr lang="ru-RU" sz="1400" dirty="0" smtClean="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ru-RU" dirty="0" smtClean="0">
                <a:solidFill>
                  <a:srgbClr val="008000"/>
                </a:solidFill>
              </a:rPr>
              <a:t>Оптична мікроскопія</a:t>
            </a:r>
            <a:endParaRPr lang="ru-RU" dirty="0">
              <a:solidFill>
                <a:srgbClr val="008000"/>
              </a:solidFill>
            </a:endParaRPr>
          </a:p>
        </p:txBody>
      </p:sp>
      <p:sp>
        <p:nvSpPr>
          <p:cNvPr id="3" name="Содержимое 2"/>
          <p:cNvSpPr>
            <a:spLocks noGrp="1"/>
          </p:cNvSpPr>
          <p:nvPr>
            <p:ph idx="1"/>
          </p:nvPr>
        </p:nvSpPr>
        <p:spPr>
          <a:xfrm>
            <a:off x="428596" y="1214422"/>
            <a:ext cx="8229600" cy="4525963"/>
          </a:xfrm>
        </p:spPr>
        <p:txBody>
          <a:bodyPr>
            <a:noAutofit/>
          </a:bodyPr>
          <a:lstStyle/>
          <a:p>
            <a:pPr>
              <a:buNone/>
            </a:pPr>
            <a:r>
              <a:rPr lang="ru-RU" sz="1600" dirty="0" smtClean="0">
                <a:solidFill>
                  <a:schemeClr val="accent5">
                    <a:lumMod val="50000"/>
                  </a:schemeClr>
                </a:solidFill>
              </a:rPr>
              <a:t>        </a:t>
            </a:r>
            <a:r>
              <a:rPr lang="ru-RU" sz="1600" dirty="0" smtClean="0">
                <a:solidFill>
                  <a:schemeClr val="tx2">
                    <a:lumMod val="75000"/>
                  </a:schemeClr>
                </a:solidFill>
              </a:rPr>
              <a:t>У </a:t>
            </a:r>
            <a:r>
              <a:rPr lang="ru-RU" sz="1600" dirty="0" smtClean="0">
                <a:solidFill>
                  <a:schemeClr val="tx2">
                    <a:lumMod val="75000"/>
                  </a:schemeClr>
                </a:solidFill>
              </a:rPr>
              <a:t>оптичному мікроскопі збільшення об'єкта досягається завдяки серії лінз, через які проходить світло. Максимальне збільшення, яке можна досягнути завдяки оптичному мікроскопу становить близько 1000. Ще однією важливою характеристикою є роздільна здатність — відстань між двома точками, які ще розпізнаються окремо, іншими словами роздільна здатність характеризує чіткість зображення. Ця величина обмежується довжиною світлової хвилі, навіть при використанні найбільш короткохвильового світла — ультрафіолетового — можна досягнути тільки роздільної здатності близько 200 нм, таку роздільність було отримано ще в кінці </a:t>
            </a:r>
            <a:r>
              <a:rPr lang="en-US" sz="1600" dirty="0" smtClean="0">
                <a:solidFill>
                  <a:schemeClr val="tx2">
                    <a:lumMod val="75000"/>
                  </a:schemeClr>
                </a:solidFill>
              </a:rPr>
              <a:t>XIX </a:t>
            </a:r>
            <a:r>
              <a:rPr lang="ru-RU" sz="1600" dirty="0" smtClean="0">
                <a:solidFill>
                  <a:schemeClr val="tx2">
                    <a:lumMod val="75000"/>
                  </a:schemeClr>
                </a:solidFill>
              </a:rPr>
              <a:t>століття. Таким чином найменші структури, які можна спостерігати під оптичним мікроскопом це мітохондрії і невеликі бактерії, лінійний розмір яких становить приблизно 500 нм. Проте об'єкти, менші за 200 нм, видні у світловому мікроскопі, якщо вони самі випромінюють світло. Ця особливість використовується у флуоресцентній мікроскопії, за якої клітинні структури чи окремі білки зв'язуються зі спеціальними флуоресцентними білками або антитілами із флуоресцентними мітками. На якість зображення, отриманого за допомогою оптичного мікроскопа, впливає також контрастність, її можна збільшити використовуючи різні методи забарвлення клітин. Для вивчення живих клітин використовують фазовоконтрастну та диференційну інтерференційно-кантрастну і темнопольну мікроскопію. Конфокальні мікроскопи дозволяють покращити якість флуоресцентних зображень</a:t>
            </a:r>
            <a:endParaRPr lang="ru-RU" sz="1600" dirty="0">
              <a:solidFill>
                <a:schemeClr val="tx2">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aramecium.jpg"/>
          <p:cNvPicPr>
            <a:picLocks noChangeAspect="1"/>
          </p:cNvPicPr>
          <p:nvPr/>
        </p:nvPicPr>
        <p:blipFill>
          <a:blip r:embed="rId2" cstate="print"/>
          <a:stretch>
            <a:fillRect/>
          </a:stretch>
        </p:blipFill>
        <p:spPr>
          <a:xfrm>
            <a:off x="1080029" y="0"/>
            <a:ext cx="6983939" cy="6858000"/>
          </a:xfrm>
          <a:prstGeom prst="rect">
            <a:avLst/>
          </a:prstGeom>
        </p:spPr>
      </p:pic>
      <p:sp>
        <p:nvSpPr>
          <p:cNvPr id="5" name="Прямоугольник 4"/>
          <p:cNvSpPr/>
          <p:nvPr/>
        </p:nvSpPr>
        <p:spPr>
          <a:xfrm>
            <a:off x="4000496" y="6072206"/>
            <a:ext cx="4572000" cy="646331"/>
          </a:xfrm>
          <a:prstGeom prst="rect">
            <a:avLst/>
          </a:prstGeom>
        </p:spPr>
        <p:txBody>
          <a:bodyPr>
            <a:spAutoFit/>
          </a:bodyPr>
          <a:lstStyle/>
          <a:p>
            <a:r>
              <a:rPr lang="en-US" dirty="0" smtClean="0">
                <a:solidFill>
                  <a:srgbClr val="FFFF00"/>
                </a:solidFill>
              </a:rPr>
              <a:t>Paramecium aurelia (</a:t>
            </a:r>
            <a:r>
              <a:rPr lang="ru-RU" dirty="0" smtClean="0">
                <a:solidFill>
                  <a:srgbClr val="FFFF00"/>
                </a:solidFill>
              </a:rPr>
              <a:t>світлопольна мікроскопія)</a:t>
            </a:r>
            <a:endParaRPr lang="ru-RU"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iatoms_through_the_microscope.jpg"/>
          <p:cNvPicPr>
            <a:picLocks noGrp="1" noChangeAspect="1"/>
          </p:cNvPicPr>
          <p:nvPr>
            <p:ph idx="1"/>
          </p:nvPr>
        </p:nvPicPr>
        <p:blipFill>
          <a:blip r:embed="rId2" cstate="print"/>
          <a:stretch>
            <a:fillRect/>
          </a:stretch>
        </p:blipFill>
        <p:spPr>
          <a:xfrm>
            <a:off x="-64" y="214290"/>
            <a:ext cx="9144064" cy="6012213"/>
          </a:xfrm>
        </p:spPr>
      </p:pic>
      <p:sp>
        <p:nvSpPr>
          <p:cNvPr id="5" name="Прямоугольник 4"/>
          <p:cNvSpPr/>
          <p:nvPr/>
        </p:nvSpPr>
        <p:spPr>
          <a:xfrm>
            <a:off x="2428860" y="5500702"/>
            <a:ext cx="4572000" cy="646331"/>
          </a:xfrm>
          <a:prstGeom prst="rect">
            <a:avLst/>
          </a:prstGeom>
        </p:spPr>
        <p:txBody>
          <a:bodyPr>
            <a:spAutoFit/>
          </a:bodyPr>
          <a:lstStyle/>
          <a:p>
            <a:r>
              <a:rPr lang="ru-RU" dirty="0" smtClean="0">
                <a:solidFill>
                  <a:srgbClr val="FFFF00"/>
                </a:solidFill>
              </a:rPr>
              <a:t>Діатомові водорості (темнопольна мікроскопія)</a:t>
            </a:r>
            <a:endParaRPr lang="ru-RU" dirty="0">
              <a:solidFill>
                <a:srgbClr val="FFFF0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961</Words>
  <Application>Microsoft Office PowerPoint</Application>
  <PresentationFormat>Экран (4:3)</PresentationFormat>
  <Paragraphs>40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Презентація</vt:lpstr>
      <vt:lpstr>Історія відкриття та дослідження клітин</vt:lpstr>
      <vt:lpstr>Рисунок клітин корка із праці «Мікрографія» Роберта Гука</vt:lpstr>
      <vt:lpstr>Методи дослідження клітин</vt:lpstr>
      <vt:lpstr>Будова мікроскопу.</vt:lpstr>
      <vt:lpstr>Види мікроскопії  </vt:lpstr>
      <vt:lpstr>Оптична мікроскопія</vt:lpstr>
      <vt:lpstr>Слайд 8</vt:lpstr>
      <vt:lpstr>Слайд 9</vt:lpstr>
      <vt:lpstr>Слайд 10</vt:lpstr>
      <vt:lpstr>Слайд 11</vt:lpstr>
      <vt:lpstr>Слайд 12</vt:lpstr>
      <vt:lpstr>Електронна мікроскопія</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dc:title>
  <dc:creator>COMP</dc:creator>
  <cp:lastModifiedBy>COMP</cp:lastModifiedBy>
  <cp:revision>6</cp:revision>
  <dcterms:created xsi:type="dcterms:W3CDTF">2012-11-19T13:52:30Z</dcterms:created>
  <dcterms:modified xsi:type="dcterms:W3CDTF">2012-11-19T14:49:31Z</dcterms:modified>
</cp:coreProperties>
</file>