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42854-5628-4155-8887-7B72CACE96F2}" type="doc">
      <dgm:prSet loTypeId="urn:microsoft.com/office/officeart/2005/8/layout/pyramid2" loCatId="list" qsTypeId="urn:microsoft.com/office/officeart/2005/8/quickstyle/3d6" qsCatId="3D" csTypeId="urn:microsoft.com/office/officeart/2005/8/colors/colorful4" csCatId="colorful" phldr="1"/>
      <dgm:spPr/>
    </dgm:pt>
    <dgm:pt modelId="{9A818DA1-4CE3-4DBC-BB78-67133DCCA1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потреба в </a:t>
          </a:r>
          <a:r>
            <a:rPr lang="ru-RU" dirty="0" err="1" smtClean="0"/>
            <a:t>самоактуалізації</a:t>
          </a:r>
          <a:endParaRPr lang="ru-RU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607A24E-ACA6-477B-B466-108F53C63C44}" type="parTrans" cxnId="{5758BA6C-A88D-4117-A332-4C96692549F3}">
      <dgm:prSet/>
      <dgm:spPr/>
      <dgm:t>
        <a:bodyPr/>
        <a:lstStyle/>
        <a:p>
          <a:endParaRPr lang="ru-RU"/>
        </a:p>
      </dgm:t>
    </dgm:pt>
    <dgm:pt modelId="{147CCB2D-2B29-4E04-AF49-74FE4A0A0DD9}" type="sibTrans" cxnId="{5758BA6C-A88D-4117-A332-4C96692549F3}">
      <dgm:prSet/>
      <dgm:spPr/>
      <dgm:t>
        <a:bodyPr/>
        <a:lstStyle/>
        <a:p>
          <a:endParaRPr lang="ru-RU"/>
        </a:p>
      </dgm:t>
    </dgm:pt>
    <dgm:pt modelId="{8F775C51-4E24-4F36-81E8-BF53F72A210B}">
      <dgm:prSet phldrT="[Текст]"/>
      <dgm:spPr/>
      <dgm:t>
        <a:bodyPr/>
        <a:lstStyle/>
        <a:p>
          <a:r>
            <a:rPr lang="ru-RU" dirty="0" smtClean="0"/>
            <a:t>потреба у </a:t>
          </a:r>
          <a:r>
            <a:rPr lang="ru-RU" dirty="0" err="1" smtClean="0"/>
            <a:t>належності</a:t>
          </a:r>
          <a:r>
            <a:rPr lang="ru-RU" dirty="0" smtClean="0"/>
            <a:t> до </a:t>
          </a:r>
          <a:r>
            <a:rPr lang="ru-RU" dirty="0" err="1" smtClean="0"/>
            <a:t>соціальної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endParaRPr lang="ru-RU" dirty="0"/>
        </a:p>
      </dgm:t>
    </dgm:pt>
    <dgm:pt modelId="{3E8EDEAE-5876-4EBD-8D8C-BD234879F11B}" type="parTrans" cxnId="{EE0FAFC3-148D-4A73-A21A-E2719249BA34}">
      <dgm:prSet/>
      <dgm:spPr/>
      <dgm:t>
        <a:bodyPr/>
        <a:lstStyle/>
        <a:p>
          <a:endParaRPr lang="ru-RU"/>
        </a:p>
      </dgm:t>
    </dgm:pt>
    <dgm:pt modelId="{2172CE42-8F8D-4DBC-8C13-CDBEE7D73354}" type="sibTrans" cxnId="{EE0FAFC3-148D-4A73-A21A-E2719249BA34}">
      <dgm:prSet/>
      <dgm:spPr/>
      <dgm:t>
        <a:bodyPr/>
        <a:lstStyle/>
        <a:p>
          <a:endParaRPr lang="ru-RU"/>
        </a:p>
      </dgm:t>
    </dgm:pt>
    <dgm:pt modelId="{403FE16C-6DCD-4D4A-9C63-8C3B0F413C6E}">
      <dgm:prSet phldrT="[Текст]"/>
      <dgm:spPr/>
      <dgm:t>
        <a:bodyPr/>
        <a:lstStyle/>
        <a:p>
          <a:r>
            <a:rPr lang="ru-RU" dirty="0" err="1" smtClean="0"/>
            <a:t>фізіологічні</a:t>
          </a:r>
          <a:r>
            <a:rPr lang="ru-RU" dirty="0" smtClean="0"/>
            <a:t> потреби </a:t>
          </a:r>
          <a:endParaRPr lang="ru-RU" dirty="0"/>
        </a:p>
      </dgm:t>
    </dgm:pt>
    <dgm:pt modelId="{B37FC54E-4020-4F88-9C2A-06C76E2E5544}" type="parTrans" cxnId="{93D37B8A-E3CA-443E-AF46-A7967E9F2E72}">
      <dgm:prSet/>
      <dgm:spPr/>
      <dgm:t>
        <a:bodyPr/>
        <a:lstStyle/>
        <a:p>
          <a:endParaRPr lang="ru-RU"/>
        </a:p>
      </dgm:t>
    </dgm:pt>
    <dgm:pt modelId="{7C06F3CC-4784-4EA1-99E8-127F95941E49}" type="sibTrans" cxnId="{93D37B8A-E3CA-443E-AF46-A7967E9F2E72}">
      <dgm:prSet/>
      <dgm:spPr/>
      <dgm:t>
        <a:bodyPr/>
        <a:lstStyle/>
        <a:p>
          <a:endParaRPr lang="ru-RU"/>
        </a:p>
      </dgm:t>
    </dgm:pt>
    <dgm:pt modelId="{99B93C8E-733F-4324-819E-2A449BEAFC6A}" type="pres">
      <dgm:prSet presAssocID="{5B942854-5628-4155-8887-7B72CACE96F2}" presName="compositeShape" presStyleCnt="0">
        <dgm:presLayoutVars>
          <dgm:dir/>
          <dgm:resizeHandles/>
        </dgm:presLayoutVars>
      </dgm:prSet>
      <dgm:spPr/>
    </dgm:pt>
    <dgm:pt modelId="{66799667-5421-48E6-BC0E-285B76CFFEA4}" type="pres">
      <dgm:prSet presAssocID="{5B942854-5628-4155-8887-7B72CACE96F2}" presName="pyramid" presStyleLbl="node1" presStyleIdx="0" presStyleCnt="1"/>
      <dgm:spPr/>
    </dgm:pt>
    <dgm:pt modelId="{A923299B-DD94-4D98-99A7-EBF2F9C737D8}" type="pres">
      <dgm:prSet presAssocID="{5B942854-5628-4155-8887-7B72CACE96F2}" presName="theList" presStyleCnt="0"/>
      <dgm:spPr/>
    </dgm:pt>
    <dgm:pt modelId="{251527BB-9EAC-4D7E-992E-47F6B3FF0623}" type="pres">
      <dgm:prSet presAssocID="{9A818DA1-4CE3-4DBC-BB78-67133DCCA1C4}" presName="aNode" presStyleLbl="fgAcc1" presStyleIdx="0" presStyleCnt="3">
        <dgm:presLayoutVars>
          <dgm:bulletEnabled val="1"/>
        </dgm:presLayoutVars>
      </dgm:prSet>
      <dgm:spPr/>
    </dgm:pt>
    <dgm:pt modelId="{191C5B1B-AE83-48C2-8A3A-682CA6789F1A}" type="pres">
      <dgm:prSet presAssocID="{9A818DA1-4CE3-4DBC-BB78-67133DCCA1C4}" presName="aSpace" presStyleCnt="0"/>
      <dgm:spPr/>
    </dgm:pt>
    <dgm:pt modelId="{5F3FC896-3F6A-4FAE-98B9-6143310F457E}" type="pres">
      <dgm:prSet presAssocID="{8F775C51-4E24-4F36-81E8-BF53F72A210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1205A-7046-44A1-A358-37C8BDD12C12}" type="pres">
      <dgm:prSet presAssocID="{8F775C51-4E24-4F36-81E8-BF53F72A210B}" presName="aSpace" presStyleCnt="0"/>
      <dgm:spPr/>
    </dgm:pt>
    <dgm:pt modelId="{77321EAA-0E62-4C97-A0D4-AD0C24302671}" type="pres">
      <dgm:prSet presAssocID="{403FE16C-6DCD-4D4A-9C63-8C3B0F413C6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0F9BA-2EAB-4522-B3BF-92C6F1D93997}" type="pres">
      <dgm:prSet presAssocID="{403FE16C-6DCD-4D4A-9C63-8C3B0F413C6E}" presName="aSpace" presStyleCnt="0"/>
      <dgm:spPr/>
    </dgm:pt>
  </dgm:ptLst>
  <dgm:cxnLst>
    <dgm:cxn modelId="{9CD92AF9-60EE-4820-AC49-6EC2D76099E7}" type="presOf" srcId="{9A818DA1-4CE3-4DBC-BB78-67133DCCA1C4}" destId="{251527BB-9EAC-4D7E-992E-47F6B3FF0623}" srcOrd="0" destOrd="0" presId="urn:microsoft.com/office/officeart/2005/8/layout/pyramid2"/>
    <dgm:cxn modelId="{5758BA6C-A88D-4117-A332-4C96692549F3}" srcId="{5B942854-5628-4155-8887-7B72CACE96F2}" destId="{9A818DA1-4CE3-4DBC-BB78-67133DCCA1C4}" srcOrd="0" destOrd="0" parTransId="{4607A24E-ACA6-477B-B466-108F53C63C44}" sibTransId="{147CCB2D-2B29-4E04-AF49-74FE4A0A0DD9}"/>
    <dgm:cxn modelId="{7734A2BF-0F6F-4C06-B5AF-9FF1B1FF048D}" type="presOf" srcId="{403FE16C-6DCD-4D4A-9C63-8C3B0F413C6E}" destId="{77321EAA-0E62-4C97-A0D4-AD0C24302671}" srcOrd="0" destOrd="0" presId="urn:microsoft.com/office/officeart/2005/8/layout/pyramid2"/>
    <dgm:cxn modelId="{EE0FAFC3-148D-4A73-A21A-E2719249BA34}" srcId="{5B942854-5628-4155-8887-7B72CACE96F2}" destId="{8F775C51-4E24-4F36-81E8-BF53F72A210B}" srcOrd="1" destOrd="0" parTransId="{3E8EDEAE-5876-4EBD-8D8C-BD234879F11B}" sibTransId="{2172CE42-8F8D-4DBC-8C13-CDBEE7D73354}"/>
    <dgm:cxn modelId="{3ADC80CE-DCCF-4180-86A4-2F29F41A5B01}" type="presOf" srcId="{8F775C51-4E24-4F36-81E8-BF53F72A210B}" destId="{5F3FC896-3F6A-4FAE-98B9-6143310F457E}" srcOrd="0" destOrd="0" presId="urn:microsoft.com/office/officeart/2005/8/layout/pyramid2"/>
    <dgm:cxn modelId="{93D37B8A-E3CA-443E-AF46-A7967E9F2E72}" srcId="{5B942854-5628-4155-8887-7B72CACE96F2}" destId="{403FE16C-6DCD-4D4A-9C63-8C3B0F413C6E}" srcOrd="2" destOrd="0" parTransId="{B37FC54E-4020-4F88-9C2A-06C76E2E5544}" sibTransId="{7C06F3CC-4784-4EA1-99E8-127F95941E49}"/>
    <dgm:cxn modelId="{5A879F8B-7ACE-4F96-85CB-1AF918E4581A}" type="presOf" srcId="{5B942854-5628-4155-8887-7B72CACE96F2}" destId="{99B93C8E-733F-4324-819E-2A449BEAFC6A}" srcOrd="0" destOrd="0" presId="urn:microsoft.com/office/officeart/2005/8/layout/pyramid2"/>
    <dgm:cxn modelId="{30D7EB70-428C-462D-B061-8206511983B5}" type="presParOf" srcId="{99B93C8E-733F-4324-819E-2A449BEAFC6A}" destId="{66799667-5421-48E6-BC0E-285B76CFFEA4}" srcOrd="0" destOrd="0" presId="urn:microsoft.com/office/officeart/2005/8/layout/pyramid2"/>
    <dgm:cxn modelId="{234AA01C-5382-474D-B734-3AA06ECCB231}" type="presParOf" srcId="{99B93C8E-733F-4324-819E-2A449BEAFC6A}" destId="{A923299B-DD94-4D98-99A7-EBF2F9C737D8}" srcOrd="1" destOrd="0" presId="urn:microsoft.com/office/officeart/2005/8/layout/pyramid2"/>
    <dgm:cxn modelId="{0C71DE31-9BD4-4E4C-B14D-7B184DE13062}" type="presParOf" srcId="{A923299B-DD94-4D98-99A7-EBF2F9C737D8}" destId="{251527BB-9EAC-4D7E-992E-47F6B3FF0623}" srcOrd="0" destOrd="0" presId="urn:microsoft.com/office/officeart/2005/8/layout/pyramid2"/>
    <dgm:cxn modelId="{5A000362-2F0D-4209-9B22-5C31F29FD05F}" type="presParOf" srcId="{A923299B-DD94-4D98-99A7-EBF2F9C737D8}" destId="{191C5B1B-AE83-48C2-8A3A-682CA6789F1A}" srcOrd="1" destOrd="0" presId="urn:microsoft.com/office/officeart/2005/8/layout/pyramid2"/>
    <dgm:cxn modelId="{9DF5EDC7-AEE2-43CD-90BF-F5494E5154D4}" type="presParOf" srcId="{A923299B-DD94-4D98-99A7-EBF2F9C737D8}" destId="{5F3FC896-3F6A-4FAE-98B9-6143310F457E}" srcOrd="2" destOrd="0" presId="urn:microsoft.com/office/officeart/2005/8/layout/pyramid2"/>
    <dgm:cxn modelId="{2DCECFAE-8AC8-49A1-B90E-1A559CD3227B}" type="presParOf" srcId="{A923299B-DD94-4D98-99A7-EBF2F9C737D8}" destId="{5741205A-7046-44A1-A358-37C8BDD12C12}" srcOrd="3" destOrd="0" presId="urn:microsoft.com/office/officeart/2005/8/layout/pyramid2"/>
    <dgm:cxn modelId="{0C059F9D-E800-4F8D-93CD-CEFEFDFEE666}" type="presParOf" srcId="{A923299B-DD94-4D98-99A7-EBF2F9C737D8}" destId="{77321EAA-0E62-4C97-A0D4-AD0C24302671}" srcOrd="4" destOrd="0" presId="urn:microsoft.com/office/officeart/2005/8/layout/pyramid2"/>
    <dgm:cxn modelId="{F3D7E889-B7DA-4660-91E3-0F35317BB9EC}" type="presParOf" srcId="{A923299B-DD94-4D98-99A7-EBF2F9C737D8}" destId="{DD70F9BA-2EAB-4522-B3BF-92C6F1D9399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9667-5421-48E6-BC0E-285B76CFFEA4}">
      <dsp:nvSpPr>
        <dsp:cNvPr id="0" name=""/>
        <dsp:cNvSpPr/>
      </dsp:nvSpPr>
      <dsp:spPr>
        <a:xfrm>
          <a:off x="1315875" y="0"/>
          <a:ext cx="4912320" cy="491232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527BB-9EAC-4D7E-992E-47F6B3FF0623}">
      <dsp:nvSpPr>
        <dsp:cNvPr id="0" name=""/>
        <dsp:cNvSpPr/>
      </dsp:nvSpPr>
      <dsp:spPr>
        <a:xfrm>
          <a:off x="3772035" y="493870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потреба в </a:t>
          </a:r>
          <a:r>
            <a:rPr lang="ru-RU" sz="2000" kern="1200" dirty="0" err="1" smtClean="0"/>
            <a:t>самоактуалізації</a:t>
          </a:r>
          <a:endParaRPr lang="ru-RU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28800" y="550635"/>
        <a:ext cx="3079478" cy="1049308"/>
      </dsp:txXfrm>
    </dsp:sp>
    <dsp:sp modelId="{5F3FC896-3F6A-4FAE-98B9-6143310F457E}">
      <dsp:nvSpPr>
        <dsp:cNvPr id="0" name=""/>
        <dsp:cNvSpPr/>
      </dsp:nvSpPr>
      <dsp:spPr>
        <a:xfrm>
          <a:off x="3772035" y="1802063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потреба у </a:t>
          </a:r>
          <a:r>
            <a:rPr lang="ru-RU" sz="2000" kern="1200" dirty="0" err="1" smtClean="0"/>
            <a:t>належності</a:t>
          </a:r>
          <a:r>
            <a:rPr lang="ru-RU" sz="2000" kern="1200" dirty="0" smtClean="0"/>
            <a:t> до </a:t>
          </a:r>
          <a:r>
            <a:rPr lang="ru-RU" sz="2000" kern="1200" dirty="0" err="1" smtClean="0"/>
            <a:t>соціальної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групи</a:t>
          </a:r>
          <a:endParaRPr lang="ru-RU" sz="2000" kern="1200" dirty="0"/>
        </a:p>
      </dsp:txBody>
      <dsp:txXfrm>
        <a:off x="3828800" y="1858828"/>
        <a:ext cx="3079478" cy="1049308"/>
      </dsp:txXfrm>
    </dsp:sp>
    <dsp:sp modelId="{77321EAA-0E62-4C97-A0D4-AD0C24302671}">
      <dsp:nvSpPr>
        <dsp:cNvPr id="0" name=""/>
        <dsp:cNvSpPr/>
      </dsp:nvSpPr>
      <dsp:spPr>
        <a:xfrm>
          <a:off x="3772035" y="3110256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фізіологічні</a:t>
          </a:r>
          <a:r>
            <a:rPr lang="ru-RU" sz="2000" kern="1200" dirty="0" smtClean="0"/>
            <a:t> потреби </a:t>
          </a:r>
          <a:endParaRPr lang="ru-RU" sz="2000" kern="1200" dirty="0"/>
        </a:p>
      </dsp:txBody>
      <dsp:txXfrm>
        <a:off x="3828800" y="3167021"/>
        <a:ext cx="3079478" cy="104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Теорії особистості</a:t>
            </a:r>
            <a:endParaRPr lang="ru-RU" sz="60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uk-UA" dirty="0" smtClean="0"/>
              <a:t>учениці 11-П класу</a:t>
            </a:r>
            <a:br>
              <a:rPr lang="uk-UA" dirty="0" smtClean="0"/>
            </a:br>
            <a:r>
              <a:rPr lang="uk-UA" dirty="0" err="1" smtClean="0"/>
              <a:t>Міхєєвої</a:t>
            </a:r>
            <a:r>
              <a:rPr lang="uk-UA" dirty="0" smtClean="0"/>
              <a:t> Анастасії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особистість?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499992" y="1600200"/>
            <a:ext cx="4186808" cy="51411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chemeClr val="tx2"/>
                </a:solidFill>
              </a:rPr>
              <a:t>Особистість</a:t>
            </a:r>
            <a:r>
              <a:rPr lang="ru-RU" dirty="0"/>
              <a:t> – </a:t>
            </a:r>
            <a:r>
              <a:rPr lang="ru-RU" dirty="0" err="1"/>
              <a:t>соціально-психологічна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формується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індивідом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форм </a:t>
            </a:r>
            <a:r>
              <a:rPr lang="ru-RU" dirty="0" err="1"/>
              <a:t>свідомості</a:t>
            </a:r>
            <a:r>
              <a:rPr lang="ru-RU" dirty="0"/>
              <a:t> і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суспільно-історичного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Особистістю</a:t>
            </a:r>
            <a:r>
              <a:rPr lang="ru-RU" dirty="0"/>
              <a:t> ми </a:t>
            </a:r>
            <a:r>
              <a:rPr lang="ru-RU" dirty="0" err="1"/>
              <a:t>стаємо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як </a:t>
            </a:r>
            <a:r>
              <a:rPr lang="ru-RU" dirty="0" err="1"/>
              <a:t>особистості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включеності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i="1" dirty="0" err="1"/>
              <a:t>соціалізацією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49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Фрейдизм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b="1" dirty="0" err="1"/>
              <a:t>Зігмунд</a:t>
            </a:r>
            <a:r>
              <a:rPr lang="ru-RU" b="1" dirty="0"/>
              <a:t> Фрейд(1856 – 1939</a:t>
            </a:r>
            <a:r>
              <a:rPr lang="ru-RU" b="1" dirty="0" smtClean="0"/>
              <a:t>)</a:t>
            </a:r>
          </a:p>
          <a:p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044180" cy="33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1146239" y="2204864"/>
            <a:ext cx="3306363" cy="3024336"/>
          </a:xfrm>
          <a:prstGeom prst="wedgeEllipseCallout">
            <a:avLst>
              <a:gd name="adj1" fmla="val 83291"/>
              <a:gd name="adj2" fmla="val 4700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«Людина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замкнута </a:t>
            </a:r>
            <a:r>
              <a:rPr lang="ru-RU" dirty="0" err="1"/>
              <a:t>енергетична</a:t>
            </a:r>
            <a:r>
              <a:rPr lang="ru-RU" dirty="0"/>
              <a:t> система,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постійна</a:t>
            </a:r>
            <a:r>
              <a:rPr lang="ru-RU" dirty="0"/>
              <a:t> величина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42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07112"/>
              </p:ext>
            </p:extLst>
          </p:nvPr>
        </p:nvGraphicFramePr>
        <p:xfrm>
          <a:off x="683568" y="196424"/>
          <a:ext cx="8184231" cy="33123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28077"/>
                <a:gridCol w="2728077"/>
                <a:gridCol w="2728077"/>
              </a:tblGrid>
              <a:tr h="1472164">
                <a:tc>
                  <a:txBody>
                    <a:bodyPr/>
                    <a:lstStyle/>
                    <a:p>
                      <a:r>
                        <a:rPr lang="ru-RU" b="0" dirty="0" smtClean="0"/>
                        <a:t>"Над-Я" (</a:t>
                      </a:r>
                      <a:r>
                        <a:rPr lang="en-US" b="0" dirty="0" smtClean="0"/>
                        <a:t>super-ego) – </a:t>
                      </a:r>
                      <a:r>
                        <a:rPr lang="ru-RU" b="0" dirty="0" err="1" smtClean="0"/>
                        <a:t>совість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Формується</a:t>
                      </a:r>
                      <a:r>
                        <a:rPr lang="ru-RU" b="0" dirty="0" smtClean="0"/>
                        <a:t> через </a:t>
                      </a:r>
                      <a:r>
                        <a:rPr lang="ru-RU" b="0" dirty="0" err="1" smtClean="0"/>
                        <a:t>подолання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Едіпова</a:t>
                      </a:r>
                      <a:r>
                        <a:rPr lang="ru-RU" b="0" dirty="0" smtClean="0"/>
                        <a:t> комплексу (комплексу </a:t>
                      </a:r>
                      <a:r>
                        <a:rPr lang="ru-RU" b="0" dirty="0" err="1" smtClean="0"/>
                        <a:t>Електри</a:t>
                      </a:r>
                      <a:r>
                        <a:rPr lang="ru-RU" b="0" dirty="0" smtClean="0"/>
                        <a:t>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Підпорядковується</a:t>
                      </a:r>
                      <a:r>
                        <a:rPr lang="ru-RU" b="0" dirty="0" smtClean="0"/>
                        <a:t> </a:t>
                      </a:r>
                      <a:r>
                        <a:rPr lang="ru-RU" b="0" dirty="0" err="1" smtClean="0"/>
                        <a:t>ідеалістичному</a:t>
                      </a:r>
                      <a:r>
                        <a:rPr lang="ru-RU" b="0" dirty="0" smtClean="0"/>
                        <a:t> принципу</a:t>
                      </a:r>
                      <a:endParaRPr lang="ru-RU" b="0" dirty="0"/>
                    </a:p>
                  </a:txBody>
                  <a:tcPr/>
                </a:tc>
              </a:tr>
              <a:tr h="920102">
                <a:tc>
                  <a:txBody>
                    <a:bodyPr/>
                    <a:lstStyle/>
                    <a:p>
                      <a:r>
                        <a:rPr lang="ru-RU" dirty="0" smtClean="0"/>
                        <a:t>"Я"(</a:t>
                      </a:r>
                      <a:r>
                        <a:rPr lang="en-US" dirty="0" smtClean="0"/>
                        <a:t>ego ) – </a:t>
                      </a:r>
                      <a:r>
                        <a:rPr lang="ru-RU" dirty="0" err="1" smtClean="0"/>
                        <a:t>свідомість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Формується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впливом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суспільства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Підпорядковується</a:t>
                      </a:r>
                      <a:r>
                        <a:rPr lang="ru-RU" dirty="0" smtClean="0"/>
                        <a:t> принципу </a:t>
                      </a:r>
                      <a:r>
                        <a:rPr lang="ru-RU" dirty="0" err="1" smtClean="0"/>
                        <a:t>реальності</a:t>
                      </a:r>
                      <a:endParaRPr lang="ru-RU" dirty="0"/>
                    </a:p>
                  </a:txBody>
                  <a:tcPr/>
                </a:tc>
              </a:tr>
              <a:tr h="920102">
                <a:tc>
                  <a:txBody>
                    <a:bodyPr/>
                    <a:lstStyle/>
                    <a:p>
                      <a:r>
                        <a:rPr lang="ru-RU" dirty="0" smtClean="0"/>
                        <a:t>"</a:t>
                      </a:r>
                      <a:r>
                        <a:rPr lang="ru-RU" dirty="0" err="1" smtClean="0"/>
                        <a:t>Воно</a:t>
                      </a:r>
                      <a:r>
                        <a:rPr lang="ru-RU" dirty="0" smtClean="0"/>
                        <a:t>"(</a:t>
                      </a:r>
                      <a:r>
                        <a:rPr lang="en-US" dirty="0" smtClean="0"/>
                        <a:t>id) – </a:t>
                      </a:r>
                      <a:r>
                        <a:rPr lang="ru-RU" dirty="0" err="1" smtClean="0"/>
                        <a:t>несвідоме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інстинкти</a:t>
                      </a:r>
                      <a:r>
                        <a:rPr lang="ru-RU" dirty="0" smtClean="0"/>
                        <a:t>)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Уроджені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інстинкти</a:t>
                      </a:r>
                      <a:r>
                        <a:rPr lang="ru-RU" dirty="0" smtClean="0"/>
                        <a:t> (потяги)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Підпорядковується</a:t>
                      </a:r>
                      <a:r>
                        <a:rPr lang="ru-RU" dirty="0" smtClean="0"/>
                        <a:t> принципу </a:t>
                      </a:r>
                      <a:r>
                        <a:rPr lang="ru-RU" dirty="0" err="1" smtClean="0"/>
                        <a:t>задоволення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3353"/>
            <a:ext cx="5963816" cy="335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0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Фрейд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Зигмунд Фрейд рос в многодетной семье </a:t>
            </a:r>
            <a:endParaRPr lang="ru-RU" dirty="0" smtClean="0"/>
          </a:p>
          <a:p>
            <a:r>
              <a:rPr lang="ru-RU" dirty="0"/>
              <a:t>он перечитывал все книги, какие ему </a:t>
            </a:r>
            <a:r>
              <a:rPr lang="ru-RU" dirty="0" smtClean="0"/>
              <a:t>попадались, </a:t>
            </a:r>
          </a:p>
          <a:p>
            <a:r>
              <a:rPr lang="ru-RU" dirty="0"/>
              <a:t>Оценки у Фрейда были идеальны, но назвать его образцовым студентом не приходится — именно в студенческие годы он приобрел зависимость от </a:t>
            </a:r>
            <a:r>
              <a:rPr lang="ru-RU" dirty="0" smtClean="0"/>
              <a:t>кокаина</a:t>
            </a:r>
          </a:p>
          <a:p>
            <a:r>
              <a:rPr lang="ru-RU" dirty="0"/>
              <a:t>Зигмунд Фрейд владел : Латинским, Греческим, Французским, Английским, Итальянским, Испанским, Древнееврейским и Немецким языками</a:t>
            </a:r>
          </a:p>
        </p:txBody>
      </p:sp>
    </p:spTree>
    <p:extLst>
      <p:ext uri="{BB962C8B-B14F-4D97-AF65-F5344CB8AC3E}">
        <p14:creationId xmlns:p14="http://schemas.microsoft.com/office/powerpoint/2010/main" val="421317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Біхевіоризм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1628800"/>
            <a:ext cx="5184576" cy="468052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ХХ ст.,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зводить</a:t>
            </a:r>
            <a:r>
              <a:rPr lang="ru-RU" dirty="0"/>
              <a:t> </a:t>
            </a:r>
            <a:r>
              <a:rPr lang="ru-RU" dirty="0" err="1"/>
              <a:t>психіку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поведінки</a:t>
            </a:r>
            <a:r>
              <a:rPr lang="ru-RU" dirty="0"/>
              <a:t> як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на </a:t>
            </a:r>
            <a:r>
              <a:rPr lang="ru-RU" dirty="0" err="1"/>
              <a:t>стимули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r>
              <a:rPr lang="ru-RU" dirty="0"/>
              <a:t>Тому </a:t>
            </a:r>
            <a:r>
              <a:rPr lang="ru-RU" dirty="0" err="1"/>
              <a:t>особистість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організована</a:t>
            </a:r>
            <a:r>
              <a:rPr lang="ru-RU" dirty="0"/>
              <a:t> і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стійка</a:t>
            </a:r>
            <a:r>
              <a:rPr lang="ru-RU" dirty="0"/>
              <a:t> система </a:t>
            </a:r>
            <a:r>
              <a:rPr lang="ru-RU" dirty="0" err="1"/>
              <a:t>навиків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27021"/>
            <a:ext cx="3250332" cy="243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9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Гуманістична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4330824" cy="478112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Маслоу</a:t>
            </a:r>
            <a:r>
              <a:rPr lang="ru-RU" dirty="0"/>
              <a:t>, один з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гуманістич­ної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головною характеристикою </a:t>
            </a:r>
            <a:r>
              <a:rPr lang="ru-RU" dirty="0" err="1"/>
              <a:t>особисто­сті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потяг до </a:t>
            </a:r>
            <a:r>
              <a:rPr lang="ru-RU" dirty="0" err="1"/>
              <a:t>самоактуалізації</a:t>
            </a:r>
            <a:r>
              <a:rPr lang="ru-RU" dirty="0"/>
              <a:t>, </a:t>
            </a:r>
            <a:r>
              <a:rPr lang="ru-RU" dirty="0" err="1"/>
              <a:t>самовираження</a:t>
            </a:r>
            <a:r>
              <a:rPr lang="ru-RU" dirty="0"/>
              <a:t>,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тенден­цій</a:t>
            </a:r>
            <a:r>
              <a:rPr lang="ru-RU" dirty="0"/>
              <a:t> до </a:t>
            </a:r>
            <a:r>
              <a:rPr lang="ru-RU" dirty="0" err="1"/>
              <a:t>творчості</a:t>
            </a:r>
            <a:r>
              <a:rPr lang="ru-RU" dirty="0"/>
              <a:t> та </a:t>
            </a:r>
            <a:r>
              <a:rPr lang="ru-RU" dirty="0" err="1"/>
              <a:t>любові</a:t>
            </a:r>
            <a:r>
              <a:rPr lang="ru-RU" dirty="0"/>
              <a:t>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гуманістична</a:t>
            </a:r>
            <a:r>
              <a:rPr lang="ru-RU" dirty="0"/>
              <a:t> потреба </a:t>
            </a:r>
            <a:r>
              <a:rPr lang="ru-RU" dirty="0" err="1"/>
              <a:t>приносити</a:t>
            </a:r>
            <a:r>
              <a:rPr lang="ru-RU" dirty="0"/>
              <a:t> людям добро.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312075"/>
            <a:ext cx="3917801" cy="286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7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Ієрархія</a:t>
            </a:r>
            <a:r>
              <a:rPr lang="ru-RU" dirty="0"/>
              <a:t> потреб </a:t>
            </a:r>
            <a:r>
              <a:rPr lang="ru-RU" dirty="0" err="1"/>
              <a:t>особистості</a:t>
            </a:r>
            <a:r>
              <a:rPr lang="ru-RU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03838105"/>
              </p:ext>
            </p:extLst>
          </p:nvPr>
        </p:nvGraphicFramePr>
        <p:xfrm>
          <a:off x="395536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318754"/>
      </p:ext>
    </p:extLst>
  </p:cSld>
  <p:clrMapOvr>
    <a:masterClrMapping/>
  </p:clrMapOvr>
</p:sld>
</file>

<file path=ppt/theme/theme1.xml><?xml version="1.0" encoding="utf-8"?>
<a:theme xmlns:a="http://schemas.openxmlformats.org/drawingml/2006/main" name="CSC(8)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7FB095-75C3-4B80-8BA7-53538721FA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CSC(8)</Template>
  <TotalTime>32</TotalTime>
  <Words>293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CSC(8)</vt:lpstr>
      <vt:lpstr>Теорії особистості</vt:lpstr>
      <vt:lpstr>Що таке особистість?</vt:lpstr>
      <vt:lpstr>Презентация PowerPoint</vt:lpstr>
      <vt:lpstr>Фрейдизм</vt:lpstr>
      <vt:lpstr>Презентация PowerPoint</vt:lpstr>
      <vt:lpstr>Фрейд</vt:lpstr>
      <vt:lpstr>Біхевіоризм</vt:lpstr>
      <vt:lpstr>Гуманістична психологія особистості</vt:lpstr>
      <vt:lpstr>Ієрархія потреб особистості: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Теорії особистості</dc:title>
  <dc:creator>User</dc:creator>
  <cp:lastModifiedBy>User</cp:lastModifiedBy>
  <cp:revision>3</cp:revision>
  <dcterms:created xsi:type="dcterms:W3CDTF">2013-11-21T17:17:21Z</dcterms:created>
  <dcterms:modified xsi:type="dcterms:W3CDTF">2013-11-21T17:49:29Z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TC300067369990</vt:lpwstr>
  </property>
</Properties>
</file>