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89E0-7903-4D49-A6EE-FFD4194D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6C38BC-FC7A-49A6-9278-12888BC90AD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89E0-7903-4D49-A6EE-FFD4194D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38BC-FC7A-49A6-9278-12888BC90A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89E0-7903-4D49-A6EE-FFD4194D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38BC-FC7A-49A6-9278-12888BC90A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89E0-7903-4D49-A6EE-FFD4194D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38BC-FC7A-49A6-9278-12888BC90A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89E0-7903-4D49-A6EE-FFD4194D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38BC-FC7A-49A6-9278-12888BC90AD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89E0-7903-4D49-A6EE-FFD4194D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38BC-FC7A-49A6-9278-12888BC90A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89E0-7903-4D49-A6EE-FFD4194D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38BC-FC7A-49A6-9278-12888BC90A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89E0-7903-4D49-A6EE-FFD4194D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38BC-FC7A-49A6-9278-12888BC90A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89E0-7903-4D49-A6EE-FFD4194D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38BC-FC7A-49A6-9278-12888BC90A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89E0-7903-4D49-A6EE-FFD4194D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38BC-FC7A-49A6-9278-12888BC90AD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89E0-7903-4D49-A6EE-FFD4194D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38BC-FC7A-49A6-9278-12888BC90AD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2E789E0-7903-4D49-A6EE-FFD4194D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66C38BC-FC7A-49A6-9278-12888BC90A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933056"/>
            <a:ext cx="6629400" cy="1219201"/>
          </a:xfrm>
        </p:spPr>
        <p:txBody>
          <a:bodyPr/>
          <a:lstStyle/>
          <a:p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319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роду </a:t>
            </a:r>
            <a:r>
              <a:rPr lang="ru-RU" dirty="0" err="1"/>
              <a:t>Homo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dirty="0" smtClean="0"/>
              <a:t>Людина </a:t>
            </a:r>
            <a:r>
              <a:rPr lang="ru-RU" dirty="0" err="1"/>
              <a:t>уміла</a:t>
            </a:r>
            <a:r>
              <a:rPr lang="ru-RU" dirty="0"/>
              <a:t> (</a:t>
            </a:r>
            <a:r>
              <a:rPr lang="ru-RU" dirty="0" err="1"/>
              <a:t>Homo</a:t>
            </a:r>
            <a:r>
              <a:rPr lang="ru-RU" dirty="0"/>
              <a:t> </a:t>
            </a:r>
            <a:r>
              <a:rPr lang="ru-RU" dirty="0" err="1"/>
              <a:t>habilis</a:t>
            </a:r>
            <a:r>
              <a:rPr lang="ru-RU" dirty="0"/>
              <a:t>) — перший </a:t>
            </a:r>
            <a:r>
              <a:rPr lang="ru-RU" dirty="0" err="1"/>
              <a:t>представник</a:t>
            </a:r>
            <a:r>
              <a:rPr lang="ru-RU" dirty="0"/>
              <a:t> роду </a:t>
            </a:r>
            <a:r>
              <a:rPr lang="ru-RU" dirty="0" err="1"/>
              <a:t>Homo</a:t>
            </a:r>
            <a:r>
              <a:rPr lang="ru-RU" dirty="0"/>
              <a:t>. </a:t>
            </a:r>
            <a:r>
              <a:rPr lang="ru-RU" dirty="0" err="1" smtClean="0"/>
              <a:t>Виявлений</a:t>
            </a:r>
            <a:r>
              <a:rPr lang="ru-RU" dirty="0" smtClean="0"/>
              <a:t> археологами в </a:t>
            </a:r>
            <a:r>
              <a:rPr lang="ru-RU" dirty="0"/>
              <a:t>1960 </a:t>
            </a:r>
            <a:r>
              <a:rPr lang="ru-RU" dirty="0" err="1"/>
              <a:t>році</a:t>
            </a:r>
            <a:r>
              <a:rPr lang="ru-RU" dirty="0"/>
              <a:t> і описаний в 1964 по </a:t>
            </a:r>
            <a:r>
              <a:rPr lang="ru-RU" dirty="0" err="1" smtClean="0"/>
              <a:t>сенсаційній</a:t>
            </a:r>
            <a:r>
              <a:rPr lang="ru-RU" dirty="0" smtClean="0"/>
              <a:t> </a:t>
            </a:r>
            <a:r>
              <a:rPr lang="ru-RU" dirty="0" err="1" smtClean="0"/>
              <a:t>знахідці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ущелини</a:t>
            </a:r>
            <a:r>
              <a:rPr lang="ru-RU" dirty="0"/>
              <a:t> </a:t>
            </a:r>
            <a:r>
              <a:rPr lang="ru-RU" dirty="0" err="1"/>
              <a:t>Олдувай</a:t>
            </a:r>
            <a:r>
              <a:rPr lang="ru-RU" dirty="0"/>
              <a:t> в </a:t>
            </a:r>
            <a:r>
              <a:rPr lang="ru-RU" dirty="0" err="1"/>
              <a:t>Танзанії</a:t>
            </a:r>
            <a:r>
              <a:rPr lang="ru-RU" dirty="0" smtClean="0"/>
              <a:t>.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умілої</a:t>
            </a:r>
            <a:r>
              <a:rPr lang="ru-RU" dirty="0"/>
              <a:t>— 500—640 см3. </a:t>
            </a:r>
            <a:r>
              <a:rPr lang="ru-RU" dirty="0" smtClean="0"/>
              <a:t>Вага </a:t>
            </a:r>
            <a:r>
              <a:rPr lang="ru-RU" dirty="0" err="1" smtClean="0"/>
              <a:t>гомініди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близько</a:t>
            </a:r>
            <a:r>
              <a:rPr lang="ru-RU" dirty="0"/>
              <a:t> 30—50 </a:t>
            </a:r>
            <a:r>
              <a:rPr lang="ru-RU" dirty="0" err="1"/>
              <a:t>кг,зріст</a:t>
            </a:r>
            <a:r>
              <a:rPr lang="ru-RU" dirty="0"/>
              <a:t> – до 150 </a:t>
            </a:r>
            <a:r>
              <a:rPr lang="ru-RU" dirty="0" err="1"/>
              <a:t>см.Обличчя</a:t>
            </a:r>
            <a:r>
              <a:rPr lang="ru-RU" dirty="0"/>
              <a:t> мало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 smtClean="0"/>
              <a:t>архаїчну</a:t>
            </a:r>
            <a:r>
              <a:rPr lang="ru-RU" dirty="0" smtClean="0"/>
              <a:t> форму з </a:t>
            </a:r>
            <a:r>
              <a:rPr lang="ru-RU" dirty="0"/>
              <a:t>плоским носом </a:t>
            </a:r>
            <a:r>
              <a:rPr lang="ru-RU" dirty="0" smtClean="0"/>
              <a:t>і </a:t>
            </a:r>
            <a:r>
              <a:rPr lang="ru-RU" dirty="0" err="1" smtClean="0"/>
              <a:t>висунутими</a:t>
            </a:r>
            <a:r>
              <a:rPr lang="ru-RU" dirty="0" smtClean="0"/>
              <a:t> вперед </a:t>
            </a:r>
            <a:r>
              <a:rPr lang="ru-RU" dirty="0" err="1" smtClean="0"/>
              <a:t>щелепами</a:t>
            </a:r>
            <a:r>
              <a:rPr lang="ru-RU" dirty="0"/>
              <a:t>. Але </a:t>
            </a:r>
            <a:r>
              <a:rPr lang="ru-RU" dirty="0" smtClean="0"/>
              <a:t>голова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/>
              <a:t>умілої</a:t>
            </a:r>
            <a:r>
              <a:rPr lang="ru-RU" dirty="0"/>
              <a:t> </a:t>
            </a:r>
            <a:r>
              <a:rPr lang="ru-RU" dirty="0" smtClean="0"/>
              <a:t>стала </a:t>
            </a:r>
            <a:r>
              <a:rPr lang="ru-RU" dirty="0" err="1" smtClean="0"/>
              <a:t>круглішої</a:t>
            </a:r>
            <a:r>
              <a:rPr lang="ru-RU" dirty="0" smtClean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уавстралопітеков.Опуклість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середині</a:t>
            </a:r>
            <a:r>
              <a:rPr lang="ru-RU" dirty="0" smtClean="0"/>
              <a:t> </a:t>
            </a:r>
            <a:r>
              <a:rPr lang="ru-RU" dirty="0" err="1" smtClean="0"/>
              <a:t>тонкостінного</a:t>
            </a:r>
            <a:r>
              <a:rPr lang="ru-RU" dirty="0" smtClean="0"/>
              <a:t> черепа говорить </a:t>
            </a:r>
            <a:r>
              <a:rPr lang="ru-RU" dirty="0"/>
              <a:t>про </a:t>
            </a:r>
            <a:r>
              <a:rPr lang="ru-RU" dirty="0" err="1"/>
              <a:t>наявність</a:t>
            </a:r>
            <a:r>
              <a:rPr lang="ru-RU" dirty="0"/>
              <a:t> у </a:t>
            </a:r>
            <a:r>
              <a:rPr lang="ru-RU" dirty="0" smtClean="0"/>
              <a:t>них центру </a:t>
            </a:r>
            <a:r>
              <a:rPr lang="ru-RU" dirty="0" err="1"/>
              <a:t>Брока</a:t>
            </a:r>
            <a:r>
              <a:rPr lang="ru-RU" dirty="0"/>
              <a:t> — центру </a:t>
            </a:r>
            <a:r>
              <a:rPr lang="ru-RU" dirty="0" err="1"/>
              <a:t>мови</a:t>
            </a:r>
            <a:r>
              <a:rPr lang="ru-RU" dirty="0" smtClean="0"/>
              <a:t>, але </a:t>
            </a:r>
            <a:r>
              <a:rPr lang="ru-RU" dirty="0"/>
              <a:t>гортань,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небула</a:t>
            </a:r>
            <a:r>
              <a:rPr lang="ru-RU" dirty="0"/>
              <a:t> </a:t>
            </a:r>
            <a:r>
              <a:rPr lang="ru-RU" dirty="0" err="1"/>
              <a:t>здатна</a:t>
            </a:r>
            <a:r>
              <a:rPr lang="ru-RU" dirty="0"/>
              <a:t> </a:t>
            </a:r>
            <a:r>
              <a:rPr lang="ru-RU" dirty="0" err="1" smtClean="0"/>
              <a:t>виробляти</a:t>
            </a:r>
            <a:r>
              <a:rPr lang="ru-RU" dirty="0" smtClean="0"/>
              <a:t> </a:t>
            </a:r>
            <a:r>
              <a:rPr lang="ru-RU" dirty="0" err="1" smtClean="0"/>
              <a:t>стільки</a:t>
            </a:r>
            <a:r>
              <a:rPr lang="ru-RU" dirty="0" smtClean="0"/>
              <a:t> </a:t>
            </a:r>
            <a:r>
              <a:rPr lang="ru-RU" dirty="0"/>
              <a:t>ж </a:t>
            </a:r>
            <a:r>
              <a:rPr lang="ru-RU" dirty="0" err="1"/>
              <a:t>звуків</a:t>
            </a:r>
            <a:r>
              <a:rPr lang="ru-RU" dirty="0"/>
              <a:t>, </a:t>
            </a:r>
            <a:r>
              <a:rPr lang="ru-RU" dirty="0" err="1" smtClean="0"/>
              <a:t>скільки</a:t>
            </a:r>
            <a:r>
              <a:rPr lang="ru-RU" dirty="0" smtClean="0"/>
              <a:t> наша </a:t>
            </a:r>
            <a:r>
              <a:rPr lang="ru-RU" dirty="0"/>
              <a:t>гортань.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37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Homo</a:t>
            </a:r>
            <a:r>
              <a:rPr lang="ru-RU" dirty="0"/>
              <a:t> </a:t>
            </a:r>
            <a:r>
              <a:rPr lang="ru-RU" dirty="0" err="1"/>
              <a:t>rudolfensis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412704"/>
          </a:xfrm>
        </p:spPr>
        <p:txBody>
          <a:bodyPr>
            <a:normAutofit fontScale="92500" lnSpcReduction="20000"/>
          </a:bodyPr>
          <a:lstStyle/>
          <a:p>
            <a:pPr marL="114300" lvl="0" indent="0">
              <a:buNone/>
            </a:pPr>
            <a:r>
              <a:rPr lang="ru-RU" dirty="0" err="1"/>
              <a:t>Homo</a:t>
            </a:r>
            <a:r>
              <a:rPr lang="ru-RU" dirty="0"/>
              <a:t> </a:t>
            </a:r>
            <a:r>
              <a:rPr lang="ru-RU" dirty="0" err="1"/>
              <a:t>rudolfensis</a:t>
            </a:r>
            <a:r>
              <a:rPr lang="ru-RU" dirty="0"/>
              <a:t> — </a:t>
            </a:r>
            <a:r>
              <a:rPr lang="ru-RU" dirty="0" err="1"/>
              <a:t>вимерлий</a:t>
            </a:r>
            <a:r>
              <a:rPr lang="ru-RU" dirty="0"/>
              <a:t> «</a:t>
            </a:r>
            <a:r>
              <a:rPr lang="ru-RU" dirty="0" err="1"/>
              <a:t>старий</a:t>
            </a:r>
            <a:r>
              <a:rPr lang="ru-RU" dirty="0"/>
              <a:t>» вид людей,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представляє</a:t>
            </a:r>
            <a:r>
              <a:rPr lang="ru-RU" dirty="0"/>
              <a:t> </a:t>
            </a:r>
            <a:r>
              <a:rPr lang="ru-RU" dirty="0" err="1"/>
              <a:t>перехідний</a:t>
            </a:r>
            <a:r>
              <a:rPr lang="ru-RU" dirty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умілого</a:t>
            </a:r>
            <a:r>
              <a:rPr lang="ru-RU" dirty="0"/>
              <a:t> до </a:t>
            </a:r>
            <a:r>
              <a:rPr lang="ru-RU" dirty="0" err="1"/>
              <a:t>еректуса</a:t>
            </a:r>
            <a:r>
              <a:rPr lang="ru-RU" dirty="0"/>
              <a:t>. Жили 2,5-1,9 млн. </a:t>
            </a:r>
            <a:r>
              <a:rPr lang="ru-RU" dirty="0" err="1"/>
              <a:t>років</a:t>
            </a:r>
            <a:r>
              <a:rPr lang="ru-RU" dirty="0"/>
              <a:t> назад. </a:t>
            </a:r>
            <a:r>
              <a:rPr lang="ru-RU" dirty="0" err="1"/>
              <a:t>Перші</a:t>
            </a:r>
            <a:r>
              <a:rPr lang="ru-RU" dirty="0"/>
              <a:t> останки </a:t>
            </a:r>
            <a:r>
              <a:rPr lang="ru-RU" dirty="0" err="1" smtClean="0"/>
              <a:t>даного</a:t>
            </a:r>
            <a:r>
              <a:rPr lang="ru-RU" dirty="0" smtClean="0"/>
              <a:t> виду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виявлені</a:t>
            </a:r>
            <a:r>
              <a:rPr lang="ru-RU" dirty="0"/>
              <a:t> в </a:t>
            </a:r>
            <a:r>
              <a:rPr lang="ru-RU" dirty="0" err="1"/>
              <a:t>Ефіопії</a:t>
            </a:r>
            <a:r>
              <a:rPr lang="ru-RU" dirty="0"/>
              <a:t> в 1972 </a:t>
            </a:r>
            <a:r>
              <a:rPr lang="ru-RU" dirty="0" err="1"/>
              <a:t>році</a:t>
            </a:r>
            <a:r>
              <a:rPr lang="ru-RU" dirty="0"/>
              <a:t> на </a:t>
            </a:r>
            <a:r>
              <a:rPr lang="ru-RU" dirty="0" err="1"/>
              <a:t>березі</a:t>
            </a:r>
            <a:r>
              <a:rPr lang="ru-RU" dirty="0"/>
              <a:t> озера </a:t>
            </a:r>
            <a:r>
              <a:rPr lang="ru-RU" dirty="0" err="1"/>
              <a:t>Туркана</a:t>
            </a:r>
            <a:r>
              <a:rPr lang="ru-RU" dirty="0"/>
              <a:t> (Рудольфа</a:t>
            </a:r>
            <a:r>
              <a:rPr lang="ru-RU" dirty="0" smtClean="0"/>
              <a:t>).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/>
              <a:t>мозку</a:t>
            </a:r>
            <a:r>
              <a:rPr lang="ru-RU" dirty="0"/>
              <a:t> в них </a:t>
            </a:r>
            <a:r>
              <a:rPr lang="ru-RU" dirty="0" err="1"/>
              <a:t>наближався</a:t>
            </a:r>
            <a:r>
              <a:rPr lang="ru-RU" dirty="0"/>
              <a:t> до 800 см3; </a:t>
            </a:r>
            <a:r>
              <a:rPr lang="ru-RU" dirty="0" err="1"/>
              <a:t>мали</a:t>
            </a:r>
            <a:r>
              <a:rPr lang="ru-RU" dirty="0"/>
              <a:t> вагу 45-80 кг, </a:t>
            </a:r>
            <a:r>
              <a:rPr lang="ru-RU" dirty="0" err="1"/>
              <a:t>зріст</a:t>
            </a:r>
            <a:r>
              <a:rPr lang="ru-RU" dirty="0"/>
              <a:t> – 150 -180 см.</a:t>
            </a:r>
          </a:p>
          <a:p>
            <a:endParaRPr lang="ru-RU" dirty="0"/>
          </a:p>
        </p:txBody>
      </p:sp>
      <p:pic>
        <p:nvPicPr>
          <p:cNvPr id="9218" name="Picture 2" descr="C:\Users\HOME\Desktop\2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45339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75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Homo</a:t>
            </a:r>
            <a:r>
              <a:rPr lang="ru-RU" dirty="0"/>
              <a:t> </a:t>
            </a:r>
            <a:r>
              <a:rPr lang="ru-RU" dirty="0" err="1"/>
              <a:t>ergaster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373563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ru-RU" dirty="0" err="1"/>
              <a:t>Homo</a:t>
            </a:r>
            <a:r>
              <a:rPr lang="ru-RU" dirty="0"/>
              <a:t> </a:t>
            </a:r>
            <a:r>
              <a:rPr lang="ru-RU" dirty="0" err="1"/>
              <a:t>ergaster</a:t>
            </a:r>
            <a:r>
              <a:rPr lang="ru-RU" dirty="0"/>
              <a:t> (Людина </a:t>
            </a:r>
            <a:r>
              <a:rPr lang="ru-RU" dirty="0" err="1"/>
              <a:t>працююча</a:t>
            </a:r>
            <a:r>
              <a:rPr lang="ru-RU" dirty="0"/>
              <a:t>) — </a:t>
            </a:r>
            <a:r>
              <a:rPr lang="ru-RU" dirty="0" err="1"/>
              <a:t>викопний</a:t>
            </a:r>
            <a:r>
              <a:rPr lang="ru-RU" dirty="0"/>
              <a:t> вид людей,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smtClean="0"/>
              <a:t>з</a:t>
            </a:r>
            <a:r>
              <a:rPr lang="en-US" dirty="0" smtClean="0"/>
              <a:t>’</a:t>
            </a:r>
            <a:r>
              <a:rPr lang="ru-RU" dirty="0" err="1" smtClean="0"/>
              <a:t>явився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Африці</a:t>
            </a:r>
            <a:r>
              <a:rPr lang="ru-RU" dirty="0" smtClean="0"/>
              <a:t> 1,8 </a:t>
            </a:r>
            <a:r>
              <a:rPr lang="ru-RU" dirty="0"/>
              <a:t>млн </a:t>
            </a:r>
            <a:r>
              <a:rPr lang="ru-RU" dirty="0" err="1"/>
              <a:t>років</a:t>
            </a:r>
            <a:r>
              <a:rPr lang="ru-RU" dirty="0"/>
              <a:t> тому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Homo</a:t>
            </a:r>
            <a:r>
              <a:rPr lang="ru-RU" dirty="0"/>
              <a:t> </a:t>
            </a:r>
            <a:r>
              <a:rPr lang="ru-RU" dirty="0" err="1"/>
              <a:t>habilis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Homo</a:t>
            </a:r>
            <a:r>
              <a:rPr lang="ru-RU" dirty="0"/>
              <a:t> </a:t>
            </a:r>
            <a:r>
              <a:rPr lang="ru-RU" dirty="0" err="1"/>
              <a:t>rudolfensis</a:t>
            </a:r>
            <a:r>
              <a:rPr lang="ru-RU" dirty="0"/>
              <a:t>. Жили </a:t>
            </a:r>
            <a:r>
              <a:rPr lang="ru-RU" dirty="0" smtClean="0"/>
              <a:t>1,5 </a:t>
            </a:r>
            <a:r>
              <a:rPr lang="ru-RU" dirty="0" err="1"/>
              <a:t>мільйона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назад.Череп</a:t>
            </a:r>
            <a:r>
              <a:rPr lang="ru-RU" dirty="0"/>
              <a:t> </a:t>
            </a:r>
            <a:r>
              <a:rPr lang="ru-RU" dirty="0" err="1"/>
              <a:t>округлий</a:t>
            </a:r>
            <a:r>
              <a:rPr lang="ru-RU" dirty="0"/>
              <a:t>, </a:t>
            </a:r>
            <a:r>
              <a:rPr lang="ru-RU" dirty="0" err="1"/>
              <a:t>надбрівні</a:t>
            </a:r>
            <a:r>
              <a:rPr lang="ru-RU" dirty="0"/>
              <a:t> дуги сильно </a:t>
            </a:r>
            <a:r>
              <a:rPr lang="ru-RU" dirty="0" err="1"/>
              <a:t>розвинені</a:t>
            </a:r>
            <a:r>
              <a:rPr lang="ru-RU" dirty="0"/>
              <a:t>, </a:t>
            </a:r>
            <a:r>
              <a:rPr lang="ru-RU" dirty="0" err="1"/>
              <a:t>зуби</a:t>
            </a:r>
            <a:r>
              <a:rPr lang="ru-RU" dirty="0"/>
              <a:t> </a:t>
            </a:r>
            <a:r>
              <a:rPr lang="ru-RU" dirty="0" err="1"/>
              <a:t>дрібні</a:t>
            </a:r>
            <a:r>
              <a:rPr lang="ru-RU" dirty="0"/>
              <a:t>, особливо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 smtClean="0"/>
              <a:t>австралопітеками</a:t>
            </a:r>
            <a:r>
              <a:rPr lang="ru-RU" dirty="0"/>
              <a:t>. </a:t>
            </a:r>
            <a:r>
              <a:rPr lang="ru-RU" dirty="0" err="1"/>
              <a:t>Обєм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працюючої</a:t>
            </a:r>
            <a:r>
              <a:rPr lang="ru-RU" dirty="0"/>
              <a:t> </a:t>
            </a:r>
            <a:r>
              <a:rPr lang="ru-RU" dirty="0" err="1"/>
              <a:t>помітно</a:t>
            </a:r>
            <a:r>
              <a:rPr lang="ru-RU" dirty="0"/>
              <a:t> </a:t>
            </a:r>
            <a:r>
              <a:rPr lang="ru-RU" dirty="0" err="1"/>
              <a:t>збільшився</a:t>
            </a:r>
            <a:r>
              <a:rPr lang="ru-RU" dirty="0"/>
              <a:t> і </a:t>
            </a:r>
            <a:r>
              <a:rPr lang="ru-RU" dirty="0" err="1"/>
              <a:t>складав</a:t>
            </a:r>
            <a:r>
              <a:rPr lang="ru-RU" dirty="0"/>
              <a:t> </a:t>
            </a:r>
            <a:r>
              <a:rPr lang="ru-RU" dirty="0" err="1"/>
              <a:t>всередньому</a:t>
            </a:r>
            <a:r>
              <a:rPr lang="ru-RU" dirty="0"/>
              <a:t> 900 см3, а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збільшилися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відділи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абстрактне</a:t>
            </a:r>
            <a:r>
              <a:rPr lang="ru-RU" dirty="0" smtClean="0"/>
              <a:t>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збільшився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лобових</a:t>
            </a:r>
            <a:r>
              <a:rPr lang="ru-RU" dirty="0"/>
              <a:t> </a:t>
            </a:r>
            <a:r>
              <a:rPr lang="ru-RU" dirty="0" err="1"/>
              <a:t>доль</a:t>
            </a:r>
            <a:r>
              <a:rPr lang="ru-RU" dirty="0"/>
              <a:t>. </a:t>
            </a:r>
            <a:r>
              <a:rPr lang="ru-RU" dirty="0" err="1"/>
              <a:t>Зріст</a:t>
            </a:r>
            <a:r>
              <a:rPr lang="ru-RU" dirty="0"/>
              <a:t> в </a:t>
            </a:r>
            <a:r>
              <a:rPr lang="ru-RU" dirty="0" err="1"/>
              <a:t>середньому</a:t>
            </a:r>
            <a:r>
              <a:rPr lang="ru-RU" dirty="0"/>
              <a:t> був130-170 </a:t>
            </a:r>
            <a:r>
              <a:rPr lang="ru-RU" dirty="0" err="1"/>
              <a:t>см.Одночасно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лобових</a:t>
            </a:r>
            <a:r>
              <a:rPr lang="ru-RU" dirty="0"/>
              <a:t> </a:t>
            </a:r>
            <a:r>
              <a:rPr lang="ru-RU" dirty="0" err="1"/>
              <a:t>доль</a:t>
            </a:r>
            <a:r>
              <a:rPr lang="ru-RU" dirty="0"/>
              <a:t> </a:t>
            </a:r>
            <a:r>
              <a:rPr lang="ru-RU" dirty="0" err="1"/>
              <a:t>відбувалося</a:t>
            </a:r>
            <a:r>
              <a:rPr lang="ru-RU" dirty="0"/>
              <a:t> і </a:t>
            </a:r>
            <a:r>
              <a:rPr lang="ru-RU" dirty="0" err="1"/>
              <a:t>збільшення</a:t>
            </a:r>
            <a:r>
              <a:rPr lang="ru-RU" dirty="0"/>
              <a:t> в </a:t>
            </a:r>
            <a:r>
              <a:rPr lang="ru-RU" dirty="0" err="1"/>
              <a:t>тімяної</a:t>
            </a:r>
            <a:r>
              <a:rPr lang="ru-RU" dirty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/>
              <a:t>, так </a:t>
            </a:r>
            <a:r>
              <a:rPr lang="ru-RU" dirty="0" err="1"/>
              <a:t>званої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Брока</a:t>
            </a:r>
            <a:r>
              <a:rPr lang="ru-RU" dirty="0"/>
              <a:t>, </a:t>
            </a:r>
            <a:r>
              <a:rPr lang="ru-RU" dirty="0" err="1"/>
              <a:t>відповідальної</a:t>
            </a:r>
            <a:r>
              <a:rPr lang="ru-RU" dirty="0"/>
              <a:t> за </a:t>
            </a:r>
            <a:r>
              <a:rPr lang="ru-RU" dirty="0" err="1"/>
              <a:t>мову</a:t>
            </a:r>
            <a:r>
              <a:rPr lang="ru-RU" dirty="0"/>
              <a:t>. І, </a:t>
            </a:r>
            <a:r>
              <a:rPr lang="ru-RU" dirty="0" err="1"/>
              <a:t>можливо</a:t>
            </a:r>
            <a:r>
              <a:rPr lang="ru-RU" dirty="0"/>
              <a:t>, Людина </a:t>
            </a:r>
            <a:r>
              <a:rPr lang="ru-RU" dirty="0" err="1" smtClean="0"/>
              <a:t>працююча</a:t>
            </a:r>
            <a:r>
              <a:rPr lang="ru-RU" dirty="0" smtClean="0"/>
              <a:t> </a:t>
            </a:r>
            <a:r>
              <a:rPr lang="ru-RU" dirty="0" err="1" smtClean="0"/>
              <a:t>володіла</a:t>
            </a:r>
            <a:r>
              <a:rPr lang="ru-RU" dirty="0" smtClean="0"/>
              <a:t> </a:t>
            </a:r>
            <a:r>
              <a:rPr lang="ru-RU" dirty="0" err="1"/>
              <a:t>вже</a:t>
            </a:r>
            <a:r>
              <a:rPr lang="ru-RU" dirty="0"/>
              <a:t> зачатками </a:t>
            </a:r>
            <a:r>
              <a:rPr lang="ru-RU" dirty="0" err="1"/>
              <a:t>мови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0242" name="Picture 2" descr="C:\Users\HOME\Desktop\3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43137"/>
            <a:ext cx="4224795" cy="29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21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Найдавніші</a:t>
            </a:r>
            <a:r>
              <a:rPr lang="ru-RU" dirty="0"/>
              <a:t> люди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373563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dirty="0" err="1"/>
              <a:t>Найдавніші</a:t>
            </a:r>
            <a:r>
              <a:rPr lang="ru-RU" dirty="0"/>
              <a:t> люди </a:t>
            </a:r>
            <a:r>
              <a:rPr lang="ru-RU" dirty="0" smtClean="0"/>
              <a:t>– </a:t>
            </a:r>
            <a:r>
              <a:rPr lang="ru-RU" dirty="0" err="1" smtClean="0"/>
              <a:t>викопний</a:t>
            </a:r>
            <a:r>
              <a:rPr lang="ru-RU" dirty="0" smtClean="0"/>
              <a:t> </a:t>
            </a:r>
            <a:r>
              <a:rPr lang="ru-RU" dirty="0"/>
              <a:t>вид людей,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розглядають</a:t>
            </a:r>
            <a:r>
              <a:rPr lang="ru-RU" dirty="0" smtClean="0"/>
              <a:t> </a:t>
            </a:r>
            <a:r>
              <a:rPr lang="ru-RU" dirty="0"/>
              <a:t>як </a:t>
            </a:r>
            <a:r>
              <a:rPr lang="ru-RU" dirty="0" err="1" smtClean="0"/>
              <a:t>безпосереднього</a:t>
            </a:r>
            <a:r>
              <a:rPr lang="ru-RU" dirty="0" smtClean="0"/>
              <a:t> </a:t>
            </a:r>
            <a:r>
              <a:rPr lang="ru-RU" dirty="0" err="1" smtClean="0"/>
              <a:t>попередника</a:t>
            </a:r>
            <a:r>
              <a:rPr lang="ru-RU" dirty="0" smtClean="0"/>
              <a:t> </a:t>
            </a:r>
            <a:r>
              <a:rPr lang="ru-RU" dirty="0" err="1"/>
              <a:t>сучасних</a:t>
            </a:r>
            <a:r>
              <a:rPr lang="ru-RU" dirty="0"/>
              <a:t> людей</a:t>
            </a:r>
            <a:r>
              <a:rPr lang="ru-RU" dirty="0" smtClean="0"/>
              <a:t>. </a:t>
            </a:r>
            <a:r>
              <a:rPr lang="ru-RU" dirty="0" err="1" smtClean="0"/>
              <a:t>Еректуси</a:t>
            </a:r>
            <a:r>
              <a:rPr lang="ru-RU" dirty="0" smtClean="0"/>
              <a:t> </a:t>
            </a:r>
            <a:r>
              <a:rPr lang="ru-RU" dirty="0" err="1"/>
              <a:t>володіли</a:t>
            </a:r>
            <a:r>
              <a:rPr lang="ru-RU" dirty="0"/>
              <a:t> </a:t>
            </a:r>
            <a:r>
              <a:rPr lang="ru-RU" dirty="0" err="1"/>
              <a:t>середнім</a:t>
            </a:r>
            <a:r>
              <a:rPr lang="ru-RU" dirty="0"/>
              <a:t> </a:t>
            </a:r>
            <a:r>
              <a:rPr lang="ru-RU" dirty="0" err="1"/>
              <a:t>зростом</a:t>
            </a:r>
            <a:r>
              <a:rPr lang="ru-RU" dirty="0"/>
              <a:t>(1,5—1,8 м), прямою </a:t>
            </a:r>
            <a:r>
              <a:rPr lang="ru-RU" dirty="0" err="1"/>
              <a:t>ходою</a:t>
            </a:r>
            <a:r>
              <a:rPr lang="ru-RU" dirty="0"/>
              <a:t> і </a:t>
            </a:r>
            <a:r>
              <a:rPr lang="ru-RU" dirty="0" err="1" smtClean="0"/>
              <a:t>архаїчною</a:t>
            </a:r>
            <a:r>
              <a:rPr lang="ru-RU" dirty="0" smtClean="0"/>
              <a:t> </a:t>
            </a:r>
            <a:r>
              <a:rPr lang="ru-RU" dirty="0" err="1" smtClean="0"/>
              <a:t>будовою</a:t>
            </a:r>
            <a:r>
              <a:rPr lang="ru-RU" dirty="0" smtClean="0"/>
              <a:t> </a:t>
            </a:r>
            <a:r>
              <a:rPr lang="ru-RU" dirty="0" err="1" smtClean="0"/>
              <a:t>черепа.Обєм</a:t>
            </a:r>
            <a:r>
              <a:rPr lang="ru-RU" dirty="0" smtClean="0"/>
              <a:t> </a:t>
            </a:r>
            <a:r>
              <a:rPr lang="ru-RU" dirty="0" err="1"/>
              <a:t>мозку</a:t>
            </a:r>
            <a:r>
              <a:rPr lang="ru-RU" dirty="0"/>
              <a:t> досягав 900—1200 см3.Еректуси активно </a:t>
            </a:r>
            <a:r>
              <a:rPr lang="ru-RU" dirty="0" err="1"/>
              <a:t>виготовляли</a:t>
            </a:r>
            <a:r>
              <a:rPr lang="ru-RU" dirty="0"/>
              <a:t> </a:t>
            </a:r>
            <a:r>
              <a:rPr lang="ru-RU" dirty="0" err="1" smtClean="0"/>
              <a:t>камяні</a:t>
            </a:r>
            <a:r>
              <a:rPr lang="ru-RU" dirty="0" smtClean="0"/>
              <a:t> </a:t>
            </a:r>
            <a:r>
              <a:rPr lang="ru-RU" dirty="0" err="1" smtClean="0"/>
              <a:t>знаряддя</a:t>
            </a:r>
            <a:r>
              <a:rPr lang="ru-RU" dirty="0" smtClean="0"/>
              <a:t> </a:t>
            </a:r>
            <a:r>
              <a:rPr lang="ru-RU" dirty="0" err="1"/>
              <a:t>використовували</a:t>
            </a:r>
            <a:r>
              <a:rPr lang="ru-RU" dirty="0"/>
              <a:t> </a:t>
            </a:r>
            <a:r>
              <a:rPr lang="ru-RU" dirty="0" err="1"/>
              <a:t>шкури</a:t>
            </a:r>
            <a:r>
              <a:rPr lang="ru-RU" dirty="0"/>
              <a:t> </a:t>
            </a:r>
            <a:r>
              <a:rPr lang="ru-RU" dirty="0" err="1"/>
              <a:t>якодяг</a:t>
            </a:r>
            <a:r>
              <a:rPr lang="ru-RU" dirty="0"/>
              <a:t>, жили в </a:t>
            </a:r>
            <a:r>
              <a:rPr lang="ru-RU" dirty="0" err="1"/>
              <a:t>печерах</a:t>
            </a:r>
            <a:r>
              <a:rPr lang="ru-RU" dirty="0"/>
              <a:t>, </a:t>
            </a:r>
            <a:r>
              <a:rPr lang="ru-RU" dirty="0" err="1" smtClean="0"/>
              <a:t>користувалися</a:t>
            </a:r>
            <a:r>
              <a:rPr lang="ru-RU" dirty="0" smtClean="0"/>
              <a:t> вогнем </a:t>
            </a:r>
            <a:r>
              <a:rPr lang="ru-RU" dirty="0"/>
              <a:t>і </a:t>
            </a:r>
            <a:r>
              <a:rPr lang="ru-RU" dirty="0" err="1"/>
              <a:t>практикували</a:t>
            </a:r>
            <a:r>
              <a:rPr lang="ru-RU" dirty="0"/>
              <a:t> </a:t>
            </a:r>
            <a:r>
              <a:rPr lang="ru-RU" dirty="0" err="1"/>
              <a:t>канібалізм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1267" name="Picture 3" descr="C:\Users\HOME\Desktop\44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28860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04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Синантроп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4186808" cy="4373563"/>
          </a:xfrm>
        </p:spPr>
        <p:txBody>
          <a:bodyPr>
            <a:normAutofit fontScale="77500" lnSpcReduction="20000"/>
          </a:bodyPr>
          <a:lstStyle/>
          <a:p>
            <a:pPr marL="114300" lvl="0" indent="0">
              <a:buNone/>
            </a:pPr>
            <a:r>
              <a:rPr lang="ru-RU" dirty="0"/>
              <a:t>Синантроп </a:t>
            </a:r>
            <a:r>
              <a:rPr lang="ru-RU" dirty="0" smtClean="0"/>
              <a:t>— </a:t>
            </a:r>
            <a:r>
              <a:rPr lang="ru-RU" dirty="0"/>
              <a:t>форма </a:t>
            </a:r>
            <a:r>
              <a:rPr lang="ru-RU" dirty="0" smtClean="0"/>
              <a:t>роду </a:t>
            </a:r>
            <a:r>
              <a:rPr lang="ru-RU" dirty="0" err="1"/>
              <a:t>Homo</a:t>
            </a:r>
            <a:r>
              <a:rPr lang="ru-RU" dirty="0"/>
              <a:t>, </a:t>
            </a:r>
            <a:r>
              <a:rPr lang="ru-RU" dirty="0" err="1"/>
              <a:t>близький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 err="1" smtClean="0"/>
              <a:t>пітекантропа</a:t>
            </a:r>
            <a:r>
              <a:rPr lang="ru-RU" dirty="0"/>
              <a:t>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виявлений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Китаї</a:t>
            </a:r>
            <a:r>
              <a:rPr lang="ru-RU" dirty="0"/>
              <a:t>, </a:t>
            </a:r>
            <a:r>
              <a:rPr lang="ru-RU" dirty="0" err="1"/>
              <a:t>звідси</a:t>
            </a:r>
            <a:r>
              <a:rPr lang="ru-RU" dirty="0"/>
              <a:t> і </a:t>
            </a:r>
            <a:r>
              <a:rPr lang="ru-RU" dirty="0" err="1"/>
              <a:t>назва</a:t>
            </a:r>
            <a:r>
              <a:rPr lang="ru-RU" dirty="0"/>
              <a:t>. Жив </a:t>
            </a:r>
            <a:r>
              <a:rPr lang="ru-RU" dirty="0" err="1" smtClean="0"/>
              <a:t>близько</a:t>
            </a:r>
            <a:r>
              <a:rPr lang="ru-RU" dirty="0" smtClean="0"/>
              <a:t> 600-400 </a:t>
            </a:r>
            <a:r>
              <a:rPr lang="ru-RU" dirty="0"/>
              <a:t>тис. </a:t>
            </a:r>
            <a:r>
              <a:rPr lang="ru-RU" dirty="0" err="1"/>
              <a:t>років</a:t>
            </a:r>
            <a:r>
              <a:rPr lang="ru-RU" dirty="0"/>
              <a:t> тому, в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заледеніння</a:t>
            </a:r>
            <a:r>
              <a:rPr lang="ru-RU" dirty="0" smtClean="0"/>
              <a:t>. </a:t>
            </a:r>
            <a:r>
              <a:rPr lang="ru-RU" dirty="0" err="1" smtClean="0"/>
              <a:t>Обєм</a:t>
            </a:r>
            <a:r>
              <a:rPr lang="ru-RU" dirty="0" smtClean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досягав 850—1220см3; </a:t>
            </a:r>
            <a:r>
              <a:rPr lang="ru-RU" dirty="0" err="1"/>
              <a:t>ліва</a:t>
            </a:r>
            <a:r>
              <a:rPr lang="ru-RU" dirty="0"/>
              <a:t> доля </a:t>
            </a:r>
            <a:r>
              <a:rPr lang="ru-RU" dirty="0" err="1"/>
              <a:t>мозку</a:t>
            </a:r>
            <a:r>
              <a:rPr lang="ru-RU" dirty="0"/>
              <a:t>, </a:t>
            </a:r>
            <a:r>
              <a:rPr lang="ru-RU" dirty="0" smtClean="0"/>
              <a:t>де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/>
              <a:t>рухові</a:t>
            </a:r>
            <a:r>
              <a:rPr lang="ru-RU" dirty="0"/>
              <a:t> </a:t>
            </a:r>
            <a:r>
              <a:rPr lang="ru-RU" dirty="0" err="1"/>
              <a:t>центри</a:t>
            </a:r>
            <a:r>
              <a:rPr lang="ru-RU" dirty="0"/>
              <a:t> </a:t>
            </a:r>
            <a:r>
              <a:rPr lang="ru-RU" dirty="0" err="1" smtClean="0"/>
              <a:t>правої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впорівнянні</a:t>
            </a:r>
            <a:r>
              <a:rPr lang="ru-RU" dirty="0"/>
              <a:t> з правою долею. </a:t>
            </a:r>
            <a:r>
              <a:rPr lang="ru-RU" dirty="0" err="1"/>
              <a:t>Отже,права</a:t>
            </a:r>
            <a:r>
              <a:rPr lang="ru-RU" dirty="0"/>
              <a:t> рука в синантропа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розвиненіша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ліва</a:t>
            </a:r>
            <a:r>
              <a:rPr lang="ru-RU" dirty="0"/>
              <a:t>. </a:t>
            </a:r>
            <a:r>
              <a:rPr lang="ru-RU" dirty="0" err="1"/>
              <a:t>Зріст</a:t>
            </a:r>
            <a:r>
              <a:rPr lang="ru-RU" dirty="0"/>
              <a:t> — 1,55-1,8 </a:t>
            </a:r>
            <a:r>
              <a:rPr lang="ru-RU" dirty="0" err="1"/>
              <a:t>метра.Окрім</a:t>
            </a:r>
            <a:r>
              <a:rPr lang="ru-RU" dirty="0"/>
              <a:t> </a:t>
            </a:r>
            <a:r>
              <a:rPr lang="ru-RU" dirty="0" err="1"/>
              <a:t>рослинної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/>
              <a:t>, </a:t>
            </a:r>
            <a:r>
              <a:rPr lang="ru-RU" dirty="0" err="1"/>
              <a:t>вживав</a:t>
            </a:r>
            <a:r>
              <a:rPr lang="ru-RU" dirty="0"/>
              <a:t> </a:t>
            </a:r>
            <a:r>
              <a:rPr lang="ru-RU" dirty="0" smtClean="0"/>
              <a:t>мясо </a:t>
            </a:r>
            <a:r>
              <a:rPr lang="ru-RU" dirty="0" err="1" smtClean="0"/>
              <a:t>тварин</a:t>
            </a:r>
            <a:r>
              <a:rPr lang="ru-RU" dirty="0" smtClean="0"/>
              <a:t>. 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добував</a:t>
            </a:r>
            <a:r>
              <a:rPr lang="ru-RU" dirty="0"/>
              <a:t> і </a:t>
            </a:r>
            <a:r>
              <a:rPr lang="ru-RU" dirty="0" err="1" smtClean="0"/>
              <a:t>умів</a:t>
            </a:r>
            <a:r>
              <a:rPr lang="ru-RU" dirty="0" smtClean="0"/>
              <a:t> </a:t>
            </a:r>
            <a:r>
              <a:rPr lang="ru-RU" dirty="0" err="1" smtClean="0"/>
              <a:t>підтримувати</a:t>
            </a:r>
            <a:r>
              <a:rPr lang="ru-RU" dirty="0" smtClean="0"/>
              <a:t> </a:t>
            </a:r>
            <a:r>
              <a:rPr lang="ru-RU" dirty="0" err="1"/>
              <a:t>вогонь</a:t>
            </a:r>
            <a:r>
              <a:rPr lang="ru-RU" dirty="0" smtClean="0"/>
              <a:t>,  </a:t>
            </a:r>
            <a:r>
              <a:rPr lang="ru-RU" dirty="0" err="1" smtClean="0"/>
              <a:t>одягався</a:t>
            </a:r>
            <a:r>
              <a:rPr lang="ru-RU" dirty="0" smtClean="0"/>
              <a:t> в </a:t>
            </a:r>
            <a:r>
              <a:rPr lang="ru-RU" dirty="0" err="1"/>
              <a:t>шкури</a:t>
            </a:r>
            <a:r>
              <a:rPr lang="ru-RU" dirty="0"/>
              <a:t>.</a:t>
            </a:r>
          </a:p>
        </p:txBody>
      </p:sp>
      <p:pic>
        <p:nvPicPr>
          <p:cNvPr id="12290" name="Picture 2" descr="C:\Users\HOME\Desktop\5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4099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9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Неандерталець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373563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ru-RU" dirty="0" err="1"/>
              <a:t>Неандерталець</a:t>
            </a:r>
            <a:r>
              <a:rPr lang="ru-RU" dirty="0"/>
              <a:t>,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неандертальська</a:t>
            </a:r>
            <a:r>
              <a:rPr lang="ru-RU" dirty="0"/>
              <a:t> — </a:t>
            </a:r>
            <a:r>
              <a:rPr lang="ru-RU" dirty="0" err="1"/>
              <a:t>викопний</a:t>
            </a:r>
            <a:r>
              <a:rPr lang="ru-RU" dirty="0"/>
              <a:t> вид </a:t>
            </a:r>
            <a:r>
              <a:rPr lang="ru-RU" dirty="0" err="1"/>
              <a:t>пізніх</a:t>
            </a:r>
            <a:r>
              <a:rPr lang="ru-RU" dirty="0"/>
              <a:t> людей, </a:t>
            </a:r>
            <a:r>
              <a:rPr lang="ru-RU" dirty="0" err="1" smtClean="0"/>
              <a:t>що</a:t>
            </a:r>
            <a:r>
              <a:rPr lang="ru-RU" dirty="0" smtClean="0"/>
              <a:t> мешкали </a:t>
            </a:r>
            <a:r>
              <a:rPr lang="ru-RU" dirty="0"/>
              <a:t>300—24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</a:t>
            </a:r>
            <a:r>
              <a:rPr lang="ru-RU" dirty="0" smtClean="0"/>
              <a:t>. </a:t>
            </a:r>
            <a:r>
              <a:rPr lang="ru-RU" dirty="0" err="1" smtClean="0"/>
              <a:t>Неандертальці</a:t>
            </a:r>
            <a:r>
              <a:rPr lang="ru-RU" dirty="0" smtClean="0"/>
              <a:t> </a:t>
            </a:r>
            <a:r>
              <a:rPr lang="ru-RU" dirty="0" err="1"/>
              <a:t>володіли</a:t>
            </a:r>
            <a:r>
              <a:rPr lang="ru-RU" dirty="0"/>
              <a:t> </a:t>
            </a:r>
            <a:r>
              <a:rPr lang="ru-RU" dirty="0" err="1"/>
              <a:t>середнім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зростом</a:t>
            </a:r>
            <a:r>
              <a:rPr lang="ru-RU" dirty="0" smtClean="0"/>
              <a:t>(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/>
              <a:t>165 см) і </a:t>
            </a:r>
            <a:r>
              <a:rPr lang="ru-RU" dirty="0" err="1"/>
              <a:t>масивною</a:t>
            </a:r>
            <a:r>
              <a:rPr lang="ru-RU" dirty="0"/>
              <a:t> </a:t>
            </a:r>
            <a:r>
              <a:rPr lang="ru-RU" dirty="0" err="1"/>
              <a:t>статурою</a:t>
            </a:r>
            <a:r>
              <a:rPr lang="ru-RU" dirty="0"/>
              <a:t>. </a:t>
            </a:r>
            <a:r>
              <a:rPr lang="ru-RU" dirty="0" err="1" smtClean="0"/>
              <a:t>Обєм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/>
              <a:t>1200-1700 см3.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відрізняли</a:t>
            </a:r>
            <a:r>
              <a:rPr lang="ru-RU" dirty="0"/>
              <a:t> </a:t>
            </a:r>
            <a:r>
              <a:rPr lang="ru-RU" dirty="0" err="1" smtClean="0"/>
              <a:t>потужні</a:t>
            </a:r>
            <a:r>
              <a:rPr lang="ru-RU" dirty="0" smtClean="0"/>
              <a:t> </a:t>
            </a:r>
            <a:r>
              <a:rPr lang="ru-RU" dirty="0" err="1" smtClean="0"/>
              <a:t>надбрівні</a:t>
            </a:r>
            <a:r>
              <a:rPr lang="ru-RU" dirty="0" smtClean="0"/>
              <a:t> </a:t>
            </a:r>
            <a:r>
              <a:rPr lang="ru-RU" dirty="0"/>
              <a:t>дуги, </a:t>
            </a:r>
            <a:r>
              <a:rPr lang="ru-RU" dirty="0" err="1"/>
              <a:t>виступаючий</a:t>
            </a:r>
            <a:r>
              <a:rPr lang="ru-RU" dirty="0"/>
              <a:t> широкий </a:t>
            </a:r>
            <a:r>
              <a:rPr lang="ru-RU" dirty="0" err="1"/>
              <a:t>ніс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/>
              <a:t>маленьке</a:t>
            </a:r>
            <a:r>
              <a:rPr lang="ru-RU" dirty="0"/>
              <a:t> </a:t>
            </a:r>
            <a:r>
              <a:rPr lang="ru-RU" dirty="0" err="1"/>
              <a:t>підборіддя</a:t>
            </a:r>
            <a:r>
              <a:rPr lang="ru-RU" dirty="0"/>
              <a:t>.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припущення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могли бути </a:t>
            </a:r>
            <a:r>
              <a:rPr lang="ru-RU" dirty="0" err="1"/>
              <a:t>рудими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блідолицими</a:t>
            </a:r>
            <a:r>
              <a:rPr lang="ru-RU" dirty="0" smtClean="0"/>
              <a:t>. Будову </a:t>
            </a:r>
            <a:r>
              <a:rPr lang="ru-RU" dirty="0"/>
              <a:t>голосового </a:t>
            </a:r>
            <a:r>
              <a:rPr lang="ru-RU" dirty="0" err="1"/>
              <a:t>апарату</a:t>
            </a:r>
            <a:r>
              <a:rPr lang="ru-RU" dirty="0"/>
              <a:t> і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err="1" smtClean="0"/>
              <a:t>неандертальців</a:t>
            </a:r>
            <a:r>
              <a:rPr lang="ru-RU" dirty="0" smtClean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висновок</a:t>
            </a:r>
            <a:r>
              <a:rPr lang="ru-RU" dirty="0" smtClean="0"/>
              <a:t> </a:t>
            </a:r>
            <a:r>
              <a:rPr lang="ru-RU" dirty="0"/>
              <a:t>про те, </a:t>
            </a:r>
            <a:r>
              <a:rPr lang="ru-RU" dirty="0" err="1"/>
              <a:t>що</a:t>
            </a:r>
            <a:r>
              <a:rPr lang="ru-RU" dirty="0"/>
              <a:t> вони могли </a:t>
            </a:r>
            <a:r>
              <a:rPr lang="ru-RU" dirty="0" err="1"/>
              <a:t>говорити</a:t>
            </a:r>
            <a:r>
              <a:rPr lang="ru-RU" dirty="0" smtClean="0"/>
              <a:t>. </a:t>
            </a:r>
            <a:r>
              <a:rPr lang="ru-RU" dirty="0" err="1" smtClean="0"/>
              <a:t>Найдавніший</a:t>
            </a:r>
            <a:r>
              <a:rPr lang="ru-RU" dirty="0" smtClean="0"/>
              <a:t>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музичний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— </a:t>
            </a:r>
            <a:r>
              <a:rPr lang="ru-RU" dirty="0" err="1"/>
              <a:t>кістяна</a:t>
            </a:r>
            <a:r>
              <a:rPr lang="ru-RU" dirty="0"/>
              <a:t> флейта з 4 </a:t>
            </a:r>
            <a:r>
              <a:rPr lang="ru-RU" dirty="0" err="1"/>
              <a:t>отворами</a:t>
            </a:r>
            <a:r>
              <a:rPr lang="ru-RU" dirty="0"/>
              <a:t> —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неандертальцям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3314" name="Picture 2" descr="C:\Users\HOME\Desktop\6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4335245" cy="302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2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люди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4186808" cy="4373563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люди – </a:t>
            </a:r>
            <a:r>
              <a:rPr lang="ru-RU" dirty="0" err="1"/>
              <a:t>неоантропи</a:t>
            </a:r>
            <a:r>
              <a:rPr lang="ru-RU" dirty="0"/>
              <a:t> </a:t>
            </a:r>
            <a:r>
              <a:rPr lang="ru-RU" dirty="0" smtClean="0"/>
              <a:t>Людина </a:t>
            </a:r>
            <a:r>
              <a:rPr lang="ru-RU" dirty="0" err="1"/>
              <a:t>розумна</a:t>
            </a:r>
            <a:r>
              <a:rPr lang="ru-RU" dirty="0"/>
              <a:t> (</a:t>
            </a:r>
            <a:r>
              <a:rPr lang="ru-RU" dirty="0" err="1"/>
              <a:t>Homo</a:t>
            </a:r>
            <a:r>
              <a:rPr lang="ru-RU" dirty="0"/>
              <a:t> </a:t>
            </a:r>
            <a:r>
              <a:rPr lang="ru-RU" dirty="0" err="1"/>
              <a:t>sapiens</a:t>
            </a:r>
            <a:r>
              <a:rPr lang="ru-RU" dirty="0"/>
              <a:t>) — вид роду Люди(</a:t>
            </a:r>
            <a:r>
              <a:rPr lang="ru-RU" dirty="0" err="1"/>
              <a:t>Homo</a:t>
            </a:r>
            <a:r>
              <a:rPr lang="ru-RU" dirty="0"/>
              <a:t>) з </a:t>
            </a:r>
            <a:r>
              <a:rPr lang="ru-RU" dirty="0" err="1"/>
              <a:t>сімейства</a:t>
            </a:r>
            <a:r>
              <a:rPr lang="ru-RU" dirty="0"/>
              <a:t> </a:t>
            </a:r>
            <a:r>
              <a:rPr lang="ru-RU" dirty="0" err="1"/>
              <a:t>гомінід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 в </a:t>
            </a:r>
            <a:r>
              <a:rPr lang="ru-RU" dirty="0" err="1"/>
              <a:t>даний</a:t>
            </a:r>
            <a:r>
              <a:rPr lang="ru-RU" dirty="0"/>
              <a:t> час</a:t>
            </a:r>
            <a:r>
              <a:rPr lang="ru-RU" dirty="0" smtClean="0"/>
              <a:t>. </a:t>
            </a:r>
            <a:r>
              <a:rPr lang="ru-RU" dirty="0" err="1" smtClean="0"/>
              <a:t>Зявилася</a:t>
            </a:r>
            <a:r>
              <a:rPr lang="ru-RU" dirty="0" smtClean="0"/>
              <a:t> </a:t>
            </a:r>
            <a:r>
              <a:rPr lang="ru-RU" dirty="0" err="1"/>
              <a:t>приблизно</a:t>
            </a:r>
            <a:r>
              <a:rPr lang="ru-RU" dirty="0"/>
              <a:t> 200 тис. </a:t>
            </a:r>
            <a:r>
              <a:rPr lang="ru-RU" dirty="0" err="1"/>
              <a:t>років</a:t>
            </a:r>
            <a:r>
              <a:rPr lang="ru-RU" dirty="0"/>
              <a:t> тому</a:t>
            </a:r>
            <a:r>
              <a:rPr lang="ru-RU" dirty="0" smtClean="0"/>
              <a:t>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/>
              <a:t>найближчого</a:t>
            </a:r>
            <a:r>
              <a:rPr lang="ru-RU" dirty="0"/>
              <a:t> виду — </a:t>
            </a:r>
            <a:r>
              <a:rPr lang="ru-RU" dirty="0" err="1"/>
              <a:t>неандертальців</a:t>
            </a:r>
            <a:r>
              <a:rPr lang="ru-RU" dirty="0"/>
              <a:t> —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 smtClean="0"/>
              <a:t>розумна</a:t>
            </a:r>
            <a:r>
              <a:rPr lang="ru-RU" dirty="0" smtClean="0"/>
              <a:t>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/>
              <a:t>рядом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скелета </a:t>
            </a:r>
            <a:r>
              <a:rPr lang="ru-RU" dirty="0" smtClean="0"/>
              <a:t>і </a:t>
            </a:r>
            <a:r>
              <a:rPr lang="ru-RU" dirty="0" err="1"/>
              <a:t>пропорціями</a:t>
            </a:r>
            <a:r>
              <a:rPr lang="ru-RU" dirty="0"/>
              <a:t> </a:t>
            </a:r>
            <a:r>
              <a:rPr lang="ru-RU" dirty="0" err="1"/>
              <a:t>відділів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4338" name="Picture 2" descr="C:\Users\HOME\Desktop\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02892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517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Кроманьйонці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373563"/>
          </a:xfrm>
        </p:spPr>
        <p:txBody>
          <a:bodyPr>
            <a:normAutofit fontScale="92500" lnSpcReduction="10000"/>
          </a:bodyPr>
          <a:lstStyle/>
          <a:p>
            <a:pPr marL="114300" lvl="0" indent="0">
              <a:buNone/>
            </a:pPr>
            <a:r>
              <a:rPr lang="ru-RU" dirty="0" err="1"/>
              <a:t>Кроманьйонці</a:t>
            </a:r>
            <a:r>
              <a:rPr lang="ru-RU" dirty="0"/>
              <a:t> — </a:t>
            </a:r>
            <a:r>
              <a:rPr lang="ru-RU" dirty="0" err="1"/>
              <a:t>ранні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 і </a:t>
            </a:r>
            <a:r>
              <a:rPr lang="ru-RU" dirty="0" err="1"/>
              <a:t>частково</a:t>
            </a:r>
            <a:r>
              <a:rPr lang="ru-RU" dirty="0"/>
              <a:t> за </a:t>
            </a:r>
            <a:r>
              <a:rPr lang="ru-RU" dirty="0" err="1"/>
              <a:t>їїмежами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жили 40-10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назад. </a:t>
            </a:r>
            <a:r>
              <a:rPr lang="ru-RU" dirty="0" err="1"/>
              <a:t>Назва</a:t>
            </a:r>
            <a:r>
              <a:rPr lang="ru-RU" dirty="0"/>
              <a:t> походить </a:t>
            </a:r>
            <a:r>
              <a:rPr lang="ru-RU" dirty="0" err="1"/>
              <a:t>від</a:t>
            </a:r>
            <a:r>
              <a:rPr lang="ru-RU" dirty="0"/>
              <a:t> грота </a:t>
            </a:r>
            <a:r>
              <a:rPr lang="ru-RU" dirty="0" err="1"/>
              <a:t>Кро-Маньон</a:t>
            </a:r>
            <a:r>
              <a:rPr lang="ru-RU" dirty="0"/>
              <a:t> </a:t>
            </a:r>
            <a:r>
              <a:rPr lang="ru-RU" dirty="0" err="1"/>
              <a:t>уФранції</a:t>
            </a:r>
            <a:r>
              <a:rPr lang="ru-RU" dirty="0"/>
              <a:t>, де в 1868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скелетів</a:t>
            </a:r>
            <a:r>
              <a:rPr lang="ru-RU" dirty="0"/>
              <a:t> людей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 smtClean="0"/>
              <a:t>знаряддями</a:t>
            </a:r>
            <a:r>
              <a:rPr lang="ru-RU" dirty="0" smtClean="0"/>
              <a:t> </a:t>
            </a:r>
            <a:r>
              <a:rPr lang="ru-RU" dirty="0" err="1" smtClean="0"/>
              <a:t>пізнього</a:t>
            </a:r>
            <a:r>
              <a:rPr lang="ru-RU" dirty="0" smtClean="0"/>
              <a:t> </a:t>
            </a:r>
            <a:r>
              <a:rPr lang="ru-RU" dirty="0" err="1"/>
              <a:t>палеоліту.Обєм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рівний</a:t>
            </a:r>
            <a:r>
              <a:rPr lang="ru-RU" dirty="0"/>
              <a:t> 1200 – 1500 см3. </a:t>
            </a:r>
            <a:r>
              <a:rPr lang="ru-RU" dirty="0" err="1"/>
              <a:t>Зріст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180 см.</a:t>
            </a:r>
          </a:p>
          <a:p>
            <a:endParaRPr lang="ru-RU" dirty="0"/>
          </a:p>
        </p:txBody>
      </p:sp>
      <p:pic>
        <p:nvPicPr>
          <p:cNvPr id="15362" name="Picture 2" descr="C:\Users\HOME\Desktop\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12" y="2492896"/>
            <a:ext cx="4334789" cy="305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31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uk-UA" dirty="0" smtClean="0"/>
              <a:t>Дякую за </a:t>
            </a:r>
            <a:r>
              <a:rPr lang="uk-UA" dirty="0"/>
              <a:t>В</a:t>
            </a:r>
            <a:r>
              <a:rPr lang="uk-UA" dirty="0" smtClean="0"/>
              <a:t>ашу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06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органічного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ru-RU" dirty="0" smtClean="0"/>
              <a:t>Царство </a:t>
            </a:r>
            <a:r>
              <a:rPr lang="ru-RU" dirty="0" err="1" smtClean="0"/>
              <a:t>Тварини</a:t>
            </a:r>
            <a:endParaRPr lang="en-US" dirty="0" smtClean="0"/>
          </a:p>
          <a:p>
            <a:pPr marL="114300" lvl="0" indent="0">
              <a:buNone/>
            </a:pPr>
            <a:r>
              <a:rPr lang="ru-RU" dirty="0" smtClean="0"/>
              <a:t>Тип </a:t>
            </a:r>
            <a:r>
              <a:rPr lang="ru-RU" dirty="0" err="1" smtClean="0"/>
              <a:t>Хордові</a:t>
            </a:r>
            <a:endParaRPr lang="en-US" dirty="0" smtClean="0"/>
          </a:p>
          <a:p>
            <a:pPr marL="114300" lvl="0" indent="0">
              <a:buNone/>
            </a:pPr>
            <a:r>
              <a:rPr lang="ru-RU" dirty="0" err="1" smtClean="0"/>
              <a:t>Підтип</a:t>
            </a:r>
            <a:r>
              <a:rPr lang="ru-RU" dirty="0" smtClean="0"/>
              <a:t> </a:t>
            </a:r>
            <a:r>
              <a:rPr lang="ru-RU" dirty="0" err="1" smtClean="0"/>
              <a:t>Хребетні</a:t>
            </a:r>
            <a:endParaRPr lang="en-US" dirty="0" smtClean="0"/>
          </a:p>
          <a:p>
            <a:pPr marL="114300" lvl="0" indent="0">
              <a:buNone/>
            </a:pPr>
            <a:r>
              <a:rPr lang="ru-RU" dirty="0" err="1" smtClean="0"/>
              <a:t>Клас</a:t>
            </a:r>
            <a:r>
              <a:rPr lang="ru-RU" dirty="0" smtClean="0"/>
              <a:t> </a:t>
            </a:r>
            <a:r>
              <a:rPr lang="ru-RU" dirty="0" err="1" smtClean="0"/>
              <a:t>Ссавці</a:t>
            </a:r>
            <a:endParaRPr lang="en-US" dirty="0" smtClean="0"/>
          </a:p>
          <a:p>
            <a:pPr marL="114300" lvl="0" indent="0">
              <a:buNone/>
            </a:pPr>
            <a:r>
              <a:rPr lang="ru-RU" dirty="0" err="1" smtClean="0"/>
              <a:t>Підклас</a:t>
            </a:r>
            <a:r>
              <a:rPr lang="ru-RU" dirty="0" smtClean="0"/>
              <a:t> </a:t>
            </a:r>
            <a:r>
              <a:rPr lang="ru-RU" dirty="0" err="1" smtClean="0"/>
              <a:t>Плацентарні</a:t>
            </a:r>
            <a:endParaRPr lang="en-US" dirty="0" smtClean="0"/>
          </a:p>
          <a:p>
            <a:pPr marL="114300" lvl="0" indent="0">
              <a:buNone/>
            </a:pPr>
            <a:r>
              <a:rPr lang="ru-RU" dirty="0" smtClean="0"/>
              <a:t>Ряд </a:t>
            </a:r>
            <a:r>
              <a:rPr lang="ru-RU" dirty="0" err="1" smtClean="0"/>
              <a:t>Примати</a:t>
            </a:r>
            <a:endParaRPr lang="en-US" dirty="0" smtClean="0"/>
          </a:p>
          <a:p>
            <a:pPr marL="114300" lvl="0" indent="0">
              <a:buNone/>
            </a:pPr>
            <a:r>
              <a:rPr lang="ru-RU" dirty="0" smtClean="0"/>
              <a:t>Родина </a:t>
            </a:r>
            <a:r>
              <a:rPr lang="ru-RU" dirty="0" err="1"/>
              <a:t>Вузьконосі</a:t>
            </a:r>
            <a:r>
              <a:rPr lang="ru-RU" dirty="0"/>
              <a:t> </a:t>
            </a:r>
            <a:r>
              <a:rPr lang="ru-RU" dirty="0" err="1" smtClean="0"/>
              <a:t>мавпи</a:t>
            </a:r>
            <a:endParaRPr lang="en-US" dirty="0" smtClean="0"/>
          </a:p>
          <a:p>
            <a:pPr marL="114300" lvl="0" indent="0">
              <a:buNone/>
            </a:pPr>
            <a:r>
              <a:rPr lang="ru-RU" dirty="0" err="1" smtClean="0"/>
              <a:t>Рід</a:t>
            </a:r>
            <a:r>
              <a:rPr lang="ru-RU" dirty="0" smtClean="0"/>
              <a:t> </a:t>
            </a:r>
            <a:r>
              <a:rPr lang="ru-RU" dirty="0" err="1"/>
              <a:t>Ноmо</a:t>
            </a:r>
            <a:r>
              <a:rPr lang="ru-RU" dirty="0"/>
              <a:t> (Людина</a:t>
            </a:r>
            <a:r>
              <a:rPr lang="ru-RU" dirty="0" smtClean="0"/>
              <a:t>)</a:t>
            </a:r>
            <a:endParaRPr lang="en-US" dirty="0" smtClean="0"/>
          </a:p>
          <a:p>
            <a:pPr marL="114300" lvl="0" indent="0">
              <a:buNone/>
            </a:pPr>
            <a:r>
              <a:rPr lang="ru-RU" dirty="0" smtClean="0"/>
              <a:t>Вид </a:t>
            </a:r>
            <a:r>
              <a:rPr lang="ru-RU" dirty="0" err="1"/>
              <a:t>Homo</a:t>
            </a:r>
            <a:r>
              <a:rPr lang="ru-RU" dirty="0"/>
              <a:t> </a:t>
            </a:r>
            <a:r>
              <a:rPr lang="ru-RU" dirty="0" err="1"/>
              <a:t>sapiens</a:t>
            </a:r>
            <a:r>
              <a:rPr lang="ru-RU" dirty="0"/>
              <a:t> (Людина </a:t>
            </a:r>
            <a:r>
              <a:rPr lang="ru-RU" dirty="0" err="1"/>
              <a:t>розумна</a:t>
            </a:r>
            <a:r>
              <a:rPr lang="ru-RU" dirty="0"/>
              <a:t>)</a:t>
            </a:r>
          </a:p>
        </p:txBody>
      </p:sp>
      <p:pic>
        <p:nvPicPr>
          <p:cNvPr id="1026" name="Picture 2" descr="http://ntz.org.ua/wp-content/uploads/2011/12/superman-28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98739"/>
            <a:ext cx="3186825" cy="33196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07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Гіпотези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 smtClean="0"/>
              <a:t>людини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457200">
              <a:buAutoNum type="arabicPeriod"/>
            </a:pPr>
            <a:r>
              <a:rPr lang="ru-RU" dirty="0" err="1" smtClean="0"/>
              <a:t>Занесення</a:t>
            </a:r>
            <a:r>
              <a:rPr lang="ru-RU" dirty="0" smtClean="0"/>
              <a:t> </a:t>
            </a:r>
            <a:r>
              <a:rPr lang="ru-RU" dirty="0" err="1"/>
              <a:t>людини</a:t>
            </a:r>
            <a:r>
              <a:rPr lang="ru-RU" dirty="0"/>
              <a:t> (та </a:t>
            </a:r>
            <a:r>
              <a:rPr lang="ru-RU" dirty="0" err="1"/>
              <a:t>життя</a:t>
            </a:r>
            <a:r>
              <a:rPr lang="ru-RU" dirty="0"/>
              <a:t>) на Землю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світів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планет (</a:t>
            </a:r>
            <a:r>
              <a:rPr lang="ru-RU" dirty="0" err="1"/>
              <a:t>інопланетна</a:t>
            </a:r>
            <a:r>
              <a:rPr lang="ru-RU" dirty="0"/>
              <a:t> </a:t>
            </a:r>
            <a:r>
              <a:rPr lang="ru-RU" dirty="0" err="1"/>
              <a:t>гіпотеза</a:t>
            </a:r>
            <a:r>
              <a:rPr lang="ru-RU" dirty="0" smtClean="0"/>
              <a:t>).</a:t>
            </a:r>
            <a:endParaRPr lang="en-US" dirty="0" smtClean="0"/>
          </a:p>
          <a:p>
            <a:pPr marL="571500" indent="-457200">
              <a:buAutoNum type="arabicPeriod"/>
            </a:pP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якоїсь</a:t>
            </a:r>
            <a:r>
              <a:rPr lang="ru-RU" dirty="0"/>
              <a:t> </a:t>
            </a:r>
            <a:r>
              <a:rPr lang="ru-RU" dirty="0" err="1"/>
              <a:t>фундаментальної</a:t>
            </a:r>
            <a:r>
              <a:rPr lang="ru-RU" dirty="0"/>
              <a:t> </a:t>
            </a:r>
            <a:r>
              <a:rPr lang="ru-RU" dirty="0" err="1"/>
              <a:t>космічної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(</a:t>
            </a:r>
            <a:r>
              <a:rPr lang="ru-RU" dirty="0" err="1"/>
              <a:t>гіпотеза</a:t>
            </a:r>
            <a:r>
              <a:rPr lang="ru-RU" dirty="0"/>
              <a:t> антропного принципу в </a:t>
            </a:r>
            <a:r>
              <a:rPr lang="ru-RU" dirty="0" err="1"/>
              <a:t>будові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 smtClean="0"/>
              <a:t>).</a:t>
            </a:r>
            <a:endParaRPr lang="en-US" dirty="0"/>
          </a:p>
          <a:p>
            <a:pPr marL="571500" indent="-457200">
              <a:buAutoNum type="arabicPeriod"/>
            </a:pP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якоїсь</a:t>
            </a:r>
            <a:r>
              <a:rPr lang="ru-RU" dirty="0"/>
              <a:t> </a:t>
            </a:r>
            <a:r>
              <a:rPr lang="ru-RU" dirty="0" err="1"/>
              <a:t>фатальної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природно-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(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тупикової</a:t>
            </a:r>
            <a:r>
              <a:rPr lang="ru-RU" dirty="0"/>
              <a:t> </a:t>
            </a:r>
            <a:r>
              <a:rPr lang="ru-RU" dirty="0" err="1"/>
              <a:t>гілки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 smtClean="0"/>
              <a:t>).</a:t>
            </a:r>
            <a:endParaRPr lang="en-US" dirty="0" smtClean="0"/>
          </a:p>
          <a:p>
            <a:pPr marL="571500" indent="-457200">
              <a:buAutoNum type="arabicPeriod"/>
            </a:pP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/>
              <a:t>людини</a:t>
            </a:r>
            <a:r>
              <a:rPr lang="ru-RU" dirty="0"/>
              <a:t> Богом (богами)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якимись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вищими</a:t>
            </a:r>
            <a:r>
              <a:rPr lang="ru-RU" dirty="0"/>
              <a:t> силами (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креаціонізму</a:t>
            </a:r>
            <a:r>
              <a:rPr lang="ru-RU" dirty="0"/>
              <a:t> – </a:t>
            </a:r>
            <a:r>
              <a:rPr lang="ru-RU" dirty="0" err="1"/>
              <a:t>створення</a:t>
            </a:r>
            <a:r>
              <a:rPr lang="ru-RU" dirty="0" smtClean="0"/>
              <a:t>).</a:t>
            </a:r>
            <a:endParaRPr lang="en-US" dirty="0" smtClean="0"/>
          </a:p>
          <a:p>
            <a:pPr marL="571500" indent="-457200">
              <a:buAutoNum type="arabicPeriod"/>
            </a:pP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/>
              <a:t>людини</a:t>
            </a:r>
            <a:r>
              <a:rPr lang="ru-RU" dirty="0"/>
              <a:t> шляхом </a:t>
            </a:r>
            <a:r>
              <a:rPr lang="ru-RU" dirty="0" err="1"/>
              <a:t>еволюції</a:t>
            </a:r>
            <a:r>
              <a:rPr lang="ru-RU" dirty="0"/>
              <a:t> форм </a:t>
            </a:r>
            <a:r>
              <a:rPr lang="ru-RU" dirty="0" err="1"/>
              <a:t>життя</a:t>
            </a:r>
            <a:r>
              <a:rPr lang="ru-RU" dirty="0"/>
              <a:t> (</a:t>
            </a:r>
            <a:r>
              <a:rPr lang="ru-RU" dirty="0" err="1"/>
              <a:t>еволюційна</a:t>
            </a:r>
            <a:r>
              <a:rPr lang="ru-RU" dirty="0"/>
              <a:t> </a:t>
            </a:r>
            <a:r>
              <a:rPr lang="ru-RU" dirty="0" err="1"/>
              <a:t>гіпотеза</a:t>
            </a:r>
            <a:r>
              <a:rPr lang="ru-RU" dirty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05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encrypted-tbn0.gstatic.com/images?q=tbn:ANd9GcRH9GENa6sugJfMIA3Mt9L96VP62WbqoWCGM0S4WsSbVK9W70Bt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0" y="4157504"/>
            <a:ext cx="3141593" cy="157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orldtranslation.org/uploads/Image/News/science/ali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8" y="1421333"/>
            <a:ext cx="2569468" cy="19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Гіпотизи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635896" y="1628800"/>
            <a:ext cx="5266928" cy="2396480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ru-RU" dirty="0" err="1">
                <a:solidFill>
                  <a:schemeClr val="accent4"/>
                </a:solidFill>
              </a:rPr>
              <a:t>Ця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гіпотеза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ґрунтується</a:t>
            </a:r>
            <a:r>
              <a:rPr lang="ru-RU" dirty="0">
                <a:solidFill>
                  <a:schemeClr val="accent4"/>
                </a:solidFill>
              </a:rPr>
              <a:t> на </a:t>
            </a:r>
            <a:r>
              <a:rPr lang="ru-RU" dirty="0" err="1">
                <a:solidFill>
                  <a:schemeClr val="accent4"/>
                </a:solidFill>
              </a:rPr>
              <a:t>твердженні</a:t>
            </a:r>
            <a:r>
              <a:rPr lang="ru-RU" dirty="0">
                <a:solidFill>
                  <a:schemeClr val="accent4"/>
                </a:solidFill>
              </a:rPr>
              <a:t> про </a:t>
            </a:r>
            <a:r>
              <a:rPr lang="ru-RU" dirty="0" err="1">
                <a:solidFill>
                  <a:schemeClr val="accent4"/>
                </a:solidFill>
              </a:rPr>
              <a:t>відвідування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 smtClean="0">
                <a:solidFill>
                  <a:schemeClr val="accent4"/>
                </a:solidFill>
              </a:rPr>
              <a:t>Землі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ru-RU" dirty="0" err="1" smtClean="0">
                <a:solidFill>
                  <a:schemeClr val="accent4"/>
                </a:solidFill>
              </a:rPr>
              <a:t>прибульцями</a:t>
            </a:r>
            <a:r>
              <a:rPr lang="ru-RU" dirty="0" smtClean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з Космосу </a:t>
            </a:r>
            <a:r>
              <a:rPr lang="ru-RU" dirty="0" err="1">
                <a:solidFill>
                  <a:schemeClr val="accent4"/>
                </a:solidFill>
              </a:rPr>
              <a:t>або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проникненням</a:t>
            </a:r>
            <a:r>
              <a:rPr lang="ru-RU" dirty="0">
                <a:solidFill>
                  <a:schemeClr val="accent4"/>
                </a:solidFill>
              </a:rPr>
              <a:t> на Землю </a:t>
            </a:r>
            <a:r>
              <a:rPr lang="ru-RU" dirty="0" err="1" smtClean="0">
                <a:solidFill>
                  <a:schemeClr val="accent4"/>
                </a:solidFill>
              </a:rPr>
              <a:t>своєрідних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ru-RU" dirty="0" err="1" smtClean="0">
                <a:solidFill>
                  <a:schemeClr val="accent4"/>
                </a:solidFill>
              </a:rPr>
              <a:t>животворних</a:t>
            </a:r>
            <a:r>
              <a:rPr lang="ru-RU" dirty="0" smtClean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космічних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променів.Творцем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цієї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гіпотези</a:t>
            </a:r>
            <a:r>
              <a:rPr lang="ru-RU" dirty="0">
                <a:solidFill>
                  <a:schemeClr val="accent4"/>
                </a:solidFill>
              </a:rPr>
              <a:t> (―</a:t>
            </a:r>
            <a:r>
              <a:rPr lang="ru-RU" dirty="0" err="1">
                <a:solidFill>
                  <a:schemeClr val="accent4"/>
                </a:solidFill>
              </a:rPr>
              <a:t>теорія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палеоконтакту</a:t>
            </a:r>
            <a:r>
              <a:rPr lang="ru-RU" dirty="0">
                <a:solidFill>
                  <a:schemeClr val="accent4"/>
                </a:solidFill>
              </a:rPr>
              <a:t>‖) </a:t>
            </a:r>
            <a:r>
              <a:rPr lang="ru-RU" dirty="0" err="1">
                <a:solidFill>
                  <a:schemeClr val="accent4"/>
                </a:solidFill>
              </a:rPr>
              <a:t>вважається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 smtClean="0">
                <a:solidFill>
                  <a:schemeClr val="accent4"/>
                </a:solidFill>
              </a:rPr>
              <a:t>американський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ru-RU" dirty="0" err="1" smtClean="0">
                <a:solidFill>
                  <a:schemeClr val="accent4"/>
                </a:solidFill>
              </a:rPr>
              <a:t>природодослідник</a:t>
            </a:r>
            <a:r>
              <a:rPr lang="ru-RU" dirty="0" smtClean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Ч. Х. </a:t>
            </a:r>
            <a:r>
              <a:rPr lang="ru-RU" dirty="0" err="1">
                <a:solidFill>
                  <a:schemeClr val="accent4"/>
                </a:solidFill>
              </a:rPr>
              <a:t>Форт.З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космічною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гіпотезою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походження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людини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погодитись</a:t>
            </a:r>
            <a:r>
              <a:rPr lang="ru-RU" dirty="0">
                <a:solidFill>
                  <a:schemeClr val="accent4"/>
                </a:solidFill>
              </a:rPr>
              <a:t> так само </a:t>
            </a:r>
            <a:r>
              <a:rPr lang="ru-RU" dirty="0" err="1">
                <a:solidFill>
                  <a:schemeClr val="accent4"/>
                </a:solidFill>
              </a:rPr>
              <a:t>важко</a:t>
            </a:r>
            <a:r>
              <a:rPr lang="ru-RU" dirty="0">
                <a:solidFill>
                  <a:schemeClr val="accent4"/>
                </a:solidFill>
              </a:rPr>
              <a:t>, як і </a:t>
            </a:r>
            <a:r>
              <a:rPr lang="ru-RU" dirty="0" err="1" smtClean="0">
                <a:solidFill>
                  <a:schemeClr val="accent4"/>
                </a:solidFill>
              </a:rPr>
              <a:t>заперечити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ru-RU" dirty="0" err="1" smtClean="0">
                <a:solidFill>
                  <a:schemeClr val="accent4"/>
                </a:solidFill>
              </a:rPr>
              <a:t>її</a:t>
            </a:r>
            <a:r>
              <a:rPr lang="ru-RU" dirty="0">
                <a:solidFill>
                  <a:schemeClr val="accent4"/>
                </a:solidFill>
              </a:rPr>
              <a:t>. Справа в тому, </a:t>
            </a:r>
            <a:r>
              <a:rPr lang="ru-RU" dirty="0" err="1">
                <a:solidFill>
                  <a:schemeClr val="accent4"/>
                </a:solidFill>
              </a:rPr>
              <a:t>що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поки</a:t>
            </a:r>
            <a:r>
              <a:rPr lang="ru-RU" dirty="0">
                <a:solidFill>
                  <a:schemeClr val="accent4"/>
                </a:solidFill>
              </a:rPr>
              <a:t> не </a:t>
            </a:r>
            <a:r>
              <a:rPr lang="ru-RU" dirty="0" err="1">
                <a:solidFill>
                  <a:schemeClr val="accent4"/>
                </a:solidFill>
              </a:rPr>
              <a:t>встановлено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спілкування</a:t>
            </a:r>
            <a:r>
              <a:rPr lang="ru-RU" dirty="0">
                <a:solidFill>
                  <a:schemeClr val="accent4"/>
                </a:solidFill>
              </a:rPr>
              <a:t> з </a:t>
            </a:r>
            <a:r>
              <a:rPr lang="ru-RU" dirty="0" err="1">
                <a:solidFill>
                  <a:schemeClr val="accent4"/>
                </a:solidFill>
              </a:rPr>
              <a:t>неземними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цивілізаціями</a:t>
            </a:r>
            <a:r>
              <a:rPr lang="ru-RU" dirty="0">
                <a:solidFill>
                  <a:schemeClr val="accent4"/>
                </a:solidFill>
              </a:rPr>
              <a:t>, </a:t>
            </a:r>
            <a:r>
              <a:rPr lang="ru-RU" dirty="0" err="1" smtClean="0">
                <a:solidFill>
                  <a:schemeClr val="accent4"/>
                </a:solidFill>
              </a:rPr>
              <a:t>якщо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ru-RU" dirty="0" smtClean="0">
                <a:solidFill>
                  <a:schemeClr val="accent4"/>
                </a:solidFill>
              </a:rPr>
              <a:t>вони </a:t>
            </a:r>
            <a:r>
              <a:rPr lang="ru-RU" dirty="0">
                <a:solidFill>
                  <a:schemeClr val="accent4"/>
                </a:solidFill>
              </a:rPr>
              <a:t>є. </a:t>
            </a:r>
            <a:r>
              <a:rPr lang="ru-RU" dirty="0" err="1">
                <a:solidFill>
                  <a:schemeClr val="accent4"/>
                </a:solidFill>
              </a:rPr>
              <a:t>Однак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пошук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земних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цивілізацій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триває</a:t>
            </a:r>
            <a:r>
              <a:rPr lang="ru-RU" dirty="0">
                <a:solidFill>
                  <a:schemeClr val="accent4"/>
                </a:solidFill>
              </a:rPr>
              <a:t>.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311" y="2132856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Інопланетна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гіпотеза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699792" y="2384884"/>
            <a:ext cx="648072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8312" y="4149080"/>
            <a:ext cx="165618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Гіпотеза</a:t>
            </a:r>
            <a:r>
              <a:rPr lang="ru-RU" dirty="0"/>
              <a:t> антропного принципу в </a:t>
            </a:r>
            <a:r>
              <a:rPr lang="ru-RU" dirty="0" err="1"/>
              <a:t>будові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699792" y="4815154"/>
            <a:ext cx="648072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3797246"/>
            <a:ext cx="534991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>
                <a:solidFill>
                  <a:schemeClr val="accent4"/>
                </a:solidFill>
              </a:rPr>
              <a:t>Життя</a:t>
            </a:r>
            <a:r>
              <a:rPr lang="ru-RU" sz="1500" dirty="0">
                <a:solidFill>
                  <a:schemeClr val="accent4"/>
                </a:solidFill>
              </a:rPr>
              <a:t> – </a:t>
            </a:r>
            <a:r>
              <a:rPr lang="ru-RU" sz="1500" dirty="0" err="1">
                <a:solidFill>
                  <a:schemeClr val="accent4"/>
                </a:solidFill>
              </a:rPr>
              <a:t>це</a:t>
            </a:r>
            <a:r>
              <a:rPr lang="ru-RU" sz="1500" dirty="0">
                <a:solidFill>
                  <a:schemeClr val="accent4"/>
                </a:solidFill>
              </a:rPr>
              <a:t> не </a:t>
            </a:r>
            <a:r>
              <a:rPr lang="ru-RU" sz="1500" dirty="0" err="1">
                <a:solidFill>
                  <a:schemeClr val="accent4"/>
                </a:solidFill>
              </a:rPr>
              <a:t>випадковий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 err="1">
                <a:solidFill>
                  <a:schemeClr val="accent4"/>
                </a:solidFill>
              </a:rPr>
              <a:t>спалах</a:t>
            </a:r>
            <a:r>
              <a:rPr lang="ru-RU" sz="1500" dirty="0">
                <a:solidFill>
                  <a:schemeClr val="accent4"/>
                </a:solidFill>
              </a:rPr>
              <a:t> у </a:t>
            </a:r>
            <a:r>
              <a:rPr lang="ru-RU" sz="1500" dirty="0" err="1">
                <a:solidFill>
                  <a:schemeClr val="accent4"/>
                </a:solidFill>
              </a:rPr>
              <a:t>природі</a:t>
            </a:r>
            <a:r>
              <a:rPr lang="ru-RU" sz="1500" dirty="0">
                <a:solidFill>
                  <a:schemeClr val="accent4"/>
                </a:solidFill>
              </a:rPr>
              <a:t>, а </a:t>
            </a:r>
            <a:r>
              <a:rPr lang="ru-RU" sz="1500" dirty="0" err="1">
                <a:solidFill>
                  <a:schemeClr val="accent4"/>
                </a:solidFill>
              </a:rPr>
              <a:t>космічний</a:t>
            </a:r>
            <a:r>
              <a:rPr lang="ru-RU" sz="1500" dirty="0">
                <a:solidFill>
                  <a:schemeClr val="accent4"/>
                </a:solidFill>
              </a:rPr>
              <a:t> феномен; </a:t>
            </a:r>
            <a:r>
              <a:rPr lang="ru-RU" sz="1500" dirty="0" err="1">
                <a:solidFill>
                  <a:schemeClr val="accent4"/>
                </a:solidFill>
              </a:rPr>
              <a:t>розум</a:t>
            </a:r>
            <a:r>
              <a:rPr lang="ru-RU" sz="1500" dirty="0">
                <a:solidFill>
                  <a:schemeClr val="accent4"/>
                </a:solidFill>
              </a:rPr>
              <a:t> та </a:t>
            </a:r>
            <a:r>
              <a:rPr lang="ru-RU" sz="1500" dirty="0" err="1">
                <a:solidFill>
                  <a:schemeClr val="accent4"/>
                </a:solidFill>
              </a:rPr>
              <a:t>матерія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 err="1">
                <a:solidFill>
                  <a:schemeClr val="accent4"/>
                </a:solidFill>
              </a:rPr>
              <a:t>виникли</a:t>
            </a:r>
            <a:r>
              <a:rPr lang="ru-RU" sz="1500" dirty="0">
                <a:solidFill>
                  <a:schemeClr val="accent4"/>
                </a:solidFill>
              </a:rPr>
              <a:t> на </a:t>
            </a:r>
            <a:r>
              <a:rPr lang="ru-RU" sz="1500" dirty="0" err="1">
                <a:solidFill>
                  <a:schemeClr val="accent4"/>
                </a:solidFill>
              </a:rPr>
              <a:t>загальній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 err="1">
                <a:solidFill>
                  <a:schemeClr val="accent4"/>
                </a:solidFill>
              </a:rPr>
              <a:t>основі</a:t>
            </a:r>
            <a:r>
              <a:rPr lang="ru-RU" sz="1500" dirty="0">
                <a:solidFill>
                  <a:schemeClr val="accent4"/>
                </a:solidFill>
              </a:rPr>
              <a:t>, вони є </a:t>
            </a:r>
            <a:r>
              <a:rPr lang="ru-RU" sz="1500" dirty="0" err="1">
                <a:solidFill>
                  <a:schemeClr val="accent4"/>
                </a:solidFill>
              </a:rPr>
              <a:t>лише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 err="1">
                <a:solidFill>
                  <a:schemeClr val="accent4"/>
                </a:solidFill>
              </a:rPr>
              <a:t>різними</a:t>
            </a:r>
            <a:r>
              <a:rPr lang="ru-RU" sz="1500" dirty="0">
                <a:solidFill>
                  <a:schemeClr val="accent4"/>
                </a:solidFill>
              </a:rPr>
              <a:t> аспектами </a:t>
            </a:r>
            <a:r>
              <a:rPr lang="ru-RU" sz="1500" dirty="0" err="1">
                <a:solidFill>
                  <a:schemeClr val="accent4"/>
                </a:solidFill>
              </a:rPr>
              <a:t>єдиної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 err="1">
                <a:solidFill>
                  <a:schemeClr val="accent4"/>
                </a:solidFill>
              </a:rPr>
              <a:t>реальності</a:t>
            </a:r>
            <a:r>
              <a:rPr lang="ru-RU" sz="1500" dirty="0">
                <a:solidFill>
                  <a:schemeClr val="accent4"/>
                </a:solidFill>
              </a:rPr>
              <a:t>. </a:t>
            </a:r>
            <a:r>
              <a:rPr lang="ru-RU" sz="1500" dirty="0">
                <a:solidFill>
                  <a:schemeClr val="accent4"/>
                </a:solidFill>
              </a:rPr>
              <a:t>Людина </a:t>
            </a:r>
            <a:r>
              <a:rPr lang="ru-RU" sz="1500" dirty="0" err="1">
                <a:solidFill>
                  <a:schemeClr val="accent4"/>
                </a:solidFill>
              </a:rPr>
              <a:t>постає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 err="1">
                <a:solidFill>
                  <a:schemeClr val="accent4"/>
                </a:solidFill>
              </a:rPr>
              <a:t>необхідним</a:t>
            </a:r>
            <a:r>
              <a:rPr lang="ru-RU" sz="1500" dirty="0">
                <a:solidFill>
                  <a:schemeClr val="accent4"/>
                </a:solidFill>
              </a:rPr>
              <a:t> та </a:t>
            </a:r>
            <a:r>
              <a:rPr lang="ru-RU" sz="1500" dirty="0" err="1">
                <a:solidFill>
                  <a:schemeClr val="accent4"/>
                </a:solidFill>
              </a:rPr>
              <a:t>суттєвим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 err="1">
                <a:solidFill>
                  <a:schemeClr val="accent4"/>
                </a:solidFill>
              </a:rPr>
              <a:t>доповненням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 err="1">
                <a:solidFill>
                  <a:schemeClr val="accent4"/>
                </a:solidFill>
              </a:rPr>
              <a:t>природи</a:t>
            </a:r>
            <a:r>
              <a:rPr lang="ru-RU" sz="1500" dirty="0">
                <a:solidFill>
                  <a:schemeClr val="accent4"/>
                </a:solidFill>
              </a:rPr>
              <a:t>... </a:t>
            </a:r>
            <a:r>
              <a:rPr lang="ru-RU" sz="1500" dirty="0" err="1">
                <a:solidFill>
                  <a:schemeClr val="accent4"/>
                </a:solidFill>
              </a:rPr>
              <a:t>Вперше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 err="1">
                <a:solidFill>
                  <a:schemeClr val="accent4"/>
                </a:solidFill>
              </a:rPr>
              <a:t>антропний</a:t>
            </a:r>
            <a:r>
              <a:rPr lang="ru-RU" sz="1500" dirty="0">
                <a:solidFill>
                  <a:schemeClr val="accent4"/>
                </a:solidFill>
              </a:rPr>
              <a:t> принцип </a:t>
            </a:r>
            <a:r>
              <a:rPr lang="ru-RU" sz="1500" dirty="0" err="1">
                <a:solidFill>
                  <a:schemeClr val="accent4"/>
                </a:solidFill>
              </a:rPr>
              <a:t>був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 err="1">
                <a:solidFill>
                  <a:schemeClr val="accent4"/>
                </a:solidFill>
              </a:rPr>
              <a:t>сформульований</a:t>
            </a:r>
            <a:r>
              <a:rPr lang="ru-RU" sz="1500" dirty="0">
                <a:solidFill>
                  <a:schemeClr val="accent4"/>
                </a:solidFill>
              </a:rPr>
              <a:t> у 1974 р. Б. Картером. У так </a:t>
            </a:r>
            <a:r>
              <a:rPr lang="ru-RU" sz="1500" dirty="0" err="1">
                <a:solidFill>
                  <a:schemeClr val="accent4"/>
                </a:solidFill>
              </a:rPr>
              <a:t>званому"сильному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 err="1">
                <a:solidFill>
                  <a:schemeClr val="accent4"/>
                </a:solidFill>
              </a:rPr>
              <a:t>варіанті</a:t>
            </a:r>
            <a:r>
              <a:rPr lang="ru-RU" sz="1500" dirty="0">
                <a:solidFill>
                  <a:schemeClr val="accent4"/>
                </a:solidFill>
              </a:rPr>
              <a:t>" </a:t>
            </a:r>
            <a:r>
              <a:rPr lang="ru-RU" sz="1500" dirty="0" err="1">
                <a:solidFill>
                  <a:schemeClr val="accent4"/>
                </a:solidFill>
              </a:rPr>
              <a:t>його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 err="1">
                <a:solidFill>
                  <a:schemeClr val="accent4"/>
                </a:solidFill>
              </a:rPr>
              <a:t>формулювання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 err="1">
                <a:solidFill>
                  <a:schemeClr val="accent4"/>
                </a:solidFill>
              </a:rPr>
              <a:t>висувається</a:t>
            </a:r>
            <a:r>
              <a:rPr lang="ru-RU" sz="1500" dirty="0">
                <a:solidFill>
                  <a:schemeClr val="accent4"/>
                </a:solidFill>
              </a:rPr>
              <a:t> теза про те, </a:t>
            </a:r>
            <a:r>
              <a:rPr lang="ru-RU" sz="1500" dirty="0" err="1">
                <a:solidFill>
                  <a:schemeClr val="accent4"/>
                </a:solidFill>
              </a:rPr>
              <a:t>що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 err="1">
                <a:solidFill>
                  <a:schemeClr val="accent4"/>
                </a:solidFill>
              </a:rPr>
              <a:t>саме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 err="1">
                <a:solidFill>
                  <a:schemeClr val="accent4"/>
                </a:solidFill>
              </a:rPr>
              <a:t>людина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>
                <a:solidFill>
                  <a:schemeClr val="accent4"/>
                </a:solidFill>
              </a:rPr>
              <a:t>є </a:t>
            </a:r>
            <a:r>
              <a:rPr lang="ru-RU" sz="1500" dirty="0" err="1">
                <a:solidFill>
                  <a:schemeClr val="accent4"/>
                </a:solidFill>
              </a:rPr>
              <a:t>кінцевою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>
                <a:solidFill>
                  <a:schemeClr val="accent4"/>
                </a:solidFill>
              </a:rPr>
              <a:t>метою </a:t>
            </a:r>
            <a:r>
              <a:rPr lang="ru-RU" sz="1500" dirty="0" err="1">
                <a:solidFill>
                  <a:schemeClr val="accent4"/>
                </a:solidFill>
              </a:rPr>
              <a:t>усіх</a:t>
            </a:r>
            <a:r>
              <a:rPr lang="ru-RU" sz="1500" dirty="0">
                <a:solidFill>
                  <a:schemeClr val="accent4"/>
                </a:solidFill>
              </a:rPr>
              <a:t> констант (</a:t>
            </a:r>
            <a:r>
              <a:rPr lang="ru-RU" sz="1500" dirty="0" err="1">
                <a:solidFill>
                  <a:schemeClr val="accent4"/>
                </a:solidFill>
              </a:rPr>
              <a:t>сталих</a:t>
            </a:r>
            <a:r>
              <a:rPr lang="ru-RU" sz="1500" dirty="0">
                <a:solidFill>
                  <a:schemeClr val="accent4"/>
                </a:solidFill>
              </a:rPr>
              <a:t> величин) та </a:t>
            </a:r>
            <a:r>
              <a:rPr lang="ru-RU" sz="1500" dirty="0" err="1">
                <a:solidFill>
                  <a:schemeClr val="accent4"/>
                </a:solidFill>
              </a:rPr>
              <a:t>елементів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 err="1">
                <a:solidFill>
                  <a:schemeClr val="accent4"/>
                </a:solidFill>
              </a:rPr>
              <a:t>Всесвіту.Прийняття</a:t>
            </a:r>
            <a:r>
              <a:rPr lang="ru-RU" sz="1500" dirty="0">
                <a:solidFill>
                  <a:schemeClr val="accent4"/>
                </a:solidFill>
              </a:rPr>
              <a:t> антропного принципу самого по </a:t>
            </a:r>
            <a:r>
              <a:rPr lang="ru-RU" sz="1500" dirty="0" err="1">
                <a:solidFill>
                  <a:schemeClr val="accent4"/>
                </a:solidFill>
              </a:rPr>
              <a:t>собі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 err="1">
                <a:solidFill>
                  <a:schemeClr val="accent4"/>
                </a:solidFill>
              </a:rPr>
              <a:t>ще</a:t>
            </a:r>
            <a:r>
              <a:rPr lang="ru-RU" sz="1500" dirty="0">
                <a:solidFill>
                  <a:schemeClr val="accent4"/>
                </a:solidFill>
              </a:rPr>
              <a:t> не </a:t>
            </a:r>
            <a:r>
              <a:rPr lang="ru-RU" sz="1500" dirty="0" err="1">
                <a:solidFill>
                  <a:schemeClr val="accent4"/>
                </a:solidFill>
              </a:rPr>
              <a:t>прояснює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 err="1">
                <a:solidFill>
                  <a:schemeClr val="accent4"/>
                </a:solidFill>
              </a:rPr>
              <a:t>ситуацію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 err="1">
                <a:solidFill>
                  <a:schemeClr val="accent4"/>
                </a:solidFill>
              </a:rPr>
              <a:t>людськогоперебування</a:t>
            </a:r>
            <a:r>
              <a:rPr lang="ru-RU" sz="1500" dirty="0">
                <a:solidFill>
                  <a:schemeClr val="accent4"/>
                </a:solidFill>
              </a:rPr>
              <a:t> у </a:t>
            </a:r>
            <a:r>
              <a:rPr lang="ru-RU" sz="1500" dirty="0" err="1">
                <a:solidFill>
                  <a:schemeClr val="accent4"/>
                </a:solidFill>
              </a:rPr>
              <a:t>світі</a:t>
            </a:r>
            <a:r>
              <a:rPr lang="ru-RU" sz="1500" dirty="0">
                <a:solidFill>
                  <a:schemeClr val="accent4"/>
                </a:solidFill>
              </a:rPr>
              <a:t>: нехай </a:t>
            </a:r>
            <a:r>
              <a:rPr lang="ru-RU" sz="1500" dirty="0" err="1">
                <a:solidFill>
                  <a:schemeClr val="accent4"/>
                </a:solidFill>
              </a:rPr>
              <a:t>людина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 err="1">
                <a:solidFill>
                  <a:schemeClr val="accent4"/>
                </a:solidFill>
              </a:rPr>
              <a:t>існує</a:t>
            </a:r>
            <a:r>
              <a:rPr lang="ru-RU" sz="1500" dirty="0">
                <a:solidFill>
                  <a:schemeClr val="accent4"/>
                </a:solidFill>
              </a:rPr>
              <a:t> в </a:t>
            </a:r>
            <a:r>
              <a:rPr lang="ru-RU" sz="1500" dirty="0" err="1">
                <a:solidFill>
                  <a:schemeClr val="accent4"/>
                </a:solidFill>
              </a:rPr>
              <a:t>цьому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 err="1">
                <a:solidFill>
                  <a:schemeClr val="accent4"/>
                </a:solidFill>
              </a:rPr>
              <a:t>світі</a:t>
            </a:r>
            <a:r>
              <a:rPr lang="ru-RU" sz="1500" dirty="0">
                <a:solidFill>
                  <a:schemeClr val="accent4"/>
                </a:solidFill>
              </a:rPr>
              <a:t> </a:t>
            </a:r>
            <a:r>
              <a:rPr lang="ru-RU" sz="1500" dirty="0" err="1">
                <a:solidFill>
                  <a:schemeClr val="accent4"/>
                </a:solidFill>
              </a:rPr>
              <a:t>невипадково</a:t>
            </a:r>
            <a:r>
              <a:rPr lang="ru-RU" sz="1500" dirty="0">
                <a:solidFill>
                  <a:schemeClr val="accent4"/>
                </a:solidFill>
              </a:rPr>
              <a:t>.</a:t>
            </a:r>
            <a:endParaRPr lang="ru-RU" sz="15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4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618692"/>
            <a:ext cx="5760640" cy="2602396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ru-RU" dirty="0" err="1"/>
              <a:t>Гіпотеза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внаслідокякоїсь</a:t>
            </a:r>
            <a:r>
              <a:rPr lang="ru-RU" dirty="0"/>
              <a:t> </a:t>
            </a:r>
            <a:r>
              <a:rPr lang="ru-RU" dirty="0" err="1"/>
              <a:t>фатальної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/>
              <a:t>базується</a:t>
            </a:r>
            <a:r>
              <a:rPr lang="ru-RU" dirty="0"/>
              <a:t>, </a:t>
            </a:r>
            <a:r>
              <a:rPr lang="ru-RU" dirty="0" err="1"/>
              <a:t>скоріше</a:t>
            </a:r>
            <a:r>
              <a:rPr lang="ru-RU" dirty="0"/>
              <a:t> за все, </a:t>
            </a:r>
            <a:r>
              <a:rPr lang="ru-RU" dirty="0" smtClean="0"/>
              <a:t>на </a:t>
            </a:r>
            <a:r>
              <a:rPr lang="ru-RU" dirty="0" err="1" smtClean="0"/>
              <a:t>психологічному</a:t>
            </a:r>
            <a:r>
              <a:rPr lang="ru-RU" dirty="0" smtClean="0"/>
              <a:t> </a:t>
            </a:r>
            <a:r>
              <a:rPr lang="ru-RU" dirty="0" err="1"/>
              <a:t>почутті</a:t>
            </a:r>
            <a:r>
              <a:rPr lang="ru-RU" dirty="0"/>
              <a:t> </a:t>
            </a:r>
            <a:r>
              <a:rPr lang="ru-RU" dirty="0" err="1" smtClean="0"/>
              <a:t>незадоволення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діями</a:t>
            </a:r>
            <a:r>
              <a:rPr lang="ru-RU" dirty="0"/>
              <a:t> та результатами таких </a:t>
            </a:r>
            <a:r>
              <a:rPr lang="ru-RU" dirty="0" err="1"/>
              <a:t>дій:людина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істота</a:t>
            </a:r>
            <a:r>
              <a:rPr lang="ru-RU" dirty="0"/>
              <a:t>, яка весь </a:t>
            </a:r>
            <a:r>
              <a:rPr lang="ru-RU" dirty="0" smtClean="0"/>
              <a:t>час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/>
              <a:t>помилки</a:t>
            </a:r>
            <a:r>
              <a:rPr lang="ru-RU" dirty="0"/>
              <a:t>, а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помилок</a:t>
            </a:r>
            <a:r>
              <a:rPr lang="ru-RU" dirty="0" smtClean="0"/>
              <a:t> </a:t>
            </a:r>
            <a:r>
              <a:rPr lang="ru-RU" dirty="0" err="1"/>
              <a:t>кричуще</a:t>
            </a:r>
            <a:r>
              <a:rPr lang="ru-RU" dirty="0"/>
              <a:t> </a:t>
            </a:r>
            <a:r>
              <a:rPr lang="ru-RU" dirty="0" err="1"/>
              <a:t>суперечать</a:t>
            </a:r>
            <a:r>
              <a:rPr lang="ru-RU" dirty="0"/>
              <a:t> </a:t>
            </a:r>
            <a:r>
              <a:rPr lang="ru-RU" dirty="0" err="1" smtClean="0"/>
              <a:t>вимогам</a:t>
            </a:r>
            <a:r>
              <a:rPr lang="ru-RU" dirty="0" smtClean="0"/>
              <a:t> </a:t>
            </a:r>
            <a:r>
              <a:rPr lang="ru-RU" dirty="0" err="1" smtClean="0"/>
              <a:t>розуму.Отже</a:t>
            </a:r>
            <a:r>
              <a:rPr lang="ru-RU" dirty="0"/>
              <a:t>, </a:t>
            </a:r>
            <a:r>
              <a:rPr lang="ru-RU" dirty="0" err="1"/>
              <a:t>людина</a:t>
            </a:r>
            <a:r>
              <a:rPr lang="ru-RU" dirty="0"/>
              <a:t> заснована на </a:t>
            </a:r>
            <a:r>
              <a:rPr lang="ru-RU" dirty="0" err="1" smtClean="0"/>
              <a:t>відхиленні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/>
              <a:t>належного.Конкретні</a:t>
            </a:r>
            <a:r>
              <a:rPr lang="ru-RU" dirty="0"/>
              <a:t> </a:t>
            </a:r>
            <a:r>
              <a:rPr lang="ru-RU" dirty="0" err="1"/>
              <a:t>аргументи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є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різноманітними</a:t>
            </a:r>
            <a:r>
              <a:rPr lang="ru-RU" dirty="0"/>
              <a:t>: так, </a:t>
            </a:r>
            <a:r>
              <a:rPr lang="ru-RU" dirty="0" err="1" smtClean="0"/>
              <a:t>Ф.Ніцше</a:t>
            </a:r>
            <a:r>
              <a:rPr lang="ru-RU" dirty="0" smtClean="0"/>
              <a:t> </a:t>
            </a:r>
            <a:r>
              <a:rPr lang="ru-RU" dirty="0" err="1" smtClean="0"/>
              <a:t>вважав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не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надійними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для </a:t>
            </a:r>
            <a:r>
              <a:rPr lang="ru-RU" dirty="0" err="1"/>
              <a:t>життя</a:t>
            </a:r>
            <a:r>
              <a:rPr lang="ru-RU" dirty="0"/>
              <a:t>, а тому </a:t>
            </a:r>
            <a:r>
              <a:rPr lang="ru-RU" dirty="0" smtClean="0"/>
              <a:t>вона </a:t>
            </a:r>
            <a:r>
              <a:rPr lang="ru-RU" dirty="0" err="1" smtClean="0"/>
              <a:t>створює</a:t>
            </a:r>
            <a:r>
              <a:rPr lang="ru-RU" dirty="0" smtClean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штучно, через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віддаляється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протистоїть</a:t>
            </a:r>
            <a:r>
              <a:rPr lang="ru-RU" dirty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Гіпотизи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44824"/>
            <a:ext cx="144016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Гіпотеза</a:t>
            </a:r>
            <a:r>
              <a:rPr lang="ru-RU" dirty="0"/>
              <a:t> </a:t>
            </a:r>
            <a:r>
              <a:rPr lang="ru-RU" dirty="0" err="1"/>
              <a:t>тупикової</a:t>
            </a:r>
            <a:r>
              <a:rPr lang="ru-RU" dirty="0"/>
              <a:t> </a:t>
            </a:r>
            <a:r>
              <a:rPr lang="ru-RU" dirty="0" err="1"/>
              <a:t>гілки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483768" y="2276872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72041" y="4077072"/>
            <a:ext cx="6678488" cy="287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1143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ru-RU" sz="2400" dirty="0" err="1">
                <a:solidFill>
                  <a:schemeClr val="tx2"/>
                </a:solidFill>
              </a:rPr>
              <a:t>Засновником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еволюційного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вчення</a:t>
            </a:r>
            <a:r>
              <a:rPr lang="ru-RU" sz="2400" dirty="0">
                <a:solidFill>
                  <a:schemeClr val="tx2"/>
                </a:solidFill>
              </a:rPr>
              <a:t> про </a:t>
            </a:r>
            <a:r>
              <a:rPr lang="ru-RU" sz="2400" dirty="0" err="1">
                <a:solidFill>
                  <a:schemeClr val="tx2"/>
                </a:solidFill>
              </a:rPr>
              <a:t>походження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видів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вважається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англійський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природодослідник</a:t>
            </a:r>
            <a:r>
              <a:rPr lang="ru-RU" sz="2400" dirty="0">
                <a:solidFill>
                  <a:schemeClr val="tx2"/>
                </a:solidFill>
              </a:rPr>
              <a:t> Чарльз </a:t>
            </a:r>
            <a:r>
              <a:rPr lang="ru-RU" sz="2400" dirty="0" err="1">
                <a:solidFill>
                  <a:schemeClr val="tx2"/>
                </a:solidFill>
              </a:rPr>
              <a:t>Дарвін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  <a:r>
              <a:rPr lang="ru-RU" sz="2400" dirty="0" err="1">
                <a:solidFill>
                  <a:schemeClr val="tx2"/>
                </a:solidFill>
              </a:rPr>
              <a:t>Згідно</a:t>
            </a:r>
            <a:r>
              <a:rPr lang="ru-RU" sz="2400" dirty="0">
                <a:solidFill>
                  <a:schemeClr val="tx2"/>
                </a:solidFill>
              </a:rPr>
              <a:t> з </a:t>
            </a:r>
            <a:r>
              <a:rPr lang="ru-RU" sz="2400" dirty="0" err="1">
                <a:solidFill>
                  <a:schemeClr val="tx2"/>
                </a:solidFill>
              </a:rPr>
              <a:t>цією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гіпотезою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зародження</a:t>
            </a:r>
            <a:r>
              <a:rPr lang="ru-RU" sz="2400" dirty="0">
                <a:solidFill>
                  <a:schemeClr val="tx2"/>
                </a:solidFill>
              </a:rPr>
              <a:t> та </a:t>
            </a:r>
            <a:r>
              <a:rPr lang="ru-RU" sz="2400" dirty="0" err="1">
                <a:solidFill>
                  <a:schemeClr val="tx2"/>
                </a:solidFill>
              </a:rPr>
              <a:t>розвиток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життя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можливі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лише</a:t>
            </a:r>
            <a:r>
              <a:rPr lang="ru-RU" sz="2400" dirty="0">
                <a:solidFill>
                  <a:schemeClr val="tx2"/>
                </a:solidFill>
              </a:rPr>
              <a:t> з того природного </a:t>
            </a:r>
            <a:r>
              <a:rPr lang="ru-RU" sz="2400" dirty="0" err="1">
                <a:solidFill>
                  <a:schemeClr val="tx2"/>
                </a:solidFill>
              </a:rPr>
              <a:t>оточення</a:t>
            </a:r>
            <a:r>
              <a:rPr lang="ru-RU" sz="2400" dirty="0">
                <a:solidFill>
                  <a:schemeClr val="tx2"/>
                </a:solidFill>
              </a:rPr>
              <a:t>, на </a:t>
            </a:r>
            <a:r>
              <a:rPr lang="ru-RU" sz="2400" dirty="0" err="1">
                <a:solidFill>
                  <a:schemeClr val="tx2"/>
                </a:solidFill>
              </a:rPr>
              <a:t>якому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воно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розгортає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своє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єство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  <a:r>
              <a:rPr lang="ru-RU" sz="2400" dirty="0" err="1">
                <a:solidFill>
                  <a:schemeClr val="tx2"/>
                </a:solidFill>
              </a:rPr>
              <a:t>Життя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виникає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завдяки</a:t>
            </a:r>
            <a:r>
              <a:rPr lang="ru-RU" sz="2400" dirty="0">
                <a:solidFill>
                  <a:schemeClr val="tx2"/>
                </a:solidFill>
              </a:rPr>
              <a:t> фотосинтезу та </a:t>
            </a:r>
            <a:r>
              <a:rPr lang="ru-RU" sz="2400" dirty="0" err="1">
                <a:solidFill>
                  <a:schemeClr val="tx2"/>
                </a:solidFill>
              </a:rPr>
              <a:t>обміну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речовин</a:t>
            </a:r>
            <a:r>
              <a:rPr lang="ru-RU" sz="2400" dirty="0">
                <a:solidFill>
                  <a:schemeClr val="tx2"/>
                </a:solidFill>
              </a:rPr>
              <a:t> в </a:t>
            </a:r>
            <a:r>
              <a:rPr lang="ru-RU" sz="2400" dirty="0" err="1">
                <a:solidFill>
                  <a:schemeClr val="tx2"/>
                </a:solidFill>
              </a:rPr>
              <a:t>унікальних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кліматичних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умовах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що</a:t>
            </a:r>
            <a:r>
              <a:rPr lang="ru-RU" sz="2400" dirty="0">
                <a:solidFill>
                  <a:schemeClr val="tx2"/>
                </a:solidFill>
              </a:rPr>
              <a:t> створились на </a:t>
            </a:r>
            <a:r>
              <a:rPr lang="ru-RU" sz="2400" dirty="0" err="1">
                <a:solidFill>
                  <a:schemeClr val="tx2"/>
                </a:solidFill>
              </a:rPr>
              <a:t>землі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декілька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мільярдів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років</a:t>
            </a:r>
            <a:r>
              <a:rPr lang="ru-RU" sz="2400" dirty="0">
                <a:solidFill>
                  <a:schemeClr val="tx2"/>
                </a:solidFill>
              </a:rPr>
              <a:t> тому. </a:t>
            </a:r>
            <a:r>
              <a:rPr lang="ru-RU" sz="2400" dirty="0" err="1">
                <a:solidFill>
                  <a:schemeClr val="tx2"/>
                </a:solidFill>
              </a:rPr>
              <a:t>Удосконалюючись</a:t>
            </a:r>
            <a:r>
              <a:rPr lang="ru-RU" sz="2400" dirty="0">
                <a:solidFill>
                  <a:schemeClr val="tx2"/>
                </a:solidFill>
              </a:rPr>
              <a:t> у </a:t>
            </a:r>
            <a:r>
              <a:rPr lang="ru-RU" sz="2400" dirty="0" err="1">
                <a:solidFill>
                  <a:schemeClr val="tx2"/>
                </a:solidFill>
              </a:rPr>
              <a:t>ході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еволюції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організми</a:t>
            </a:r>
            <a:r>
              <a:rPr lang="ru-RU" sz="2400" dirty="0">
                <a:solidFill>
                  <a:schemeClr val="tx2"/>
                </a:solidFill>
              </a:rPr>
              <a:t> на </a:t>
            </a:r>
            <a:r>
              <a:rPr lang="ru-RU" sz="2400" dirty="0" err="1">
                <a:solidFill>
                  <a:schemeClr val="tx2"/>
                </a:solidFill>
              </a:rPr>
              <a:t>планеті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еволюціонували</a:t>
            </a:r>
            <a:r>
              <a:rPr lang="ru-RU" sz="2400" dirty="0">
                <a:solidFill>
                  <a:schemeClr val="tx2"/>
                </a:solidFill>
              </a:rPr>
              <a:t> у </a:t>
            </a:r>
            <a:r>
              <a:rPr lang="ru-RU" sz="2400" dirty="0" err="1">
                <a:solidFill>
                  <a:schemeClr val="tx2"/>
                </a:solidFill>
              </a:rPr>
              <a:t>тваринний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світ</a:t>
            </a:r>
            <a:r>
              <a:rPr lang="ru-RU" sz="2400" dirty="0">
                <a:solidFill>
                  <a:schemeClr val="tx2"/>
                </a:solidFill>
              </a:rPr>
              <a:t> і </a:t>
            </a:r>
            <a:r>
              <a:rPr lang="ru-RU" sz="2400" dirty="0" err="1">
                <a:solidFill>
                  <a:schemeClr val="tx2"/>
                </a:solidFill>
              </a:rPr>
              <a:t>перетворювалися</a:t>
            </a:r>
            <a:r>
              <a:rPr lang="ru-RU" sz="2400" dirty="0">
                <a:solidFill>
                  <a:schemeClr val="tx2"/>
                </a:solidFill>
              </a:rPr>
              <a:t> в </a:t>
            </a:r>
            <a:r>
              <a:rPr lang="ru-RU" sz="2400" dirty="0" err="1">
                <a:solidFill>
                  <a:schemeClr val="tx2"/>
                </a:solidFill>
              </a:rPr>
              <a:t>сучасні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зразки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внаслідок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природного </a:t>
            </a:r>
            <a:r>
              <a:rPr lang="ru-RU" sz="2400" dirty="0" err="1">
                <a:solidFill>
                  <a:schemeClr val="tx2"/>
                </a:solidFill>
              </a:rPr>
              <a:t>добору.Новітні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наукові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відомості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підтверджують</a:t>
            </a:r>
            <a:r>
              <a:rPr lang="ru-RU" sz="2400" dirty="0">
                <a:solidFill>
                  <a:schemeClr val="tx2"/>
                </a:solidFill>
              </a:rPr>
              <a:t> думку </a:t>
            </a:r>
            <a:r>
              <a:rPr lang="ru-RU" sz="2400" dirty="0" err="1">
                <a:solidFill>
                  <a:schemeClr val="tx2"/>
                </a:solidFill>
              </a:rPr>
              <a:t>Дарвіна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що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найближчими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нашимиродичами</a:t>
            </a:r>
            <a:r>
              <a:rPr lang="ru-RU" sz="2400" dirty="0">
                <a:solidFill>
                  <a:schemeClr val="tx2"/>
                </a:solidFill>
              </a:rPr>
              <a:t> є </a:t>
            </a:r>
            <a:r>
              <a:rPr lang="ru-RU" sz="2400" dirty="0" err="1">
                <a:solidFill>
                  <a:schemeClr val="tx2"/>
                </a:solidFill>
              </a:rPr>
              <a:t>мавпи</a:t>
            </a:r>
            <a:r>
              <a:rPr lang="ru-RU" sz="2400" dirty="0">
                <a:solidFill>
                  <a:schemeClr val="tx2"/>
                </a:solidFill>
              </a:rPr>
              <a:t>, а </a:t>
            </a:r>
            <a:r>
              <a:rPr lang="ru-RU" sz="2400" dirty="0" err="1">
                <a:solidFill>
                  <a:schemeClr val="tx2"/>
                </a:solidFill>
              </a:rPr>
              <a:t>саме</a:t>
            </a:r>
            <a:r>
              <a:rPr lang="ru-RU" sz="2400" dirty="0">
                <a:solidFill>
                  <a:schemeClr val="tx2"/>
                </a:solidFill>
              </a:rPr>
              <a:t> – </a:t>
            </a:r>
            <a:r>
              <a:rPr lang="ru-RU" sz="2400" dirty="0" err="1">
                <a:solidFill>
                  <a:schemeClr val="tx2"/>
                </a:solidFill>
              </a:rPr>
              <a:t>людиноподібні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  <a:r>
              <a:rPr lang="ru-RU" sz="2400" dirty="0" err="1">
                <a:solidFill>
                  <a:schemeClr val="tx2"/>
                </a:solidFill>
              </a:rPr>
              <a:t>Вважається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що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процес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перетворення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мавпи</a:t>
            </a:r>
            <a:r>
              <a:rPr lang="ru-RU" sz="2400" dirty="0">
                <a:solidFill>
                  <a:schemeClr val="tx2"/>
                </a:solidFill>
              </a:rPr>
              <a:t> в </a:t>
            </a:r>
            <a:r>
              <a:rPr lang="ru-RU" sz="2400" dirty="0" err="1">
                <a:solidFill>
                  <a:schemeClr val="tx2"/>
                </a:solidFill>
              </a:rPr>
              <a:t>людину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почався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приблизно</a:t>
            </a:r>
            <a:r>
              <a:rPr lang="ru-RU" sz="2400" dirty="0">
                <a:solidFill>
                  <a:schemeClr val="tx2"/>
                </a:solidFill>
              </a:rPr>
              <a:t> три </a:t>
            </a:r>
            <a:r>
              <a:rPr lang="ru-RU" sz="2400" dirty="0" err="1">
                <a:solidFill>
                  <a:schemeClr val="tx2"/>
                </a:solidFill>
              </a:rPr>
              <a:t>мільйони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років</a:t>
            </a:r>
            <a:r>
              <a:rPr lang="ru-RU" sz="2400" dirty="0">
                <a:solidFill>
                  <a:schemeClr val="tx2"/>
                </a:solidFill>
              </a:rPr>
              <a:t> тому.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9873" y="3501008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Еволюційна </a:t>
            </a:r>
            <a:r>
              <a:rPr lang="uk-UA" dirty="0" err="1" smtClean="0"/>
              <a:t>гіпотиза</a:t>
            </a:r>
            <a:endParaRPr lang="ru-RU" dirty="0"/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39793" y="3949716"/>
            <a:ext cx="720080" cy="9361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http://school.xvatit.com/images/thumb/6/66/Picd_3.jpg/460px-Picd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3" y="4885820"/>
            <a:ext cx="1582397" cy="191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Антропогенез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96443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Антропогенез —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як виду у </a:t>
            </a:r>
            <a:r>
              <a:rPr lang="ru-RU" dirty="0" err="1"/>
              <a:t>процесіформування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smtClean="0"/>
              <a:t>антропогенезу</a:t>
            </a:r>
          </a:p>
          <a:p>
            <a:pPr marL="11430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Попередник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– </a:t>
            </a:r>
            <a:r>
              <a:rPr lang="ru-RU" dirty="0" err="1"/>
              <a:t>протоантроп</a:t>
            </a:r>
            <a:r>
              <a:rPr lang="ru-RU" dirty="0"/>
              <a:t> (</a:t>
            </a:r>
            <a:r>
              <a:rPr lang="ru-RU" dirty="0" err="1"/>
              <a:t>австралопітек</a:t>
            </a:r>
            <a:r>
              <a:rPr lang="ru-RU" dirty="0" smtClean="0"/>
              <a:t>).</a:t>
            </a:r>
          </a:p>
          <a:p>
            <a:pPr marL="114300" indent="0">
              <a:buNone/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роду </a:t>
            </a:r>
            <a:r>
              <a:rPr lang="ru-RU" dirty="0" err="1"/>
              <a:t>Homo</a:t>
            </a:r>
            <a:r>
              <a:rPr lang="ru-RU" dirty="0" smtClean="0"/>
              <a:t>.</a:t>
            </a:r>
          </a:p>
          <a:p>
            <a:pPr marL="114300" indent="0">
              <a:buNone/>
            </a:pPr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err="1"/>
              <a:t>Найдавніші</a:t>
            </a:r>
            <a:r>
              <a:rPr lang="ru-RU" dirty="0"/>
              <a:t> люди – </a:t>
            </a:r>
            <a:r>
              <a:rPr lang="ru-RU" dirty="0" err="1"/>
              <a:t>архантропи</a:t>
            </a:r>
            <a:r>
              <a:rPr lang="ru-RU" dirty="0"/>
              <a:t> (</a:t>
            </a:r>
            <a:r>
              <a:rPr lang="ru-RU" dirty="0" err="1"/>
              <a:t>пітекантроп</a:t>
            </a:r>
            <a:r>
              <a:rPr lang="ru-RU" dirty="0"/>
              <a:t>, </a:t>
            </a:r>
            <a:r>
              <a:rPr lang="ru-RU" dirty="0" err="1"/>
              <a:t>гейдельберзька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синантроп</a:t>
            </a:r>
            <a:r>
              <a:rPr lang="ru-RU" dirty="0" smtClean="0"/>
              <a:t>).</a:t>
            </a:r>
          </a:p>
          <a:p>
            <a:pPr marL="114300" indent="0">
              <a:buNone/>
            </a:pPr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err="1"/>
              <a:t>Давні</a:t>
            </a:r>
            <a:r>
              <a:rPr lang="ru-RU" dirty="0"/>
              <a:t> люди – </a:t>
            </a:r>
            <a:r>
              <a:rPr lang="ru-RU" dirty="0" err="1"/>
              <a:t>палеоантропи</a:t>
            </a:r>
            <a:r>
              <a:rPr lang="ru-RU" dirty="0"/>
              <a:t> (</a:t>
            </a:r>
            <a:r>
              <a:rPr lang="ru-RU" dirty="0" err="1"/>
              <a:t>неандертальці</a:t>
            </a:r>
            <a:r>
              <a:rPr lang="ru-RU" dirty="0" smtClean="0"/>
              <a:t>).</a:t>
            </a:r>
          </a:p>
          <a:p>
            <a:pPr marL="114300" indent="0">
              <a:buNone/>
            </a:pPr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люди – </a:t>
            </a:r>
            <a:r>
              <a:rPr lang="ru-RU" dirty="0" err="1"/>
              <a:t>неоантропи</a:t>
            </a:r>
            <a:r>
              <a:rPr lang="ru-RU" dirty="0"/>
              <a:t> (</a:t>
            </a:r>
            <a:r>
              <a:rPr lang="ru-RU" dirty="0" err="1"/>
              <a:t>кроманьйонці</a:t>
            </a:r>
            <a:r>
              <a:rPr lang="ru-RU" dirty="0"/>
              <a:t>).</a:t>
            </a:r>
            <a:endParaRPr lang="ru-RU" dirty="0"/>
          </a:p>
        </p:txBody>
      </p:sp>
      <p:pic>
        <p:nvPicPr>
          <p:cNvPr id="5122" name="Picture 2" descr="http://megatv.ua/wp-content/themes/Mega2/thumb.php?src=http://megatv.ua/wp-content/uploads/2013/09/evol.jpg&amp;w=500&amp;h=265&amp;z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016"/>
            <a:ext cx="5626596" cy="298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31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Попередник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– </a:t>
            </a:r>
            <a:r>
              <a:rPr lang="ru-RU" dirty="0" err="1"/>
              <a:t>протоантроп</a:t>
            </a:r>
            <a:r>
              <a:rPr lang="ru-RU" dirty="0"/>
              <a:t> (</a:t>
            </a:r>
            <a:r>
              <a:rPr lang="ru-RU" dirty="0" err="1"/>
              <a:t>австралопітек</a:t>
            </a:r>
            <a:r>
              <a:rPr lang="ru-RU" dirty="0"/>
              <a:t>).</a:t>
            </a:r>
            <a:endParaRPr lang="ru-RU" dirty="0"/>
          </a:p>
        </p:txBody>
      </p:sp>
      <p:pic>
        <p:nvPicPr>
          <p:cNvPr id="6146" name="Picture 2" descr="C:\Users\HOME\Desktop\111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728960" cy="471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041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Австралопітеки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4258816" cy="4052663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ru-RU" dirty="0" err="1"/>
              <a:t>Австралопітеки</a:t>
            </a:r>
            <a:r>
              <a:rPr lang="ru-RU" dirty="0"/>
              <a:t> —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викопних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приматів</a:t>
            </a:r>
            <a:r>
              <a:rPr lang="ru-RU" dirty="0"/>
              <a:t>,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буливиявлені</a:t>
            </a:r>
            <a:r>
              <a:rPr lang="ru-RU" dirty="0"/>
              <a:t> в </a:t>
            </a:r>
            <a:r>
              <a:rPr lang="ru-RU" dirty="0" err="1"/>
              <a:t>пустелі</a:t>
            </a:r>
            <a:r>
              <a:rPr lang="ru-RU" dirty="0"/>
              <a:t> </a:t>
            </a:r>
            <a:r>
              <a:rPr lang="ru-RU" dirty="0" err="1"/>
              <a:t>Калахарі</a:t>
            </a:r>
            <a:r>
              <a:rPr lang="ru-RU" dirty="0"/>
              <a:t> (</a:t>
            </a:r>
            <a:r>
              <a:rPr lang="ru-RU" dirty="0" err="1"/>
              <a:t>Південна</a:t>
            </a:r>
            <a:r>
              <a:rPr lang="ru-RU" dirty="0"/>
              <a:t> Африка) в 1924 </a:t>
            </a:r>
            <a:r>
              <a:rPr lang="ru-RU" dirty="0" err="1"/>
              <a:t>році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в </a:t>
            </a:r>
            <a:r>
              <a:rPr lang="ru-RU" dirty="0" err="1"/>
              <a:t>Східній</a:t>
            </a:r>
            <a:r>
              <a:rPr lang="ru-RU" dirty="0"/>
              <a:t> </a:t>
            </a:r>
            <a:r>
              <a:rPr lang="ru-RU" dirty="0" err="1"/>
              <a:t>іЦентральній</a:t>
            </a:r>
            <a:r>
              <a:rPr lang="ru-RU" dirty="0"/>
              <a:t> </a:t>
            </a:r>
            <a:r>
              <a:rPr lang="ru-RU" dirty="0" err="1"/>
              <a:t>Африці</a:t>
            </a:r>
            <a:r>
              <a:rPr lang="ru-RU" dirty="0"/>
              <a:t>. </a:t>
            </a:r>
            <a:r>
              <a:rPr lang="ru-RU" dirty="0" err="1"/>
              <a:t>Австралопітеки</a:t>
            </a:r>
            <a:r>
              <a:rPr lang="ru-RU" dirty="0"/>
              <a:t> жили в </a:t>
            </a:r>
            <a:r>
              <a:rPr lang="ru-RU" dirty="0" err="1"/>
              <a:t>Пліоцені</a:t>
            </a:r>
            <a:r>
              <a:rPr lang="ru-RU" dirty="0"/>
              <a:t> (4 млн </a:t>
            </a:r>
            <a:r>
              <a:rPr lang="ru-RU" dirty="0" err="1"/>
              <a:t>років</a:t>
            </a:r>
            <a:r>
              <a:rPr lang="ru-RU" dirty="0"/>
              <a:t> тому) і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двоногими</a:t>
            </a:r>
            <a:r>
              <a:rPr lang="ru-RU" dirty="0" smtClean="0"/>
              <a:t> </a:t>
            </a:r>
            <a:r>
              <a:rPr lang="ru-RU" dirty="0" err="1"/>
              <a:t>наземними</a:t>
            </a:r>
            <a:r>
              <a:rPr lang="ru-RU" dirty="0"/>
              <a:t> </a:t>
            </a:r>
            <a:r>
              <a:rPr lang="ru-RU" dirty="0" err="1"/>
              <a:t>приматами.Австралопітеки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всеїдні</a:t>
            </a:r>
            <a:r>
              <a:rPr lang="ru-RU" dirty="0"/>
              <a:t>; </a:t>
            </a:r>
            <a:r>
              <a:rPr lang="ru-RU" dirty="0" err="1"/>
              <a:t>імовірно</a:t>
            </a:r>
            <a:r>
              <a:rPr lang="ru-RU" dirty="0"/>
              <a:t> для нападу і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вживали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тварин,палиці</a:t>
            </a:r>
            <a:r>
              <a:rPr lang="ru-RU" dirty="0"/>
              <a:t>, </a:t>
            </a:r>
            <a:r>
              <a:rPr lang="ru-RU" dirty="0" err="1"/>
              <a:t>камені</a:t>
            </a:r>
            <a:r>
              <a:rPr lang="ru-RU" dirty="0"/>
              <a:t>,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розвинені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уміли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обробляти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7170" name="Picture 2" descr="http://scienceblog.ru/wp-content/uploads/2010/04/hom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22" y="2420888"/>
            <a:ext cx="4386249" cy="404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3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3970784" cy="4373563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великий (500—600 см3), але по </a:t>
            </a:r>
            <a:r>
              <a:rPr lang="ru-RU" dirty="0" err="1"/>
              <a:t>будові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мало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людиноподібних</a:t>
            </a:r>
            <a:r>
              <a:rPr lang="ru-RU" dirty="0"/>
              <a:t> </a:t>
            </a:r>
            <a:r>
              <a:rPr lang="ru-RU" dirty="0" err="1"/>
              <a:t>мавп.Розміри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, не </a:t>
            </a:r>
            <a:r>
              <a:rPr lang="ru-RU" dirty="0" err="1"/>
              <a:t>більше</a:t>
            </a:r>
            <a:r>
              <a:rPr lang="ru-RU" dirty="0"/>
              <a:t> 120—140 см у </a:t>
            </a:r>
            <a:r>
              <a:rPr lang="ru-RU" dirty="0" err="1"/>
              <a:t>висоту</a:t>
            </a:r>
            <a:r>
              <a:rPr lang="ru-RU" dirty="0"/>
              <a:t>, </a:t>
            </a:r>
            <a:r>
              <a:rPr lang="ru-RU" dirty="0" err="1"/>
              <a:t>статура</a:t>
            </a:r>
            <a:r>
              <a:rPr lang="ru-RU" dirty="0"/>
              <a:t> </a:t>
            </a:r>
            <a:r>
              <a:rPr lang="ru-RU" dirty="0" err="1"/>
              <a:t>струнка.Передбачається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самці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більші</a:t>
            </a:r>
            <a:r>
              <a:rPr lang="ru-RU" dirty="0"/>
              <a:t> за </a:t>
            </a:r>
            <a:r>
              <a:rPr lang="ru-RU" dirty="0" smtClean="0"/>
              <a:t>самок. У </a:t>
            </a:r>
            <a:r>
              <a:rPr lang="ru-RU" dirty="0" err="1"/>
              <a:t>сучасних</a:t>
            </a:r>
            <a:r>
              <a:rPr lang="ru-RU" dirty="0"/>
              <a:t> людей </a:t>
            </a:r>
            <a:r>
              <a:rPr lang="ru-RU" dirty="0" err="1"/>
              <a:t>чоловіки</a:t>
            </a:r>
            <a:r>
              <a:rPr lang="ru-RU" dirty="0"/>
              <a:t> в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на 15 % </a:t>
            </a:r>
            <a:r>
              <a:rPr lang="ru-RU" dirty="0" err="1"/>
              <a:t>більше</a:t>
            </a:r>
            <a:r>
              <a:rPr lang="ru-RU" dirty="0"/>
              <a:t> за </a:t>
            </a:r>
            <a:r>
              <a:rPr lang="ru-RU" dirty="0" err="1"/>
              <a:t>жінок</a:t>
            </a:r>
            <a:r>
              <a:rPr lang="ru-RU" dirty="0"/>
              <a:t>, </a:t>
            </a:r>
            <a:r>
              <a:rPr lang="ru-RU" dirty="0" err="1" smtClean="0"/>
              <a:t>тоді</a:t>
            </a:r>
            <a:r>
              <a:rPr lang="ru-RU" dirty="0" smtClean="0"/>
              <a:t> як </a:t>
            </a:r>
            <a:r>
              <a:rPr lang="ru-RU" dirty="0"/>
              <a:t>у </a:t>
            </a:r>
            <a:r>
              <a:rPr lang="ru-RU" dirty="0" err="1"/>
              <a:t>австралопітеков</a:t>
            </a:r>
            <a:r>
              <a:rPr lang="ru-RU" dirty="0"/>
              <a:t> вони могли бути на 50 % </a:t>
            </a:r>
            <a:r>
              <a:rPr lang="ru-RU" dirty="0" err="1"/>
              <a:t>вище</a:t>
            </a:r>
            <a:r>
              <a:rPr lang="ru-RU" dirty="0"/>
              <a:t> і </a:t>
            </a:r>
            <a:r>
              <a:rPr lang="ru-RU" dirty="0" err="1"/>
              <a:t>важче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Австралопітеки</a:t>
            </a:r>
            <a:endParaRPr lang="ru-RU" dirty="0"/>
          </a:p>
        </p:txBody>
      </p:sp>
      <p:sp>
        <p:nvSpPr>
          <p:cNvPr id="5" name="AutoShape 2" descr="data:image/jpeg;base64,/9j/4AAQSkZJRgABAQAAAQABAAD/2wCEAAkGBhQSERUUExQUFRUVGBgaGBcYFxYYGRoYFxgYGBcVFxgYHCYfFxojHhcXHy8gJCcpLCwsFR4xNTAqNSYrLCkBCQoKDgwOGg8PGikkHyQsLCwpLCksLCwsLCwsLCksLCwsKSwsLCwsLCwsLCwsLCwsLCwsLCksLCwsLCwpLCwsLP/AABEIARMAtwMBIgACEQEDEQH/xAAcAAABBQEBAQAAAAAAAAAAAAAFAgMEBgcAAQj/xAA/EAABAgMFBgQFAgUEAQUBAAABAhEAAyEEBRIxQQZRYXGBkRMiofAHMrHB0ULhFDNScvEjYoKSFSREY6LCFv/EABkBAAMBAQEAAAAAAAAAAAAAAAIDBAEABf/EACgRAAICAwABBAEDBQAAAAAAAAABAhEDEiExBBNBUSIyM2EjQnGB8P/aAAwDAQACEQMRAD8Ay8peEeFDqVwpOsLMI/hR2AxLwR4ZcYbZGhQh4Ij0yY42xrDD1lsaphZIffuHEnSJd13GqepkkACqlKPlSDRz13Rpdm+HSJdnDTQstiUpIork5enGJsuZQ58lWHC59fgolj2elg/6kzFwS4HciJk7ZyQoEJKkK3kuOohdrlJlrKVMdBWvvrDQJFE4m0dSOyXqqJnkm+2W+zDxQGtF3LkzEgihVRQyPIxYLChhC7LahMSUv04wqzJYtDo5HNUyWePR88D5TSIs0RPKaREnCOMshzIjrMSJpiMsE5QRlkeeKHlG4WOWyQOAjEsGUbtIRHSM+RxCYeSmPEphQrAHHYXh1EuPUIh4JggRCER7DqUx0ccfJ0uH0CEShDyUxWSnpGUKwxwFYcSI44QEQqPWrE26rsXaJqJUsOpZHQfqUdwArGNpK2ak26RK2Zu2ZPmlCHYoViNWCWzPXKNO2ZSqy2fFapiRuGVOT5xPumxIskhSMEqXU1RidTfKVlVSpmeutIy/ai1LXMJmKUz0rRnjyMk/dnaPaxQ9vHTO2o2gkzJxEsEgmimiHdtpVVklSGZRLsNxBNHgesISmlQ9RmRSIK76UlPhpADE1apO998O9ttUjPcUXciYu8CLSrDROLJuAfLi8Wyz+ZIX0MZ5YJRKn1zi8XMvyCGOOslQhy2g2wmZdIb/APHFeUSJYg3YriXMALADm3KAyZNfAOLHv1lRXc6n8zCHZ8lKEsmp1NHi1TNk1vVSdWEVW+ZRs6mID/XkID3HIesSXgFGV50/3JHctG4SkxjVitaVqTQUUk8aEGNms63D74cpbInnDVjrQ4hEJSIfSYISxSEw4BHgELEacepEdHqBHsbQNnyghEPYIIbO7NzrXM8OWkksT0EWCf8ADG2IH8omH2l8gat/BTmjkmDVo2RtKPmlLHQxEmXatOaFdjBRafhguDXwDlzmgxslecyXaAUT0yHBClqAIwiuFtSWypA1dlJOR7Q4m7jrSNnjcotG43pJSL5eO1ThkzvFZi+AIrwAJp1ikXveyphqPrEmbYMIYVFCN7iBtqQo0Abs37R5+PAoM9PJm2RGmzgz/WuWXKB0xbqMP26QUxIuC5lT10yGZalYqdQVslTc3qh65LIpS0lIfT940KXs+pCHR5t7e/SPLtudFmQlx5lEaDLeTqYuFzz0BJqT/VWnKPOnmblaPQWGKhqyl+MU5AnCHNN2XrA6zX1aJlpSlJWQpyUeZJS2T8OmvOL3d1qki0zUqS/iYSDvDfl4JLsYlYjJs3iEIKh5kJxF2wOddXNOMA5KTdo2K9tJIxu875tBmrxqmJwOwqXIOQLM8F7iVOtkoonBdHwTSD/1Ji93hIkJQ8yUArMpVUuQ5GLJTZON0U+9dvwWkyJaUgaiCT2VQia+O5MrUjFJnFH6kn2xjbtnFL8FKZiVJUAKKBBY1FD1HSMJlYpk8qdySesbRsHJX/CoUrFVx5n/AElhnFSXSLJ4LSgQ+gQ2hMSEpgycWEx7hhxoS0FQNnqBHR6I6NMKPcO0lmkpQJokhaQ2PAiWo6YmDd+MPX38SfDWfBQiYlIBLkuXzYig6gxiNsvLx57y6ulLVZmJcdz6xyL5KSpNHNDqaZh8meDtoL8ZM3OV8SZB/myyAQKhlCvDOJk+w2G0JTMZI8QMFAEMfoD0jG7OozZJWlSP9NLqSVMpk5s4ZVK5wXRtARZ0BJapAPQUjYNPrMarwXW1fCizzFYhNWl9CBHg+EElv5hPT94GXHtnOQnwxiXQYQ4JFO7RO/8A7teHzoVi1wikVRlCXyLcZIh2z4QrA8i0kc2+sUm/9j5lnLKfE4Dc6aFtIuC/iKfFT85S9UnI50LGJm1+0slchYTIQZi/KlRdwVD56ah36RmXSF/4CgpSoyGy3QZ81v0pzLPzaNBuy5UykIQnyj5jz6e6wnZ+6sKQ4G9gNeQzMWQSBlR2H+I8PLl3Z7GLEoLgCvUKLDEKVbc2QgSLwXLSUlgXLq1POD16zUgspzvoDFIvq2hyyqHTzfQgQMFYU3QcuO347SgqNQD6V+jwq8PjL4a1S5ctJAJHmxPSlWIaKpdN7YFpX/Sr01Bi0XntTY5gOORiVqxQkK/udBU+/CQ8dKKjPqs2L2jSr/f/ACIFv24VbJZSpGDUF3r+DFNVJKFPBK1XsgqJCES0jJKAwH5POIE28wujN1fSKMUWvC4T5Wm+sl3ST4gIzBjctjlqMpQJJGJ08MSQSB/yBjELlmEqoAVEsOB3xrWy+0BlICZspUpIFVTFIDkZlIzUDGymovopwclwvctMPJEVmz7cyFKIGMtn5T7MWeyzkrSFJLg1Bg4yUvAicJR8oeaPGhRMJeGiT2OjgY6OMPjyy2hSFYk5ge/tHtkNYkIutRS4IYjiIRZpBChipWHtoxJpheSgJbF6cecTZNoGHOg+/KI3hUDlnqHBqNCN4j3CxIJILihBHoYQh7ol2S3q/rIJ3GsGrvtKlz0KnF0KNSR8xCSMjnVOmvOK/ZQhKkPiWkkkhDOCAQPVjyhy2kkpwSlJoAqmZGo3PTrA026R1qrZcr1n2bERLSk4WDlCUF9Q2dITYE4wFCu4n1b3pFPvGWtSksozFVBCUVYVLAfNqXz3xfbus7JSwYAUDHTIPyETZm4xX8lXpknJv6LJdlkADqDMPWB97Jwk8SC7VAj20TlqlpKFhNfNR3FDSrjdAnaGfMUcMtJds8uIz91iFHoFavm91IJAq4qW/P4iqW+2kqdR4tT7QZvK7lgEl8ROteMVi3JUCHi/DFEmaTROuexTZ0xpaCoGmVM9TEraG4lyC5yPpwMW/YyWJUmgJUaP+BHu0F0rnoWRmchAPN+f8BRxXAylayY9l6Vhy12ZSFFKgQRm8O3TdxmzBuepj0bWtnm09qL/ALIWISJaZ6vMQ5LpBwoAqUg5qgvbL9mWkYrLIb/5ppAA5FVP+sR5VtSmWEg5ZcG0irX7aZylAhasGqcRAoatuePLS3lbPU/RHgVn3pMcGbbP9QfpQCW44sQ+kan8Ob48WSpBmCYUGisix0I3g/WMKkXnZwKyBiB/Wtah1DtGo/B+cFzJ6ghKBhSGSGFSdOkURi4skyyUkaoTCXhJXCCuHkdDpVHkNLXHRxp8lIvYpASAGFHcwzMtbxEJhxCMuMVUhFsIImKDNpBCSmell4ZqSv5VMpLvnhVr0huzskjKjGteLNBa0X5OVN8RSTMLEgrKiAGwuA7M2lRyidtjnQiyKRhBciYkkqBFHJZuETpcidNl4UJoSHYAGmj5saHOGAvxfOoyUPmxlpoKB0hTvxb6QSulk/8AurOl88U5I9IGn5RmyJVwIKVAlBSploQ6joqV+khwRiVV6vlSt2ugAuNGb0iqyZaAtP8A6iXOWSqkuYFgJ8hchnBcZ1DNk0WS7FlCyCHBo3LMxF6pvlno+iSptE9dgl0BfI0G4wpEgYnZWEJPmyLhJAqK9MonyZpIo2W6sQ7TMKklwo+gHv7RHdFbV8ZV5llJ8oxTBRSkhyKUJKR2fjGeX7YD4ymSpKVKJTiBDh9AdMo0G8LaJVQ+5kuCRufc8MXZd67ctlOEIVRwWSlqtvJV3inHLXpNkt8HNlbqIlJLU468YOoswNRk7DprBddkTLl4U0AFPtCLPZPKBoN3rE8nbsqi0olPvnZCVOV50uSAAoFjruiBK2Yk2VJKVEnIYm1zyHrGhTZCUgvTLpGcbV2wIcEkFj9aQ6Em/wAQJJeSvz5pBI4vDa5+IcN33iNJvDG+j0jpqWeH60ApWrRCFlBWwDk+u5o3vYLZf+Ds/mLzJjKXwOiRwH5jD7vnYZqVf0qSexB+0fRtmtIUhJGoB7xSjz8vkleJCccMKmQkTYIRY+Vx0R1TY6ONPkgRITKLPDAEErMkFBB6GK5CB9N4qSwwo6pBh6Xf8wF8MpnqPClsW0NIH2oZQkwpRQbZaF7WDGkoyKVYwbPIotjhCGLKS7OSxbQ5QGnTUFRPnqdyRnubKICUsREoNG0kZZYdjVvawEksULHmbcKBuLdo1NKWl4hmnPhvjJNlJgFqTyU3Z/tGsWBBTLOLh75R5frOSPY9D+2PyL4Cc/rVuu6IF720lCsSywOQd6fWIlrlFSlOP0ghtSTp1EVu1WxgpCiTQpoXroaa1iSMbLJcBl62xRPlBwksTrnkIv8AsbaZMmyEpmhbrJWtsLqYMljucDiSYyi3WpSk5sXdtQch1oDBvYSy41FSlHClQU1WxD5SdDlFWTF/T8kymnOjRTbCqYH3u2gGg57zFjFsSkV3PFOFo8wB0Jf1MA9tdopksAIUUFSGSpnCgCHAP6VD7jfCFC2khs/DbL3etvSU5+sY/tveYUtkl2pEa17VLKAgLIAAdyCekAGMxe+sVYMDT2kS5cqrWJKudwS/Me+0GpksGtT7eAlmSy0l6ZPz/wAxZJNDvcQzM+2bgX40RhYqOI3O5raJlnlKydCe7V9YxgWwYmUDGo7IWsKsyQP0uPWNxP4Eepj8lgMyEGbDWKGlLrFBCSFTWjojTFx0cFZ8xBMFbNY3RmHLb/zA9SPO0We5bGlTOcjWHTfBSB943fhSnf3+0RkScotd52JJS4LkfRm/EA5ak4g+TwpSbQzhCm2eqaZmJUi7Sr9JifbpyMckpYhK3PKkTrNtIEBhLc9I3vwCM3LYxJtEpagUuSBU1JSWFY1C7rUDLHEDdq1Yy2+9oFzES/KE4FpUCN4BH3iy2C8vKGLAsaGhrXWmvpEHrIPjPT9DPjiWO3WbCotQBKmisT7GFziijF9K5GtM/wDEGLfepwA/7VB3fcxOVCfrAe7rS87ECxIOLsCfvEULPQkB7y2dCJqSrJTPxfMOeQ7xN2LkF1oALOMg2/P0j3aq0Ahnqkg0Nf8Acd4584nbEScKl1Jrv0amnHOHuT06JUVtwJWmxqQCQK5nvES2SJc+XgWApJ0Oh0IIqDxEWFUxwriwH7xXrZLwKLfK4hOzHUUC99k1S1sg4knLeD/Sr8wxLuxUsZjEdBU9+8XCfaQokkP+coD25ZchKQnifVosjnlJUyR4Ip2ivTF4VAe3i3XbNCkgtp+0Uu05wdsZUhKHdlBwepB+nrDcsbiheKdSaCtrlAP3i7fD60gylp4hQ5EN9R6xSZEpSkuK739IN7D2nBaFIBzRl1hWJ1KjfUq4GirVDLuYSbQYbNoiw8scW+/KPYiKnR7GBGBWqz1ds4NXFLWt0BXEfh+0BBOKiAx+/SLRYpoUUoloYkgE0FOZy/aGyfBaVj0+7lplnGrVmFeUB02MP1idbp6wkipcl89C32gSi0qCsoGIb4GJllSE72hix2ErWN0Fr0UPDCSGKjnybPfDt3WYBBIqecanQI1O2YdFTlWFCwrTJxCuEM1Hw+xB6dLBFcoI3PdyTkP0l+ukIzyWpR6W/cVFD/jCUBBUo7w4fh1p6QtFuIwhL4lkDMfqYF25v1hO0t0GQpRCfKFjzaVYsOn1iFs3ZDOW+YR0rXhzibVa7Hp7PbULXjgSySCWopW8nXq57QX2CCmmkszJw8jx6AR0270KKzSoNGyI1PYxN2ZKUeIACwAOrUJDxM5XBofX5Bcpwvxf8AQKtn8s7zXeMuPD3pBK0jygirgn19/s0DLTMBzNem5m5aQpPox+Cq2qapJ450gFb5pU7u4G+kH7fMIW3anaA1tckvSleeWsXY/skm7QFKPNnSNGvSxBVksxSHLpb/qcUUD+HOKNDuVKhKQF5IBYHR4flmlElhjbnZ1qs5lStBTJh7eI+x88fxpB1lqbmMMdfd4YkKLsPvCdgZGKfMmt8qAkHiW+wPeE4F2xnqXUaL8pUIxQ2qZCBMiw8s9XMjoYmLjo40z9FxJGhHWJkq4hm6u7QIlXjNT+onmyvrBWy3yr9SUnuPzC3sO4EVoWzYlNxJMRpF0peqUnpEpF7y/1JUOTH8RNsdukk0WBzdP1gOoPyPiwuB5EKY5EPDsq6EOThKXNQCkAcAwygpZJQUKMeTH6RMTYw8Y2BVAqbd4Ao+7fE675fhyxxB+wETV3a6XfIP2hBSGG4CJ88uJFXpIq2ypfEW0IV4UhLAeVSjn81Tlrl3gBsbd5lomA5lRbiAG6RYtsruSuWpTAzEh0mjkiv4isbETyp3JKgctKn8v3gY/tsrdbosipTYGGrEc9TCLvtWFRSAAANciOWmR9Y9tEwhKXLAHM7x+zDrAWx2gG0FIqCW13aab4VFWMm6LGu8C4JILuaZcfpAK8r1OOuqaNur76QzeClyllKqhiUk7g7ekB7RbnPP1YCnr6wyOPtgSyUjlLKiPXOpiRPu45k9KGEXfJxBRqEivGCM9flBdhqIa3QtdGLtuoKKaZctYP22eJaCneB9GhV1WLw5OJQGIgnlwgDflpxl9Br+IVe0qGVSsGW+0lZ8MAk5U1JoA3WNGuO5hZrOlH6s1Heo59Bl0io7HXX4k0TlDyJJw8VN83IO3+Ivc6fSLoR1R5maezI6zDbmPDMh2TLxQwnojzI6JFpltHRp1GcIspOQftBCzWFT/KYJJsoTxiZZ0QhyKdQPaLMwyjyzSawcttmdMDpUli5pGWY0E7AMqRYrJjfM04v9YEXaUM8W+QlCVVOcvEOziDTXyKkqE2qcpKFEsfLu300geRmOgq2Td4I37bgZCcIHmBB4VFegfvAJVqFS7H23Q1iT1CV8L/AEn6SsbW2/CDXLjvf8QI2Fu0lU5QLJCR/wBjVhxAfvCL/PiEAOSpWFg9SSyAAdaknpGh3Tccqz2ZCA2IhWNt5JOeug5COiqhX2FlyVJFbtqjgKc3TnlpTvEbZO7cVpyPlSConp2jrzUpBYVLsehrnwJiz7N2MJk+J+qaz0zCadnhStIobtg3bKxBSSoCuh37x9ozm1TiFkAHy5EaiNUvVHiAij6eodukZtfMjAs8T9M/tDcL+BeVcsn3daElDN8z++8FrouzGrEflSa8SMuf7QH2dspmAITm/wDl4vk2zJkSwkUcb689wgMj1dBY1tQEvy1kZUDVbcH0inzwZ05EpJ+Ysfv94nbQXiyikVJp6v8AtAzZdeO2S/7s+hhuGHNmK9Rk/tRpdjlJly0oSAAkMIXMidIuwqyClf2gt3NImi4GqrCj+5TnsPzDXmijz9bK6UGJNnlqGjc6Qc/h5SaOtf8AaMI/Mey7QE/KhKDvZz1JgPf+g1jBv/jlqDse33MdEu0XgTmSrqwjo73Jm6xKph8jx5JLjkYScocsifWCCZImLeGSmsSEyhClSN0cCJkBtII/+SJr06bohpl74eRLEZZtIkrXjBc0TXTT36xWr6taik4d+WtMoM28EIJS+XHeKH3pFfvC+EIQAU+YMcjUq38oRK3ItxUoEHZO7yq2pKnPhpKw/wDUWD83J7RoRSdYpWxd4+JaFhg+F6qGQLa9IvYBPD/io/VhDn/JJk7LhU7/ALvPiBW8ivX32i3TmlyZaQAMCAN3OvOvQwm0WVBBBClHR8IAIrkIi22diAToM+r/AIhMynDb8g2fOCHV/Vx51rlT6xVrfdRtE3CmrmuVNH4aQfveZRjk/Wn3hzZ+SEoVNcM5zqaU+x7QpS16VNbKiRdNySrIimbupTkkks4HaBm0V5nxVOWQkB+2UELbeSFDE7Ya866cf3il7QW96Z4s37l66feBinOXTpNQjwrt6W3GpSt5pBT4arItyFYQrClZIIfMM/rFdtCwSTpFz+E9mJmTZjUSkB+JNfQR6jiljo8mUnKZq0y81rD+JTcnyt94YWQHq/rCVgHNn35HvEWaP6Ti5MYi0+gxxVsCXZI6sTA60W59T3jybONdD29IiqRucwcUvkFsfNteOiGZValo6GWgaZFBeHpOcRNPmA5DF9aesOoV/T3W/wBEt9Y0LobsslxyggLApUvElJIBageGNnZwSvzKDENRIHVy59YlTbSplJKiQd5Jy5kx3AHdgtVmUMwOpB9E/eHZFjc1URyT6OTHqSf8n8RKkEDfANjEhu1WNIQT5lZZl9a8N8Uy8bpK1LyAG717v6RfZhGEgqcEGjfvFXnTfKcRHmYctK+kJm35K8KVNFcuKX4FulKS6iVM2peh+pjWbNLFS9M6vGV3YyrfZ+CgeySrvSNVSHq1Ib5SEyVN0eW5QCFEZ9N+sV6ZO4vl7+veD1+eWVvcjTSKpbbaMJfi/DSEz8lGLwB9o7exbVX4+7iA1m2gIKcxKSgFYGRw0f8AuJL9YgX/AHgVqITmCEt1anM/Ro0e59h5P8KmVNSFKIBUaviIrUVZ4asa16BLM1LhTJ+0cpUsEKAKyQEnMNqeGnN4rl5z3cvnQfc8AX9Is+2WxcuyEKDkLyD/ACsatwqIqFuRTSkMx44p8FzySlHpAmZc41X4X3Ek2XxVByVlndvKwyBzzjKUhzG7/DqwNd0kjNWM8PnUKjfTdD83I0Sw67CS7IE/KmvAD2Ii2heH9IG9gX3ZgGCi5akuNNM95195xDnSS9WG+JRwImyQvPERuct20zz4RFmy1JPlJbcXPZX5gxOS2vaGJslxUF+kGC1YCtKV5sW31jomrQob+UdBA6gGSg/4pE6zobN35mGJKa/aJaZXOBDJtjml6QRClGtYFS1HRhx/MTZd6hIZnPOMOoeWpobxE5mGl3q8eS57/wCI41E5CmisXohpixkCc231HaLNJWne3X0gLeUpMycrDUBBNd9RlvoB1hclwdif5FSuQk3jKAdyogV18NQfhGzWVBSkA1MYvOUJNtlrfJaSSQzAs57ExbL12zUiciQhRZ/MQx0oEly3HlDWrqhcnTZdb3SlaSl6gepy+nrGbX3OmAKYMHLaPQmLFKthSCoVpxrrX1it7QXv5Bln7Db4np+4VRa9sAXFcy51tlIwv5gpQbRHmL8yw6xu1hsazmkJ3cemYjK/hbb8NsnYg6jKYE7ypJV9PSNJvtUyfZ1S0zDJKwRiTTkM3be2bxTLzTImvozn4g30idaVSgQRK8jhmKv1Vetaf8YoFrRpzjRro+Es8zgqcB4ILulQxKABLto5o3GIW1+wE6QpcxEtS5YHmIFEl6AB3UlmqBQ5waqLO22VMzYlo1H4e7ZqlSBLUykIJ8pYEYiVUPMnOM0tCXV+0O2C2FBoWhuSO8eC4NRl0+l7FORPlhaGKTRt29JGhEInWHNyB6mMu2A2tKFqBolTAg5Pv50MaZ/EAgKcEHJq+usSVToayHNODIJZqqOfPgPekBhMKz/MLjMBqH7wcnJp3Z88ubwFtyCKpFauBl30gqBsjLs63+ctxakdDU47z3Ld46NOsFCdWkPC0UqOX+YiyUDP9vpHq7NuMcaPJtb0DNoM+5j1Mwbohy0EGoFCciSG3mgc8PYelkf0gDgS9N5jDiUi0E8PY1iZLSTX2TxiLJQ1WzIavRuG+DV3yUFbHOhZjiO5gBzq+mcY3QUY2MVHlZjlxp+0NT7MyFKBqElzkyWP1LUgpeU+VZ0KPzLVQJbEo78oplvsdsngJlp8NORMwlJO84WJGetaZQpqUuD4uEFYAlWUzJ4Ki4d+1QPtFhsWyMxZ8SUyQCpsYbUhwGLVevCD2zuzMqzpBUfEm1xTKhv9qBmkDfmX5AWSQAVAN9t3bXsd8O8CJPYrxueZKlK8RQOKhYMH98BFYt1xpIc6ZBqCufeL9fiAuUWyBHUuHro31ikXvaMMpRcsHDb+kTybU+FeNLTpE+HlkAtcxqnAWo7eYetD3jVbBds3EVTEpCQ2AZqJq6lHQZU58oz34XJSZlomYmUMKRyqX48Y0iVeakiqnHH28UPz0ka+gioqOTBuL5QvQ4mLxDs98JUrCzcdOnpEC9bwxnAkhhmcn4B9IwVX2Qdodk7HagQZaQpmxpASX5jM84ze+fhDaJdZKkTR/T8quVaHuI02zpZq/htKD3SH7deARLUon5UlXYPBKTXgLVMwOxTFWeYyqFKmUDvSWI+ojTNl75E3AEgpStZDVoySVEHoIyObOMxZJzUSTzJf7xp+wKcSQFZSkLarh1EClaHOnEQeSNdMjK1ReJjAMSO/DWBc5CwTk3784dn2weWrkjhxfp7eIk60aUhZxEmHzF0hqVzf8R0MzrQCeseQRwJRMfIQ6knVmerZ8dc4alkChLM1fv8AWJShTOONPRJ55fSG0oAZgSH4Z16wgTdKtlm1dzaBoSRiLUY0bhrqNwHeMNC9mSk5igY7qiJ8pIAOZ6qqeLVPJ4DyVnTX03ZRMlzt7mlNPtXlAmktFsUAQhCE4syEgE/8s2hchRJb23t4iSVEVfvp7+8TLPOAI1rrz914R1m0TJVnCc8937RLKjpX3WIqJ6aOW3dnz5GF/wAYAGBP3y5cI45DF7lpavXlmMqCM42htgwEDM5xo15T0mWRm7DuQPzGcbYIwBwKH2YXSc0UQdQZYfhlYQbMtZLYln/6gD7mCV/bbyLKDLxY1pYYBRjnU5ffvFLG0yrNdsmXL/mTRM8zjy/6igS2eJmaKeuzKdyXJqd54l84qWO3bI5T14iy3tt1OnFnCEkNhSP/ANGr9otGyu05myqtjTRWjirKYc26RQLsuabOLIQSBmdBzP2i8bMbNJsy8cw4lZNoOmtY2ailQMXJst1inzJh8qQBk5dufEwxtLaEy7MsI/1FEEKfOo0AyAdydGh6fepwhKaDKmfMk5wLtC8YUDR9d5zcj8wmhypGXWKxnEzOrvlUxf8AZ9ICSWYFKSS51Jo3UQmwbK+HMM13SQzPhoWfm+6H5c5MqWQpaHUfmBDM2Ea0AAEMk9mKSpBC0WopIY5j9PGsRbRNJDwymaM6KfczdCI8m3gBVKa7zWBo6zxCHO6OiJNvImijTt6R5G0cdZUh3JLPnxZq7hElSf05vrw984G2acMsx3qTxiWk1c5D0jAjprAFgQ2uh5ct8eSEhyzUoBw+37R74eJszru5U6xJlSSGpSMNFSC5yOfQDjv9TlD4NTmenXfSPEF8vSHiphQRxwkKLOrj/ivukPSy4FCOvd4Qhb583bP8Q9JqpvqW9e8YEPZUYl8myfLtEuZZFMS6QG41L6DWBku2FMwqOA4aDCkqIHOg9NYZvG+5iycMutGJGQ4buQyhbsakkEZkpHNWnOlekUXaOyrnKEpAKzVZAzA3ncIMj+JUpgqXKTvqSTlRgD6iLBciUy8RUtGIgpJwl2OHIYi3rpGQhJS2YeTJHXWJkdpupYmhOEksGAqXNWS0Wy6NinTjnE5fIM33KVl0EFlWOXKWpaQ61MAo/NV3IbLMCjZaQTkWgYWNPfOKXJkiirs9kWaXLTgSAkDICE2pGFnDc6Z1BbqIStbHOI0+dpw+kBQYpdpp7+sJkWfFUCn0aPbMhJHmz96RPsyQaP8Ab/MaCLmEFBGQZu49ekV6dYVJLYQRXR+GekWI2XV2PVvdIXMYJGXGsZZjRVvCYuGh7+CUqrMN5g1MWN30hmZMEaDQPRd6RxPH7COhyfM3R5G0bwr9kS//AGPoIKSUD0j2OgX5NQpYZVPef4EIlzCSkE0Ka9yI9jo1GirMo79T6MwG6CKDQR0dHHCQqvWPBMIWAMmNO0dHRhqEWhRBpTPLnDVqVWWNDn0Dj1Eex0caN+IRMbh7+g7RPxFgOcdHRhxHlHzdFe/WFzFUPOOjoIwUs0PIwOtCqiOjo4wnWE097omyqPxA9KR0dGM4loVn73RGtf3jo6O+ThhZiLOOcdHQSBYwNOsdHR0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://t3.gstatic.com/images?q=tbn:ANd9GcREN-rQQrddMvOMMsfB6q-1qZwR-t3AhFBl7DO-dNqrzebd_N1i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240360" cy="486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15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200</TotalTime>
  <Words>1363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Аптека</vt:lpstr>
      <vt:lpstr>походження людини </vt:lpstr>
      <vt:lpstr>Місце людини в системі органічного світу</vt:lpstr>
      <vt:lpstr>Гіпотези походження людини</vt:lpstr>
      <vt:lpstr>Гіпотизи</vt:lpstr>
      <vt:lpstr>Гіпотизи</vt:lpstr>
      <vt:lpstr>Антропогенез</vt:lpstr>
      <vt:lpstr>Попередник людини – протоантроп (австралопітек).</vt:lpstr>
      <vt:lpstr>Австралопітеки</vt:lpstr>
      <vt:lpstr>Австралопітеки</vt:lpstr>
      <vt:lpstr>Перші представники роду Homo </vt:lpstr>
      <vt:lpstr>Homo rudolfensis</vt:lpstr>
      <vt:lpstr>Homo ergaster</vt:lpstr>
      <vt:lpstr>Найдавніші люди</vt:lpstr>
      <vt:lpstr>Синантроп</vt:lpstr>
      <vt:lpstr>Неандерталець</vt:lpstr>
      <vt:lpstr>Перші сучасні люди</vt:lpstr>
      <vt:lpstr>Кроманьйонці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походження людини</dc:title>
  <dc:creator>HOME</dc:creator>
  <cp:lastModifiedBy>HOME</cp:lastModifiedBy>
  <cp:revision>14</cp:revision>
  <dcterms:created xsi:type="dcterms:W3CDTF">2014-05-12T19:02:24Z</dcterms:created>
  <dcterms:modified xsi:type="dcterms:W3CDTF">2014-05-12T22:23:09Z</dcterms:modified>
</cp:coreProperties>
</file>