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3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E7816-E386-4DA5-8834-81DF096EF53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5DCEA-871F-4ECB-AF71-FDAE9981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0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5DCEA-871F-4ECB-AF71-FDAE998131C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3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uk-UA" noProof="0" smtClean="0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uk-UA" noProof="0" smtClean="0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2B1445-C48A-45A7-9465-78B3F8149BB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5053CF-B685-4952-8E33-57DBB0795A9F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76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D747F4-4B06-4969-8D7F-8F488154CAF9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483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9F4E3E-CC41-473D-B4C9-4BF491D3FD31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326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D962E2-F4D4-4AE4-9F1A-007A9B3CAB88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1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D00F4F-5DF7-4F27-90E4-B690A65C0DC9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918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B17F31-0AC7-413B-95EA-07CD36E339A3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84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626CE4-B7F4-45F9-889C-DD6B5D33E0B4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56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40AEA4-CF3B-45BD-B211-4A7BECA9D940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02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0D7AFB-6EC0-490A-BBD1-254CB0667D02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964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A5F28B-970E-462A-BC03-F90BC9C9CB3C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26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uk-UA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67A3A2B-A129-4EA8-AE7D-998EDA1CFDFE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3568" y="1556792"/>
            <a:ext cx="7772400" cy="1872208"/>
          </a:xfrm>
        </p:spPr>
        <p:txBody>
          <a:bodyPr/>
          <a:lstStyle/>
          <a:p>
            <a:pPr algn="ctr"/>
            <a:r>
              <a:rPr lang="ru-RU" sz="60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6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серцево-судинної</a:t>
            </a:r>
            <a:r>
              <a:rPr lang="ru-RU" sz="6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endParaRPr lang="ru-RU" sz="6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563888" y="4797152"/>
            <a:ext cx="5407433" cy="1500187"/>
          </a:xfrm>
        </p:spPr>
        <p:txBody>
          <a:bodyPr/>
          <a:lstStyle/>
          <a:p>
            <a:pPr algn="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Роботу виконала</a:t>
            </a:r>
          </a:p>
          <a:p>
            <a:pPr algn="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Учениця 10-А класу </a:t>
            </a:r>
          </a:p>
          <a:p>
            <a:pPr algn="r"/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Ставищенського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НВК №2</a:t>
            </a:r>
          </a:p>
          <a:p>
            <a:pPr algn="r"/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Христевич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Ілона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9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1"/>
                </a:solidFill>
              </a:rPr>
              <a:t>Фактори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ризику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аритмії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3454152" cy="4465662"/>
          </a:xfrm>
        </p:spPr>
        <p:txBody>
          <a:bodyPr/>
          <a:lstStyle/>
          <a:p>
            <a:r>
              <a:rPr lang="ru-RU" sz="2800" dirty="0" err="1" smtClean="0"/>
              <a:t>шкідливі</a:t>
            </a:r>
            <a:r>
              <a:rPr lang="ru-RU" sz="2800" dirty="0" smtClean="0"/>
              <a:t> </a:t>
            </a:r>
            <a:r>
              <a:rPr lang="ru-RU" sz="2800" dirty="0" err="1" smtClean="0"/>
              <a:t>звички</a:t>
            </a:r>
            <a:r>
              <a:rPr lang="ru-RU" sz="2800" dirty="0" smtClean="0"/>
              <a:t> (</a:t>
            </a:r>
            <a:r>
              <a:rPr lang="ru-RU" sz="2800" dirty="0" err="1" smtClean="0"/>
              <a:t>паління</a:t>
            </a:r>
            <a:r>
              <a:rPr lang="ru-RU" sz="2800" dirty="0" smtClean="0"/>
              <a:t>, алкоголь, наркотики), </a:t>
            </a:r>
          </a:p>
          <a:p>
            <a:r>
              <a:rPr lang="ru-RU" sz="2800" dirty="0" err="1" smtClean="0"/>
              <a:t>інфекційні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захворювання</a:t>
            </a:r>
            <a:r>
              <a:rPr lang="ru-RU" sz="2800" dirty="0" smtClean="0"/>
              <a:t>, </a:t>
            </a:r>
          </a:p>
          <a:p>
            <a:r>
              <a:rPr lang="ru-RU" sz="2800" dirty="0" err="1" smtClean="0"/>
              <a:t>перевантаження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негативними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емоціями</a:t>
            </a:r>
            <a:endParaRPr lang="ru-RU" sz="28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3173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/>
          <a:lstStyle/>
          <a:p>
            <a:r>
              <a:rPr lang="uk-UA" sz="6000" i="1" u="sng" dirty="0" smtClean="0">
                <a:solidFill>
                  <a:schemeClr val="accent1"/>
                </a:solidFill>
              </a:rPr>
              <a:t>ХВОРОБИ АРТЕРІЙ</a:t>
            </a:r>
            <a:endParaRPr lang="ru-RU" sz="6000" i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10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ІНСУЛЬТ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1650"/>
            <a:ext cx="4248472" cy="4609678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err="1" smtClean="0">
                <a:effectLst/>
              </a:rPr>
              <a:t>Інсульт</a:t>
            </a:r>
            <a:r>
              <a:rPr lang="ru-RU" dirty="0" smtClean="0">
                <a:effectLst/>
              </a:rPr>
              <a:t> </a:t>
            </a:r>
            <a:r>
              <a:rPr lang="ru-RU" dirty="0" smtClean="0"/>
              <a:t> </a:t>
            </a:r>
            <a:r>
              <a:rPr lang="ru-RU" dirty="0" smtClean="0">
                <a:effectLst/>
              </a:rPr>
              <a:t>— </a:t>
            </a:r>
            <a:r>
              <a:rPr lang="ru-RU" dirty="0" err="1" smtClean="0">
                <a:effectLst/>
              </a:rPr>
              <a:t>гостре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порушення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мозкового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кровообігу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що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спричинює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ушкодження</a:t>
            </a:r>
            <a:r>
              <a:rPr lang="ru-RU" dirty="0" smtClean="0">
                <a:effectLst/>
              </a:rPr>
              <a:t> тканин </a:t>
            </a:r>
            <a:r>
              <a:rPr lang="ru-RU" dirty="0" err="1" smtClean="0">
                <a:effectLst/>
              </a:rPr>
              <a:t>мозку</a:t>
            </a:r>
            <a:r>
              <a:rPr lang="ru-RU" dirty="0" smtClean="0">
                <a:effectLst/>
              </a:rPr>
              <a:t> і </a:t>
            </a:r>
            <a:r>
              <a:rPr lang="ru-RU" dirty="0" err="1" smtClean="0">
                <a:effectLst/>
              </a:rPr>
              <a:t>розлади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його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функцій</a:t>
            </a:r>
            <a:r>
              <a:rPr lang="ru-RU" dirty="0" smtClean="0">
                <a:effectLst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888432" cy="3029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010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1"/>
                </a:solidFill>
              </a:rPr>
              <a:t>Фактори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ризику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інсульту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3958208" cy="4114800"/>
          </a:xfrm>
        </p:spPr>
        <p:txBody>
          <a:bodyPr/>
          <a:lstStyle/>
          <a:p>
            <a:r>
              <a:rPr lang="ru-RU" dirty="0" err="1" smtClean="0">
                <a:effectLst/>
              </a:rPr>
              <a:t>похилий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вік</a:t>
            </a:r>
            <a:r>
              <a:rPr lang="ru-RU" dirty="0" smtClean="0">
                <a:effectLst/>
              </a:rPr>
              <a:t>; </a:t>
            </a:r>
          </a:p>
          <a:p>
            <a:r>
              <a:rPr lang="ru-RU" dirty="0" err="1" smtClean="0">
                <a:effectLst/>
              </a:rPr>
              <a:t>гіпертонія</a:t>
            </a:r>
            <a:r>
              <a:rPr lang="ru-RU" dirty="0" smtClean="0">
                <a:effectLst/>
              </a:rPr>
              <a:t>; </a:t>
            </a:r>
          </a:p>
          <a:p>
            <a:r>
              <a:rPr lang="ru-RU" dirty="0" err="1" smtClean="0">
                <a:effectLst/>
              </a:rPr>
              <a:t>захворювання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серця</a:t>
            </a:r>
            <a:r>
              <a:rPr lang="ru-RU" dirty="0" smtClean="0">
                <a:effectLst/>
              </a:rPr>
              <a:t>; </a:t>
            </a:r>
          </a:p>
          <a:p>
            <a:r>
              <a:rPr lang="ru-RU" dirty="0" err="1" smtClean="0">
                <a:effectLst/>
              </a:rPr>
              <a:t>перевантаження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негативними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емоціями</a:t>
            </a:r>
            <a:r>
              <a:rPr lang="ru-RU" dirty="0" smtClean="0">
                <a:effectLst/>
              </a:rPr>
              <a:t>;</a:t>
            </a:r>
          </a:p>
          <a:p>
            <a:r>
              <a:rPr lang="ru-RU" dirty="0" err="1" smtClean="0">
                <a:effectLst/>
              </a:rPr>
              <a:t>куріння</a:t>
            </a:r>
            <a:r>
              <a:rPr lang="ru-RU" dirty="0" smtClean="0">
                <a:effectLst/>
              </a:rPr>
              <a:t>; </a:t>
            </a:r>
          </a:p>
          <a:p>
            <a:r>
              <a:rPr lang="ru-RU" dirty="0">
                <a:effectLst/>
              </a:rPr>
              <a:t>а</a:t>
            </a:r>
            <a:r>
              <a:rPr lang="ru-RU" dirty="0" smtClean="0">
                <a:effectLst/>
              </a:rPr>
              <a:t>теросклероз.</a:t>
            </a:r>
            <a:endParaRPr lang="ru-RU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36" y="2132856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383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ДИСТОНІЯ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1650"/>
            <a:ext cx="4032448" cy="4393654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err="1" smtClean="0">
                <a:effectLst/>
              </a:rPr>
              <a:t>Дистонія</a:t>
            </a:r>
            <a:r>
              <a:rPr lang="ru-RU" dirty="0" smtClean="0">
                <a:effectLst/>
              </a:rPr>
              <a:t>  — </a:t>
            </a:r>
            <a:r>
              <a:rPr lang="ru-RU" dirty="0" err="1" smtClean="0">
                <a:effectLst/>
              </a:rPr>
              <a:t>порушення</a:t>
            </a:r>
            <a:r>
              <a:rPr lang="ru-RU" dirty="0" smtClean="0">
                <a:effectLst/>
              </a:rPr>
              <a:t> тонусу </a:t>
            </a:r>
            <a:r>
              <a:rPr lang="ru-RU" dirty="0" err="1" smtClean="0">
                <a:effectLst/>
              </a:rPr>
              <a:t>судин</a:t>
            </a:r>
            <a:r>
              <a:rPr lang="ru-RU" dirty="0" smtClean="0">
                <a:effectLst/>
              </a:rPr>
              <a:t>.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ru-RU" dirty="0" err="1" smtClean="0">
                <a:effectLst/>
              </a:rPr>
              <a:t>Характеризується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порушенням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кровообігу</a:t>
            </a:r>
            <a:r>
              <a:rPr lang="ru-RU" dirty="0" smtClean="0">
                <a:effectLst/>
              </a:rPr>
              <a:t> і </a:t>
            </a:r>
            <a:r>
              <a:rPr lang="ru-RU" dirty="0" err="1" smtClean="0">
                <a:effectLst/>
              </a:rPr>
              <a:t>кровопостачання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органів</a:t>
            </a:r>
            <a:r>
              <a:rPr lang="ru-RU" dirty="0" smtClean="0">
                <a:effectLst/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01" y="2132856"/>
            <a:ext cx="3843879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806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1"/>
                </a:solidFill>
              </a:rPr>
              <a:t>Фактори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ризику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дистонії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060848"/>
            <a:ext cx="3816424" cy="4681686"/>
          </a:xfrm>
        </p:spPr>
        <p:txBody>
          <a:bodyPr/>
          <a:lstStyle/>
          <a:p>
            <a:r>
              <a:rPr lang="ru-RU" dirty="0" err="1" smtClean="0"/>
              <a:t>невідповідна</a:t>
            </a:r>
            <a:r>
              <a:rPr lang="ru-RU" dirty="0" smtClean="0"/>
              <a:t> </a:t>
            </a:r>
            <a:r>
              <a:rPr lang="ru-RU" dirty="0" err="1" smtClean="0"/>
              <a:t>нервова</a:t>
            </a:r>
            <a:r>
              <a:rPr lang="ru-RU" dirty="0" smtClean="0"/>
              <a:t> </a:t>
            </a:r>
            <a:r>
              <a:rPr lang="ru-RU" dirty="0" err="1" smtClean="0"/>
              <a:t>регуляція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неврози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фізична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60848"/>
            <a:ext cx="441893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697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АТЕРОСКЛЕРОЗ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1650"/>
            <a:ext cx="4320480" cy="4537670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Атеросклероз</a:t>
            </a:r>
            <a:r>
              <a:rPr lang="ru-RU" dirty="0" smtClean="0"/>
              <a:t>  — </a:t>
            </a:r>
            <a:r>
              <a:rPr lang="ru-RU" dirty="0" err="1" smtClean="0"/>
              <a:t>хронічне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характерізується</a:t>
            </a:r>
            <a:r>
              <a:rPr lang="ru-RU" dirty="0" smtClean="0"/>
              <a:t> </a:t>
            </a:r>
            <a:r>
              <a:rPr lang="ru-RU" dirty="0" err="1" smtClean="0"/>
              <a:t>ущільненням</a:t>
            </a:r>
            <a:r>
              <a:rPr lang="ru-RU" dirty="0" smtClean="0"/>
              <a:t> </a:t>
            </a:r>
            <a:r>
              <a:rPr lang="ru-RU" dirty="0" err="1" smtClean="0"/>
              <a:t>стінок</a:t>
            </a:r>
            <a:r>
              <a:rPr lang="ru-RU" dirty="0" smtClean="0"/>
              <a:t> </a:t>
            </a:r>
            <a:r>
              <a:rPr lang="ru-RU" dirty="0" err="1" smtClean="0"/>
              <a:t>артерій</a:t>
            </a:r>
            <a:r>
              <a:rPr lang="ru-RU" dirty="0" smtClean="0"/>
              <a:t>, </a:t>
            </a:r>
            <a:r>
              <a:rPr lang="ru-RU" dirty="0" err="1" smtClean="0"/>
              <a:t>звуженням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просвіту</a:t>
            </a:r>
            <a:r>
              <a:rPr lang="ru-RU" dirty="0" smtClean="0"/>
              <a:t> й частим </a:t>
            </a:r>
            <a:r>
              <a:rPr lang="ru-RU" dirty="0" err="1" smtClean="0"/>
              <a:t>утворенням</a:t>
            </a:r>
            <a:r>
              <a:rPr lang="ru-RU" dirty="0" smtClean="0"/>
              <a:t> </a:t>
            </a:r>
            <a:r>
              <a:rPr lang="ru-RU" dirty="0" err="1" smtClean="0"/>
              <a:t>тромбів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01238"/>
            <a:ext cx="3755301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822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1"/>
                </a:solidFill>
              </a:rPr>
              <a:t>Фактори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ризику</a:t>
            </a:r>
            <a:r>
              <a:rPr lang="ru-RU" dirty="0" smtClean="0">
                <a:solidFill>
                  <a:schemeClr val="accent1"/>
                </a:solidFill>
              </a:rPr>
              <a:t> атеросклерозу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гіпертонія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цукровий</a:t>
            </a:r>
            <a:r>
              <a:rPr lang="ru-RU" dirty="0" smtClean="0"/>
              <a:t> </a:t>
            </a:r>
            <a:r>
              <a:rPr lang="ru-RU" dirty="0" err="1" smtClean="0"/>
              <a:t>діабет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ожиріння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надмірне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жирної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нервові</a:t>
            </a:r>
            <a:r>
              <a:rPr lang="ru-RU" dirty="0" smtClean="0"/>
              <a:t> </a:t>
            </a:r>
            <a:r>
              <a:rPr lang="ru-RU" dirty="0" err="1" smtClean="0"/>
              <a:t>перенапруження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вживання</a:t>
            </a:r>
            <a:r>
              <a:rPr lang="ru-RU" dirty="0" smtClean="0"/>
              <a:t> алкоголю.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705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143000"/>
          </a:xfrm>
        </p:spPr>
        <p:txBody>
          <a:bodyPr/>
          <a:lstStyle/>
          <a:p>
            <a:r>
              <a:rPr lang="uk-UA" sz="6000" i="1" u="sng" dirty="0" smtClean="0">
                <a:solidFill>
                  <a:schemeClr val="accent1"/>
                </a:solidFill>
              </a:rPr>
              <a:t>ХВОРОБИ ВЕН</a:t>
            </a:r>
            <a:endParaRPr lang="ru-RU" sz="6000" i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62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ВАРИКОЗНЕ РОЗШИРЕННЯ ВЕН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71650"/>
            <a:ext cx="3598168" cy="4609678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err="1" smtClean="0"/>
              <a:t>Варикозне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розширення</a:t>
            </a:r>
            <a:r>
              <a:rPr lang="ru-RU" b="1" u="sng" dirty="0" smtClean="0"/>
              <a:t> вен </a:t>
            </a:r>
            <a:r>
              <a:rPr lang="ru-RU" dirty="0" smtClean="0"/>
              <a:t> — </a:t>
            </a:r>
            <a:r>
              <a:rPr lang="ru-RU" dirty="0" err="1" smtClean="0"/>
              <a:t>захворювання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проявляється</a:t>
            </a:r>
            <a:r>
              <a:rPr lang="ru-RU" dirty="0" smtClean="0"/>
              <a:t> </a:t>
            </a:r>
            <a:r>
              <a:rPr lang="ru-RU" dirty="0" err="1" smtClean="0"/>
              <a:t>нерівномірним</a:t>
            </a:r>
            <a:r>
              <a:rPr lang="ru-RU" dirty="0" smtClean="0"/>
              <a:t> </a:t>
            </a:r>
            <a:r>
              <a:rPr lang="ru-RU" dirty="0" err="1" smtClean="0"/>
              <a:t>розширенням</a:t>
            </a:r>
            <a:r>
              <a:rPr lang="ru-RU" dirty="0" smtClean="0"/>
              <a:t> вен.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79" y="1988840"/>
            <a:ext cx="3336032" cy="3542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96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772400" cy="1143000"/>
          </a:xfrm>
        </p:spPr>
        <p:txBody>
          <a:bodyPr/>
          <a:lstStyle/>
          <a:p>
            <a:r>
              <a:rPr lang="uk-UA" sz="6000" i="1" u="sng" dirty="0" smtClean="0">
                <a:solidFill>
                  <a:schemeClr val="accent1"/>
                </a:solidFill>
              </a:rPr>
              <a:t>СЕРЦЕВІ ХВОРОБИ</a:t>
            </a:r>
            <a:endParaRPr lang="ru-RU" sz="6000" i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7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1"/>
                </a:solidFill>
              </a:rPr>
              <a:t>Фактори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ризику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варикозу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92896"/>
            <a:ext cx="7737764" cy="4681686"/>
          </a:xfrm>
        </p:spPr>
        <p:txBody>
          <a:bodyPr/>
          <a:lstStyle/>
          <a:p>
            <a:r>
              <a:rPr lang="ru-RU" dirty="0" err="1" smtClean="0"/>
              <a:t>гіподинамія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надмірне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жирної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нервові</a:t>
            </a:r>
            <a:r>
              <a:rPr lang="ru-RU" dirty="0" smtClean="0"/>
              <a:t> </a:t>
            </a:r>
            <a:r>
              <a:rPr lang="ru-RU" dirty="0" err="1" smtClean="0"/>
              <a:t>перенапруження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шкідливі</a:t>
            </a:r>
            <a:r>
              <a:rPr lang="ru-RU" dirty="0" smtClean="0"/>
              <a:t> </a:t>
            </a:r>
            <a:r>
              <a:rPr lang="ru-RU" dirty="0" err="1" smtClean="0"/>
              <a:t>звички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620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772400" cy="1143000"/>
          </a:xfrm>
        </p:spPr>
        <p:txBody>
          <a:bodyPr/>
          <a:lstStyle/>
          <a:p>
            <a:r>
              <a:rPr lang="uk-UA" sz="6000" i="1" u="sng" dirty="0" smtClean="0">
                <a:solidFill>
                  <a:schemeClr val="accent1"/>
                </a:solidFill>
              </a:rPr>
              <a:t>ДЯКУЮ ЗА УВАГУ!</a:t>
            </a:r>
            <a:endParaRPr lang="ru-RU" sz="6000" i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СЕРЦЕВІ ХВОРОБИ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4392488" cy="4968552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err="1" smtClean="0">
                <a:effectLst/>
                <a:latin typeface="Times New Roman" pitchFamily="18" charset="0"/>
                <a:cs typeface="Times New Roman" pitchFamily="18" charset="0"/>
              </a:rPr>
              <a:t>Серцеві</a:t>
            </a:r>
            <a:r>
              <a:rPr lang="ru-RU" b="1" u="sng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effectLst/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 —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цілий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вражають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серцево-судинну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систему.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Вивченням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хвороб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профілактикою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лікуванням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займається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кардіологія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07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ХВОРОБІСТЬ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4320480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2 млн.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хворих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цією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патологією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, з них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працездатного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Смертність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хвороб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кровообігу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перше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і у 2-4 рази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ЄС та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338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ІНФАРКТ МІОКАРДА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4030216" cy="4537670"/>
          </a:xfrm>
        </p:spPr>
        <p:txBody>
          <a:bodyPr/>
          <a:lstStyle/>
          <a:p>
            <a:pPr marL="0" indent="0">
              <a:buNone/>
            </a:pPr>
            <a:r>
              <a:rPr lang="ru-RU" sz="2400" b="1" u="sng" dirty="0" err="1" smtClean="0">
                <a:effectLst/>
              </a:rPr>
              <a:t>Інфаркт</a:t>
            </a:r>
            <a:r>
              <a:rPr lang="ru-RU" sz="2400" b="1" u="sng" dirty="0" smtClean="0">
                <a:effectLst/>
              </a:rPr>
              <a:t> </a:t>
            </a:r>
            <a:r>
              <a:rPr lang="ru-RU" sz="2400" b="1" u="sng" dirty="0" err="1" smtClean="0">
                <a:effectLst/>
              </a:rPr>
              <a:t>міокарда</a:t>
            </a:r>
            <a:r>
              <a:rPr lang="ru-RU" sz="2400" b="1" u="sng" dirty="0" smtClean="0">
                <a:effectLst/>
              </a:rPr>
              <a:t> -</a:t>
            </a:r>
            <a:r>
              <a:rPr lang="ru-RU" sz="2400" dirty="0" smtClean="0"/>
              <a:t> </a:t>
            </a:r>
            <a:r>
              <a:rPr lang="ru-RU" sz="2400" dirty="0" err="1" smtClean="0">
                <a:effectLst/>
              </a:rPr>
              <a:t>патологічний</a:t>
            </a:r>
            <a:r>
              <a:rPr lang="ru-RU" sz="2400" dirty="0" smtClean="0">
                <a:effectLst/>
              </a:rPr>
              <a:t>  стан, </a:t>
            </a:r>
            <a:r>
              <a:rPr lang="ru-RU" sz="2400" dirty="0" err="1" smtClean="0">
                <a:effectLst/>
              </a:rPr>
              <a:t>що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характеризується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абсолютним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або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відносним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порушенням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кровопостачання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міокарду</a:t>
            </a:r>
            <a:r>
              <a:rPr lang="ru-RU" sz="2400" dirty="0" smtClean="0">
                <a:effectLst/>
              </a:rPr>
              <a:t>  </a:t>
            </a:r>
            <a:r>
              <a:rPr lang="ru-RU" sz="2400" dirty="0" err="1" smtClean="0">
                <a:effectLst/>
              </a:rPr>
              <a:t>внаслідок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враження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коронарних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артерій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серця</a:t>
            </a:r>
            <a:r>
              <a:rPr lang="ru-RU" sz="2400" dirty="0" smtClean="0">
                <a:effectLst/>
              </a:rPr>
              <a:t>. </a:t>
            </a:r>
          </a:p>
          <a:p>
            <a:pPr marL="0" indent="0">
              <a:buNone/>
            </a:pPr>
            <a:endParaRPr lang="uk-UA" sz="2400" dirty="0">
              <a:effectLst/>
            </a:endParaRPr>
          </a:p>
          <a:p>
            <a:pPr marL="0" indent="0">
              <a:buNone/>
            </a:pPr>
            <a:r>
              <a:rPr lang="ru-RU" sz="2400" dirty="0" err="1" smtClean="0">
                <a:effectLst/>
              </a:rPr>
              <a:t>Характеризується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змертвінням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частини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м'язових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клітин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серця</a:t>
            </a:r>
            <a:r>
              <a:rPr lang="ru-RU" sz="2400" dirty="0" smtClean="0">
                <a:effectLst/>
              </a:rPr>
              <a:t>.</a:t>
            </a:r>
          </a:p>
          <a:p>
            <a:pPr marL="0" indent="0">
              <a:buNone/>
            </a:pPr>
            <a:endParaRPr lang="ru-RU" sz="2000" dirty="0" smtClean="0">
              <a:effectLst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3067298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08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1"/>
                </a:solidFill>
              </a:rPr>
              <a:t>Фактори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ризику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інфаркту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міокарда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4176464" cy="4320480"/>
          </a:xfrm>
        </p:spPr>
        <p:txBody>
          <a:bodyPr/>
          <a:lstStyle/>
          <a:p>
            <a:r>
              <a:rPr lang="ru-RU" dirty="0" err="1" smtClean="0"/>
              <a:t>Куріння</a:t>
            </a:r>
            <a:r>
              <a:rPr lang="ru-RU" dirty="0" smtClean="0"/>
              <a:t> тютюну </a:t>
            </a:r>
          </a:p>
          <a:p>
            <a:r>
              <a:rPr lang="ru-RU" dirty="0" err="1" smtClean="0"/>
              <a:t>Ожиріння</a:t>
            </a:r>
            <a:endParaRPr lang="ru-RU" dirty="0" smtClean="0"/>
          </a:p>
          <a:p>
            <a:r>
              <a:rPr lang="ru-RU" dirty="0" err="1" smtClean="0"/>
              <a:t>Стрес</a:t>
            </a:r>
            <a:endParaRPr lang="ru-RU" dirty="0" smtClean="0"/>
          </a:p>
          <a:p>
            <a:r>
              <a:rPr lang="ru-RU" dirty="0" smtClean="0"/>
              <a:t>Алкоголь </a:t>
            </a:r>
          </a:p>
          <a:p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84365"/>
            <a:ext cx="387626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150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ГІПЕРТОНІЯ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 err="1" smtClean="0">
                <a:effectLst/>
              </a:rPr>
              <a:t>Гіпертонія</a:t>
            </a:r>
            <a:r>
              <a:rPr lang="ru-RU" dirty="0" smtClean="0">
                <a:effectLst/>
              </a:rPr>
              <a:t>  — синдром </a:t>
            </a:r>
            <a:r>
              <a:rPr lang="ru-RU" dirty="0" err="1" smtClean="0">
                <a:effectLst/>
              </a:rPr>
              <a:t>підвищення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артеріального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тиску</a:t>
            </a:r>
            <a:r>
              <a:rPr lang="ru-RU" dirty="0" smtClean="0">
                <a:effectLst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393646"/>
            <a:ext cx="2880320" cy="4147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9" y="3789040"/>
            <a:ext cx="3365347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60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1"/>
                </a:solidFill>
              </a:rPr>
              <a:t>Фактори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ризику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гіпертонії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71650"/>
            <a:ext cx="4246240" cy="4537670"/>
          </a:xfrm>
        </p:spPr>
        <p:txBody>
          <a:bodyPr/>
          <a:lstStyle/>
          <a:p>
            <a:r>
              <a:rPr lang="ru-RU" dirty="0" err="1" smtClean="0"/>
              <a:t>розумові</a:t>
            </a:r>
            <a:r>
              <a:rPr lang="ru-RU" dirty="0" smtClean="0"/>
              <a:t> </a:t>
            </a:r>
            <a:r>
              <a:rPr lang="ru-RU" dirty="0" err="1" smtClean="0"/>
              <a:t>перевантаження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err="1" smtClean="0"/>
              <a:t>шкідливі</a:t>
            </a:r>
            <a:r>
              <a:rPr lang="ru-RU" dirty="0" smtClean="0"/>
              <a:t> </a:t>
            </a:r>
            <a:r>
              <a:rPr lang="ru-RU" dirty="0" err="1" smtClean="0"/>
              <a:t>звички</a:t>
            </a:r>
            <a:r>
              <a:rPr lang="ru-RU" dirty="0" smtClean="0"/>
              <a:t> (</a:t>
            </a:r>
            <a:r>
              <a:rPr lang="ru-RU" dirty="0" err="1" smtClean="0"/>
              <a:t>паління</a:t>
            </a:r>
            <a:r>
              <a:rPr lang="ru-RU" dirty="0" smtClean="0"/>
              <a:t>, алкоголь, наркотики);</a:t>
            </a:r>
          </a:p>
          <a:p>
            <a:r>
              <a:rPr lang="ru-RU" dirty="0"/>
              <a:t>а</a:t>
            </a:r>
            <a:r>
              <a:rPr lang="ru-RU" dirty="0" smtClean="0"/>
              <a:t>теросклероз;</a:t>
            </a:r>
          </a:p>
          <a:p>
            <a:r>
              <a:rPr lang="ru-RU" dirty="0" err="1" smtClean="0"/>
              <a:t>перевантаження</a:t>
            </a:r>
            <a:r>
              <a:rPr lang="ru-RU" dirty="0" smtClean="0"/>
              <a:t> </a:t>
            </a:r>
            <a:r>
              <a:rPr lang="ru-RU" dirty="0" err="1" smtClean="0"/>
              <a:t>негативними</a:t>
            </a:r>
            <a:r>
              <a:rPr lang="ru-RU" dirty="0" smtClean="0"/>
              <a:t> </a:t>
            </a:r>
            <a:r>
              <a:rPr lang="ru-RU" dirty="0" err="1" smtClean="0"/>
              <a:t>емоціями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389690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388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АРИТМІЯ СЕРЦЯ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3886200" cy="4393654"/>
          </a:xfrm>
        </p:spPr>
        <p:txBody>
          <a:bodyPr/>
          <a:lstStyle/>
          <a:p>
            <a:pPr marL="0" indent="0">
              <a:buNone/>
            </a:pPr>
            <a:r>
              <a:rPr lang="vi-VN" b="1" u="sng" dirty="0" smtClean="0"/>
              <a:t>Аритмі́ї се́рця</a:t>
            </a:r>
            <a:r>
              <a:rPr lang="vi-VN" dirty="0" smtClean="0"/>
              <a:t>  — група порушень діяльності серця, пов'язаних з розладом ритмічності, послідовності і сили скорочень серцевого м'яза.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341365" cy="403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196201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_tp01069040">
  <a:themeElements>
    <a:clrScheme name="medical_tp01069040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_tp01069040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cal_tp01069040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_tp01069040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_tp01069040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TS001069040</Template>
  <TotalTime>48</TotalTime>
  <Words>221</Words>
  <Application>Microsoft Office PowerPoint</Application>
  <PresentationFormat>Экран (4:3)</PresentationFormat>
  <Paragraphs>70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medical_tp01069040</vt:lpstr>
      <vt:lpstr>Хвороби серцево-судинної системи</vt:lpstr>
      <vt:lpstr>СЕРЦЕВІ ХВОРОБИ</vt:lpstr>
      <vt:lpstr>СЕРЦЕВІ ХВОРОБИ</vt:lpstr>
      <vt:lpstr>ХВОРОБІСТЬ</vt:lpstr>
      <vt:lpstr>ІНФАРКТ МІОКАРДА</vt:lpstr>
      <vt:lpstr>Фактори ризику інфаркту міокарда.</vt:lpstr>
      <vt:lpstr>ГІПЕРТОНІЯ</vt:lpstr>
      <vt:lpstr>Фактори ризику гіпертонії</vt:lpstr>
      <vt:lpstr>АРИТМІЯ СЕРЦЯ</vt:lpstr>
      <vt:lpstr>Фактори ризику аритмії</vt:lpstr>
      <vt:lpstr>ХВОРОБИ АРТЕРІЙ</vt:lpstr>
      <vt:lpstr>ІНСУЛЬТ</vt:lpstr>
      <vt:lpstr>Фактори ризику інсульту</vt:lpstr>
      <vt:lpstr>ДИСТОНІЯ</vt:lpstr>
      <vt:lpstr>Фактори ризику дистонії</vt:lpstr>
      <vt:lpstr>АТЕРОСКЛЕРОЗ</vt:lpstr>
      <vt:lpstr>Фактори ризику атеросклерозу</vt:lpstr>
      <vt:lpstr>ХВОРОБИ ВЕН</vt:lpstr>
      <vt:lpstr>ВАРИКОЗНЕ РОЗШИРЕННЯ ВЕН</vt:lpstr>
      <vt:lpstr>Фактори ризику варикозу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Хвороби серцево-судинної системи</dc:title>
  <dc:creator>ilona</dc:creator>
  <cp:lastModifiedBy>ilona</cp:lastModifiedBy>
  <cp:revision>6</cp:revision>
  <dcterms:created xsi:type="dcterms:W3CDTF">2014-01-19T19:40:39Z</dcterms:created>
  <dcterms:modified xsi:type="dcterms:W3CDTF">2014-01-19T20:39:26Z</dcterms:modified>
</cp:coreProperties>
</file>