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B7D58-E2AB-47B6-B548-40C54E58F8F8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9EE5-EEBC-423A-A222-A098050021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een_list_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37237" cy="6863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80928"/>
            <a:ext cx="3635896" cy="1470025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reenListslidemi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  Біотехнологія у виробництві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700808"/>
            <a:ext cx="74888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Біотехнологічні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мікроорганізмів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ферментів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сучасному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 широко </a:t>
            </a:r>
            <a:r>
              <a:rPr lang="ru-RU" sz="2000" dirty="0" err="1" smtClean="0"/>
              <a:t>застосовуються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харчовій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Промислове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вирощування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мікроорганізмів</a:t>
            </a:r>
            <a:r>
              <a:rPr lang="ru-RU" sz="2000" dirty="0" smtClean="0"/>
              <a:t>, </a:t>
            </a:r>
            <a:r>
              <a:rPr lang="ru-RU" sz="2000" dirty="0" err="1" smtClean="0"/>
              <a:t>рослинних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одержання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</a:t>
            </a:r>
            <a:r>
              <a:rPr lang="ru-RU" sz="2000" dirty="0" smtClean="0"/>
              <a:t> — </a:t>
            </a:r>
            <a:r>
              <a:rPr lang="ru-RU" sz="2000" dirty="0" err="1" smtClean="0"/>
              <a:t>ферментів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гормонів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амінокислот</a:t>
            </a:r>
            <a:r>
              <a:rPr lang="ru-RU" sz="2000" dirty="0" smtClean="0"/>
              <a:t>, </a:t>
            </a:r>
            <a:r>
              <a:rPr lang="ru-RU" sz="2000" dirty="0" err="1" smtClean="0"/>
              <a:t>вітамінів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антибіотиків</a:t>
            </a:r>
            <a:r>
              <a:rPr lang="ru-RU" sz="2000" dirty="0" smtClean="0"/>
              <a:t>, метанолу,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кислот (</a:t>
            </a:r>
            <a:r>
              <a:rPr lang="ru-RU" sz="2000" dirty="0" err="1" smtClean="0"/>
              <a:t>оцтової</a:t>
            </a:r>
            <a:r>
              <a:rPr lang="ru-RU" sz="2000" dirty="0" smtClean="0"/>
              <a:t>, </a:t>
            </a:r>
            <a:r>
              <a:rPr lang="ru-RU" sz="2000" dirty="0" err="1" smtClean="0"/>
              <a:t>лимонної</a:t>
            </a:r>
            <a:r>
              <a:rPr lang="ru-RU" sz="2000" dirty="0" smtClean="0"/>
              <a:t>, </a:t>
            </a:r>
            <a:r>
              <a:rPr lang="ru-RU" sz="2000" dirty="0" err="1" smtClean="0"/>
              <a:t>молочної</a:t>
            </a:r>
            <a:r>
              <a:rPr lang="ru-RU" sz="2000" dirty="0" smtClean="0"/>
              <a:t>)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мікроорганізмів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біотрансформацію</a:t>
            </a:r>
            <a:r>
              <a:rPr lang="ru-RU" sz="2000" dirty="0" smtClean="0"/>
              <a:t> одних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</a:t>
            </a:r>
            <a:r>
              <a:rPr lang="ru-RU" sz="2000" dirty="0" smtClean="0"/>
              <a:t> в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 </a:t>
            </a:r>
            <a:r>
              <a:rPr lang="ru-RU" sz="2000" dirty="0" err="1" smtClean="0"/>
              <a:t>сорбіта</a:t>
            </a:r>
            <a:r>
              <a:rPr lang="ru-RU" sz="2000" dirty="0" smtClean="0"/>
              <a:t> у фруктозу). </a:t>
            </a:r>
            <a:r>
              <a:rPr lang="ru-RU" sz="2000" dirty="0" err="1" smtClean="0"/>
              <a:t>Широке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застосування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різноманітних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виробництвах</a:t>
            </a:r>
            <a:r>
              <a:rPr lang="ru-RU" sz="2000" dirty="0" smtClean="0"/>
              <a:t> одержали </a:t>
            </a:r>
            <a:r>
              <a:rPr lang="ru-RU" sz="2000" dirty="0" err="1" smtClean="0"/>
              <a:t>іммобілізовані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ферменти</a:t>
            </a:r>
            <a:r>
              <a:rPr lang="ru-RU" sz="2000" dirty="0" smtClean="0"/>
              <a:t>. Для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біологічно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сумішей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моноклональні</a:t>
            </a:r>
            <a:r>
              <a:rPr lang="ru-RU" sz="2000" dirty="0" smtClean="0"/>
              <a:t> </a:t>
            </a:r>
            <a:r>
              <a:rPr lang="ru-RU" sz="2000" dirty="0" err="1" smtClean="0"/>
              <a:t>антитіла</a:t>
            </a:r>
            <a:r>
              <a:rPr lang="ru-RU" sz="2000" dirty="0" smtClean="0"/>
              <a:t>. </a:t>
            </a:r>
            <a:endParaRPr lang="ru-RU" sz="2000" dirty="0"/>
          </a:p>
        </p:txBody>
      </p:sp>
      <p:pic>
        <p:nvPicPr>
          <p:cNvPr id="7" name="Рисунок 6" descr="091499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06585">
            <a:off x="5471293" y="3449516"/>
            <a:ext cx="3237795" cy="3148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ZelList2Slide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37237" cy="68630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вирішує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медицини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шляхом </a:t>
            </a:r>
            <a:r>
              <a:rPr lang="ru-RU" dirty="0" err="1" smtClean="0"/>
              <a:t>ферментації</a:t>
            </a:r>
            <a:r>
              <a:rPr lang="ru-RU" dirty="0" smtClean="0"/>
              <a:t> ,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ведеться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</a:t>
            </a:r>
            <a:r>
              <a:rPr lang="ru-RU" dirty="0" err="1" smtClean="0"/>
              <a:t>вирішується</a:t>
            </a:r>
            <a:r>
              <a:rPr lang="ru-RU" dirty="0" smtClean="0"/>
              <a:t> проблема </a:t>
            </a:r>
            <a:r>
              <a:rPr lang="ru-RU" dirty="0" err="1" smtClean="0"/>
              <a:t>енергоресурсів</a:t>
            </a:r>
            <a:r>
              <a:rPr lang="ru-RU" dirty="0" smtClean="0"/>
              <a:t>, </a:t>
            </a:r>
            <a:r>
              <a:rPr lang="ru-RU" dirty="0" err="1" smtClean="0"/>
              <a:t>ведеться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порушеннями</a:t>
            </a:r>
            <a:r>
              <a:rPr lang="ru-RU" dirty="0" smtClean="0"/>
              <a:t> </a:t>
            </a:r>
            <a:r>
              <a:rPr lang="ru-RU" dirty="0" err="1" smtClean="0"/>
              <a:t>екологічного</a:t>
            </a:r>
            <a:r>
              <a:rPr lang="ru-RU" dirty="0" smtClean="0"/>
              <a:t> </a:t>
            </a:r>
            <a:r>
              <a:rPr lang="ru-RU" dirty="0" err="1" smtClean="0"/>
              <a:t>рівноваги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 </a:t>
            </a:r>
            <a:r>
              <a:rPr lang="ru-RU" dirty="0" err="1" smtClean="0"/>
              <a:t>країнах</a:t>
            </a:r>
            <a:r>
              <a:rPr lang="ru-RU" dirty="0" smtClean="0"/>
              <a:t> </a:t>
            </a:r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оголошена</a:t>
            </a:r>
            <a:r>
              <a:rPr lang="ru-RU" dirty="0" smtClean="0"/>
              <a:t> «</a:t>
            </a:r>
            <a:r>
              <a:rPr lang="ru-RU" dirty="0" err="1" smtClean="0"/>
              <a:t>стратегічної</a:t>
            </a:r>
            <a:r>
              <a:rPr lang="ru-RU" dirty="0" smtClean="0"/>
              <a:t> </a:t>
            </a:r>
            <a:r>
              <a:rPr lang="ru-RU" dirty="0" err="1" smtClean="0"/>
              <a:t>індустрією</a:t>
            </a:r>
            <a:r>
              <a:rPr lang="ru-RU" dirty="0" smtClean="0"/>
              <a:t>», а в </a:t>
            </a:r>
            <a:r>
              <a:rPr lang="ru-RU" dirty="0" err="1" smtClean="0"/>
              <a:t>інших</a:t>
            </a:r>
            <a:r>
              <a:rPr lang="ru-RU" dirty="0" smtClean="0"/>
              <a:t> включена до числа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зазначенням</a:t>
            </a:r>
            <a:r>
              <a:rPr lang="ru-RU" dirty="0" smtClean="0"/>
              <a:t> «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пріоритет</a:t>
            </a:r>
            <a:r>
              <a:rPr lang="ru-RU" dirty="0" smtClean="0"/>
              <a:t>». У США число </a:t>
            </a:r>
            <a:r>
              <a:rPr lang="ru-RU" dirty="0" err="1" smtClean="0"/>
              <a:t>біотехнологічних</a:t>
            </a:r>
            <a:r>
              <a:rPr lang="ru-RU" dirty="0" smtClean="0"/>
              <a:t> </a:t>
            </a:r>
            <a:r>
              <a:rPr lang="ru-RU" dirty="0" err="1" smtClean="0"/>
              <a:t>фірм</a:t>
            </a:r>
            <a:r>
              <a:rPr lang="ru-RU" dirty="0" smtClean="0"/>
              <a:t> за 1985 - 2005 </a:t>
            </a:r>
            <a:r>
              <a:rPr lang="ru-RU" dirty="0" err="1" smtClean="0"/>
              <a:t>рр</a:t>
            </a:r>
            <a:r>
              <a:rPr lang="ru-RU" dirty="0" smtClean="0"/>
              <a:t>.. </a:t>
            </a:r>
            <a:r>
              <a:rPr lang="ru-RU" dirty="0" err="1" smtClean="0"/>
              <a:t>досягло</a:t>
            </a:r>
            <a:r>
              <a:rPr lang="ru-RU" dirty="0" smtClean="0"/>
              <a:t> </a:t>
            </a:r>
            <a:r>
              <a:rPr lang="ru-RU" dirty="0" err="1" smtClean="0"/>
              <a:t>півтори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. У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reen_list_mi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0473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uk-UA" sz="5400" dirty="0" smtClean="0"/>
              <a:t>Дякую за увагу!</a:t>
            </a:r>
            <a:endParaRPr lang="ru-RU" sz="5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284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elList2Mi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2775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3754760" cy="6034682"/>
          </a:xfrm>
        </p:spPr>
        <p:txBody>
          <a:bodyPr>
            <a:normAutofit/>
          </a:bodyPr>
          <a:lstStyle/>
          <a:p>
            <a:pPr algn="l"/>
            <a:r>
              <a:rPr lang="vi-V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хно</a:t>
            </a:r>
            <a:r>
              <a:rPr lang="vi-V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ло́гія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dirty="0"/>
              <a:t>-</a:t>
            </a:r>
            <a:r>
              <a:rPr lang="vi-VN" sz="2000" dirty="0" smtClean="0"/>
              <a:t>використання живих організмів і біологічних процесів у виробництві. Біотехнологія — міждисциплінарна галузь, що виникла на стику біологічних, хімічних ітехнічних наук. З розвитком біотехнології пов'язують вирішення глобальних проблем людства — ліквідацію нестачі продовольства, енергії, мінеральних ресурсів, поліпшення стану охорони здоров'я і якості навколишньог</a:t>
            </a:r>
            <a:r>
              <a:rPr lang="uk-UA" sz="2000" dirty="0" smtClean="0"/>
              <a:t>о </a:t>
            </a:r>
            <a:r>
              <a:rPr lang="vi-VN" sz="2000" dirty="0" smtClean="0"/>
              <a:t>середовища</a:t>
            </a:r>
            <a:r>
              <a:rPr lang="vi-VN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reenListslide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37237" cy="68630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Біотехнологія як наука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Біотехнологія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 комплекс 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прикладних</a:t>
            </a:r>
            <a:r>
              <a:rPr lang="ru-RU" dirty="0" smtClean="0"/>
              <a:t> наук,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 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, </a:t>
            </a:r>
            <a:r>
              <a:rPr lang="ru-RU" dirty="0" err="1" smtClean="0"/>
              <a:t>тварин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рослин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: </a:t>
            </a:r>
            <a:r>
              <a:rPr lang="ru-RU" dirty="0" err="1" smtClean="0"/>
              <a:t>ферментів</a:t>
            </a:r>
            <a:r>
              <a:rPr lang="ru-RU" dirty="0" smtClean="0"/>
              <a:t>, </a:t>
            </a:r>
            <a:r>
              <a:rPr lang="ru-RU" dirty="0" err="1" smtClean="0"/>
              <a:t>амінокислот</a:t>
            </a:r>
            <a:r>
              <a:rPr lang="ru-RU" dirty="0" smtClean="0"/>
              <a:t>, </a:t>
            </a:r>
            <a:r>
              <a:rPr lang="ru-RU" dirty="0" err="1" smtClean="0"/>
              <a:t>вітамінів</a:t>
            </a:r>
            <a:r>
              <a:rPr lang="ru-RU" dirty="0" smtClean="0"/>
              <a:t>, </a:t>
            </a:r>
            <a:r>
              <a:rPr lang="ru-RU" dirty="0" err="1" smtClean="0"/>
              <a:t>антибіотиків</a:t>
            </a:r>
            <a:r>
              <a:rPr lang="ru-RU" dirty="0" smtClean="0"/>
              <a:t> 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Біотехнологія</a:t>
            </a:r>
            <a:r>
              <a:rPr lang="ru-RU" dirty="0" smtClean="0"/>
              <a:t>, яка </a:t>
            </a:r>
            <a:r>
              <a:rPr lang="ru-RU" dirty="0" err="1" smtClean="0"/>
              <a:t>включає</a:t>
            </a:r>
            <a:r>
              <a:rPr lang="ru-RU" dirty="0" smtClean="0"/>
              <a:t> </a:t>
            </a:r>
            <a:r>
              <a:rPr lang="ru-RU" dirty="0" err="1" smtClean="0"/>
              <a:t>промислову</a:t>
            </a:r>
            <a:r>
              <a:rPr lang="ru-RU" dirty="0" smtClean="0"/>
              <a:t> </a:t>
            </a:r>
            <a:r>
              <a:rPr lang="ru-RU" dirty="0" err="1" smtClean="0"/>
              <a:t>мікробіологію</a:t>
            </a:r>
            <a:r>
              <a:rPr lang="ru-RU" dirty="0" smtClean="0"/>
              <a:t>,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 </a:t>
            </a:r>
            <a:r>
              <a:rPr lang="ru-RU" dirty="0" err="1" smtClean="0"/>
              <a:t>біохімії</a:t>
            </a:r>
            <a:r>
              <a:rPr lang="ru-RU" dirty="0" smtClean="0"/>
              <a:t>, </a:t>
            </a:r>
            <a:r>
              <a:rPr lang="ru-RU" dirty="0" err="1" smtClean="0"/>
              <a:t>мікробіології</a:t>
            </a:r>
            <a:r>
              <a:rPr lang="ru-RU" dirty="0" smtClean="0"/>
              <a:t>, генетики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діставати</a:t>
            </a:r>
            <a:r>
              <a:rPr lang="ru-RU" dirty="0" smtClean="0"/>
              <a:t>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утехнологічних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 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 та </a:t>
            </a:r>
            <a:r>
              <a:rPr lang="ru-RU" dirty="0" err="1" smtClean="0"/>
              <a:t>клітинних</a:t>
            </a:r>
            <a:r>
              <a:rPr lang="ru-RU" dirty="0" smtClean="0"/>
              <a:t> культур. </a:t>
            </a:r>
            <a:r>
              <a:rPr lang="ru-RU" dirty="0" err="1" smtClean="0"/>
              <a:t>Сучасніші</a:t>
            </a:r>
            <a:r>
              <a:rPr lang="ru-RU" dirty="0" smtClean="0"/>
              <a:t> </a:t>
            </a:r>
            <a:r>
              <a:rPr lang="ru-RU" dirty="0" err="1" smtClean="0"/>
              <a:t>біотехнологічні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 </a:t>
            </a:r>
            <a:r>
              <a:rPr lang="ru-RU" dirty="0" err="1" smtClean="0"/>
              <a:t>базуються</a:t>
            </a:r>
            <a:r>
              <a:rPr lang="ru-RU" dirty="0" smtClean="0"/>
              <a:t> на методах </a:t>
            </a:r>
            <a:r>
              <a:rPr lang="ru-RU" dirty="0" err="1" smtClean="0"/>
              <a:t>рекомбінантних</a:t>
            </a:r>
            <a:r>
              <a:rPr lang="ru-RU" dirty="0" smtClean="0"/>
              <a:t> ДНК, а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іммобілізованих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клітинних</a:t>
            </a:r>
            <a:r>
              <a:rPr lang="ru-RU" dirty="0" smtClean="0"/>
              <a:t> </a:t>
            </a:r>
            <a:r>
              <a:rPr lang="ru-RU" dirty="0" err="1" smtClean="0"/>
              <a:t>органел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ZelList2Slide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37237" cy="68630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напрями 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err="1"/>
              <a:t>Розроблення</a:t>
            </a:r>
            <a:r>
              <a:rPr lang="ru-RU" sz="2600" dirty="0"/>
              <a:t> </a:t>
            </a:r>
            <a:r>
              <a:rPr lang="ru-RU" sz="2600" dirty="0" err="1"/>
              <a:t>наукових</a:t>
            </a:r>
            <a:r>
              <a:rPr lang="ru-RU" sz="2600" dirty="0"/>
              <a:t> основ </a:t>
            </a:r>
            <a:r>
              <a:rPr lang="ru-RU" sz="2600" dirty="0" err="1"/>
              <a:t>створення</a:t>
            </a:r>
            <a:r>
              <a:rPr lang="ru-RU" sz="2600" dirty="0"/>
              <a:t> </a:t>
            </a:r>
            <a:r>
              <a:rPr lang="ru-RU" sz="2600" dirty="0" err="1"/>
              <a:t>нових</a:t>
            </a:r>
            <a:r>
              <a:rPr lang="ru-RU" sz="2600" dirty="0"/>
              <a:t> </a:t>
            </a:r>
            <a:r>
              <a:rPr lang="ru-RU" sz="2600" dirty="0" err="1"/>
              <a:t>біотехнологій</a:t>
            </a:r>
            <a:r>
              <a:rPr lang="ru-RU" sz="2600" dirty="0"/>
              <a:t> за </a:t>
            </a:r>
            <a:r>
              <a:rPr lang="ru-RU" sz="2600" dirty="0" err="1"/>
              <a:t>допомогою</a:t>
            </a:r>
            <a:r>
              <a:rPr lang="ru-RU" sz="2600" dirty="0"/>
              <a:t> </a:t>
            </a:r>
            <a:r>
              <a:rPr lang="ru-RU" sz="2600" dirty="0" err="1"/>
              <a:t>методів</a:t>
            </a:r>
            <a:r>
              <a:rPr lang="ru-RU" sz="2600" dirty="0"/>
              <a:t> </a:t>
            </a:r>
            <a:r>
              <a:rPr lang="ru-RU" sz="2600" dirty="0" err="1"/>
              <a:t>молекулярної</a:t>
            </a:r>
            <a:r>
              <a:rPr lang="ru-RU" sz="2600" dirty="0"/>
              <a:t> </a:t>
            </a:r>
            <a:r>
              <a:rPr lang="ru-RU" sz="2600" dirty="0" err="1"/>
              <a:t>біології</a:t>
            </a:r>
            <a:r>
              <a:rPr lang="ru-RU" sz="2600" dirty="0"/>
              <a:t>, </a:t>
            </a:r>
            <a:r>
              <a:rPr lang="ru-RU" sz="2600" dirty="0" err="1"/>
              <a:t>генетичної</a:t>
            </a:r>
            <a:r>
              <a:rPr lang="ru-RU" sz="2600" dirty="0"/>
              <a:t> та </a:t>
            </a:r>
            <a:r>
              <a:rPr lang="ru-RU" sz="2600" dirty="0" err="1"/>
              <a:t>клітинної</a:t>
            </a:r>
            <a:r>
              <a:rPr lang="ru-RU" sz="2600" dirty="0"/>
              <a:t> </a:t>
            </a:r>
            <a:r>
              <a:rPr lang="ru-RU" sz="2600" dirty="0" err="1"/>
              <a:t>інженерії</a:t>
            </a:r>
            <a:r>
              <a:rPr lang="ru-RU" sz="26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err="1"/>
              <a:t>Одержання</a:t>
            </a:r>
            <a:r>
              <a:rPr lang="ru-RU" sz="2600" dirty="0"/>
              <a:t> </a:t>
            </a:r>
            <a:r>
              <a:rPr lang="ru-RU" sz="2600" dirty="0" err="1"/>
              <a:t>й</a:t>
            </a:r>
            <a:r>
              <a:rPr lang="ru-RU" sz="2600" dirty="0"/>
              <a:t> </a:t>
            </a:r>
            <a:r>
              <a:rPr lang="ru-RU" sz="2600" dirty="0" err="1"/>
              <a:t>використання</a:t>
            </a:r>
            <a:r>
              <a:rPr lang="ru-RU" sz="2600" dirty="0"/>
              <a:t> </a:t>
            </a:r>
            <a:r>
              <a:rPr lang="ru-RU" sz="2600" dirty="0" err="1"/>
              <a:t>біомаси</a:t>
            </a:r>
            <a:r>
              <a:rPr lang="ru-RU" sz="2600" dirty="0"/>
              <a:t> </a:t>
            </a:r>
            <a:r>
              <a:rPr lang="ru-RU" sz="2600" dirty="0" err="1"/>
              <a:t>мікроорганізмів</a:t>
            </a:r>
            <a:r>
              <a:rPr lang="ru-RU" sz="2600" dirty="0"/>
              <a:t> </a:t>
            </a:r>
            <a:r>
              <a:rPr lang="ru-RU" sz="2600" dirty="0" err="1"/>
              <a:t>і</a:t>
            </a:r>
            <a:r>
              <a:rPr lang="ru-RU" sz="2600" dirty="0"/>
              <a:t> </a:t>
            </a:r>
            <a:r>
              <a:rPr lang="ru-RU" sz="2600" dirty="0" err="1"/>
              <a:t>продуктів</a:t>
            </a:r>
            <a:r>
              <a:rPr lang="ru-RU" sz="2600" dirty="0"/>
              <a:t> </a:t>
            </a:r>
            <a:r>
              <a:rPr lang="ru-RU" sz="2600" dirty="0" err="1"/>
              <a:t>мікробіологічного</a:t>
            </a:r>
            <a:r>
              <a:rPr lang="ru-RU" sz="2600" dirty="0"/>
              <a:t> синтезу.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err="1"/>
              <a:t>Вивчення</a:t>
            </a:r>
            <a:r>
              <a:rPr lang="ru-RU" sz="2600" dirty="0"/>
              <a:t> </a:t>
            </a:r>
            <a:r>
              <a:rPr lang="ru-RU" sz="2600" dirty="0" err="1"/>
              <a:t>фізико-хімічних</a:t>
            </a:r>
            <a:r>
              <a:rPr lang="ru-RU" sz="2600" dirty="0"/>
              <a:t> та </a:t>
            </a:r>
            <a:r>
              <a:rPr lang="ru-RU" sz="2600" dirty="0" err="1"/>
              <a:t>біохімічних</a:t>
            </a:r>
            <a:r>
              <a:rPr lang="ru-RU" sz="2600" dirty="0"/>
              <a:t> основ </a:t>
            </a:r>
            <a:r>
              <a:rPr lang="ru-RU" sz="2600" dirty="0" err="1"/>
              <a:t>біотехнологічних</a:t>
            </a:r>
            <a:r>
              <a:rPr lang="ru-RU" sz="2600" dirty="0"/>
              <a:t> </a:t>
            </a:r>
            <a:r>
              <a:rPr lang="ru-RU" sz="2600" dirty="0" err="1"/>
              <a:t>процесів</a:t>
            </a:r>
            <a:r>
              <a:rPr lang="ru-RU" sz="26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err="1"/>
              <a:t>Використання</a:t>
            </a:r>
            <a:r>
              <a:rPr lang="ru-RU" sz="2600" dirty="0"/>
              <a:t> </a:t>
            </a:r>
            <a:r>
              <a:rPr lang="ru-RU" sz="2600" dirty="0" err="1"/>
              <a:t>вірусів</a:t>
            </a:r>
            <a:r>
              <a:rPr lang="ru-RU" sz="2600" dirty="0"/>
              <a:t> для </a:t>
            </a:r>
            <a:r>
              <a:rPr lang="ru-RU" sz="2600" dirty="0" err="1"/>
              <a:t>створення</a:t>
            </a:r>
            <a:r>
              <a:rPr lang="ru-RU" sz="2600" dirty="0"/>
              <a:t> </a:t>
            </a:r>
            <a:r>
              <a:rPr lang="ru-RU" sz="2600" dirty="0" err="1"/>
              <a:t>нових</a:t>
            </a:r>
            <a:r>
              <a:rPr lang="ru-RU" sz="2600" dirty="0"/>
              <a:t> </a:t>
            </a:r>
            <a:r>
              <a:rPr lang="ru-RU" sz="2600" dirty="0" err="1"/>
              <a:t>біотехнологій</a:t>
            </a:r>
            <a:r>
              <a:rPr lang="ru-RU" sz="2600" dirty="0"/>
              <a:t>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reenListslidemi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27" y="0"/>
            <a:ext cx="913047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біотехнологій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484784"/>
            <a:ext cx="7920880" cy="4939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довкіллю</a:t>
            </a:r>
            <a:r>
              <a:rPr lang="ru-RU" dirty="0" smtClean="0"/>
              <a:t>. </a:t>
            </a:r>
            <a:r>
              <a:rPr lang="ru-RU" dirty="0" err="1" smtClean="0"/>
              <a:t>Дозволяючи</a:t>
            </a:r>
            <a:r>
              <a:rPr lang="ru-RU" dirty="0" smtClean="0"/>
              <a:t> фермерам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 </a:t>
            </a:r>
            <a:r>
              <a:rPr lang="ru-RU" dirty="0" err="1" smtClean="0"/>
              <a:t>пестицидів</a:t>
            </a:r>
            <a:r>
              <a:rPr lang="ru-RU" dirty="0" smtClean="0"/>
              <a:t> та </a:t>
            </a:r>
            <a:r>
              <a:rPr lang="ru-RU" dirty="0" err="1" smtClean="0"/>
              <a:t>гербіцидів</a:t>
            </a:r>
            <a:r>
              <a:rPr lang="ru-RU" dirty="0" smtClean="0"/>
              <a:t>, </a:t>
            </a:r>
            <a:r>
              <a:rPr lang="ru-RU" dirty="0" err="1" smtClean="0"/>
              <a:t>біотехнологічні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призвели</a:t>
            </a:r>
            <a:r>
              <a:rPr lang="ru-RU" dirty="0" smtClean="0"/>
              <a:t> до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їхгього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у </a:t>
            </a:r>
            <a:r>
              <a:rPr lang="ru-RU" dirty="0" err="1" smtClean="0"/>
              <a:t>сільськогосподарській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, а </a:t>
            </a:r>
            <a:r>
              <a:rPr lang="ru-RU" dirty="0" err="1" smtClean="0"/>
              <a:t>майбутні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біотехнологій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принести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.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пестицидного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гербіцидного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токсичного 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ґрунтів</a:t>
            </a:r>
            <a:r>
              <a:rPr lang="ru-RU" dirty="0" smtClean="0"/>
              <a:t> та </a:t>
            </a:r>
            <a:r>
              <a:rPr lang="ru-RU" dirty="0" err="1" smtClean="0"/>
              <a:t>ґрунтових</a:t>
            </a:r>
            <a:r>
              <a:rPr lang="ru-RU" dirty="0" smtClean="0"/>
              <a:t> вод.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виведені</a:t>
            </a:r>
            <a:r>
              <a:rPr lang="ru-RU" dirty="0" smtClean="0"/>
              <a:t> методами </a:t>
            </a:r>
            <a:r>
              <a:rPr lang="ru-RU" dirty="0" err="1" smtClean="0"/>
              <a:t>біоінженерії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ширшому</a:t>
            </a:r>
            <a:r>
              <a:rPr lang="ru-RU" dirty="0" smtClean="0"/>
              <a:t> </a:t>
            </a:r>
            <a:r>
              <a:rPr lang="ru-RU" dirty="0" err="1" smtClean="0"/>
              <a:t>застосуванню</a:t>
            </a:r>
            <a:r>
              <a:rPr lang="ru-RU" dirty="0" smtClean="0"/>
              <a:t> </a:t>
            </a:r>
            <a:r>
              <a:rPr lang="ru-RU" dirty="0" err="1" smtClean="0"/>
              <a:t>безвідвальної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 </a:t>
            </a:r>
            <a:r>
              <a:rPr lang="ru-RU" dirty="0" err="1" smtClean="0"/>
              <a:t>родючості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в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голодом. Через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врожайності</a:t>
            </a:r>
            <a:r>
              <a:rPr lang="ru-RU" dirty="0" smtClean="0"/>
              <a:t> та </a:t>
            </a:r>
            <a:r>
              <a:rPr lang="ru-RU" dirty="0" err="1" smtClean="0"/>
              <a:t>виведення</a:t>
            </a:r>
            <a:r>
              <a:rPr lang="ru-RU" dirty="0" smtClean="0"/>
              <a:t> культур, </a:t>
            </a:r>
            <a:r>
              <a:rPr lang="ru-RU" dirty="0" err="1" smtClean="0"/>
              <a:t>стійких</a:t>
            </a:r>
            <a:r>
              <a:rPr lang="ru-RU" dirty="0" smtClean="0"/>
              <a:t> до хвороб та </a:t>
            </a:r>
            <a:r>
              <a:rPr lang="ru-RU" dirty="0" err="1" smtClean="0"/>
              <a:t>посухи</a:t>
            </a:r>
            <a:r>
              <a:rPr lang="ru-RU" dirty="0" smtClean="0"/>
              <a:t>,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брак </a:t>
            </a:r>
            <a:r>
              <a:rPr lang="ru-RU" dirty="0" err="1" smtClean="0"/>
              <a:t>їжі</a:t>
            </a:r>
            <a:r>
              <a:rPr lang="ru-RU" dirty="0" smtClean="0"/>
              <a:t> для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, яке станом на 2025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складатиме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8 </a:t>
            </a:r>
            <a:r>
              <a:rPr lang="ru-RU" dirty="0" err="1" smtClean="0"/>
              <a:t>мільярдів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30%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боротись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хворобами. </a:t>
            </a:r>
            <a:r>
              <a:rPr lang="ru-RU" dirty="0" err="1" smtClean="0"/>
              <a:t>Розвиваючи</a:t>
            </a:r>
            <a:r>
              <a:rPr lang="ru-RU" dirty="0" smtClean="0"/>
              <a:t> та </a:t>
            </a:r>
            <a:r>
              <a:rPr lang="ru-RU" dirty="0" err="1" smtClean="0"/>
              <a:t>покращуючи</a:t>
            </a:r>
            <a:r>
              <a:rPr lang="ru-RU" dirty="0" smtClean="0"/>
              <a:t> медицину, вона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у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ними.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дала </a:t>
            </a:r>
            <a:r>
              <a:rPr lang="ru-RU" dirty="0" err="1" smtClean="0"/>
              <a:t>медичні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кардіологічних</a:t>
            </a:r>
            <a:r>
              <a:rPr lang="ru-RU" dirty="0" smtClean="0"/>
              <a:t> хвороб, склерозу, </a:t>
            </a:r>
            <a:r>
              <a:rPr lang="ru-RU" dirty="0" err="1" smtClean="0"/>
              <a:t>гемофілії</a:t>
            </a:r>
            <a:r>
              <a:rPr lang="ru-RU" dirty="0" smtClean="0"/>
              <a:t>, гепатиту, та </a:t>
            </a:r>
            <a:r>
              <a:rPr lang="ru-RU" dirty="0" err="1" smtClean="0"/>
              <a:t>СНІДу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ZelList2Slide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37237" cy="68630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Застереження щодо застосувань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біопродукціі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біосфери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70%, а жива </a:t>
            </a:r>
            <a:r>
              <a:rPr lang="ru-RU" dirty="0" err="1"/>
              <a:t>матерія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на оптимальному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біосфери</a:t>
            </a:r>
            <a:r>
              <a:rPr lang="ru-RU" dirty="0"/>
              <a:t> </a:t>
            </a:r>
            <a:r>
              <a:rPr lang="ru-RU" dirty="0" err="1"/>
              <a:t>вилучається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1%. </a:t>
            </a:r>
            <a:r>
              <a:rPr lang="ru-RU" dirty="0" err="1"/>
              <a:t>Екосистеми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біосфера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усе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втрачають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саморегуляції</a:t>
            </a:r>
            <a:r>
              <a:rPr lang="ru-RU" dirty="0"/>
              <a:t> та </a:t>
            </a:r>
            <a:r>
              <a:rPr lang="ru-RU" dirty="0" err="1"/>
              <a:t>самопідтримки</a:t>
            </a:r>
            <a:r>
              <a:rPr lang="ru-RU" dirty="0"/>
              <a:t>. </a:t>
            </a:r>
            <a:r>
              <a:rPr lang="ru-RU" dirty="0" err="1"/>
              <a:t>Врешті-решт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кругообігу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на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нового та </a:t>
            </a:r>
            <a:r>
              <a:rPr lang="ru-RU" dirty="0" err="1"/>
              <a:t>непередбачуваного</a:t>
            </a:r>
            <a:r>
              <a:rPr lang="ru-RU" dirty="0"/>
              <a:t> характеру.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біосфери</a:t>
            </a:r>
            <a:r>
              <a:rPr lang="ru-RU" dirty="0"/>
              <a:t> </a:t>
            </a:r>
            <a:r>
              <a:rPr lang="ru-RU" dirty="0" err="1"/>
              <a:t>опинилась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загрозою</a:t>
            </a:r>
            <a:r>
              <a:rPr lang="ru-RU" dirty="0"/>
              <a:t>. </a:t>
            </a:r>
            <a:r>
              <a:rPr lang="ru-RU" dirty="0" err="1"/>
              <a:t>Забрудненням</a:t>
            </a:r>
            <a:r>
              <a:rPr lang="ru-RU" dirty="0"/>
              <a:t> та </a:t>
            </a:r>
            <a:r>
              <a:rPr lang="ru-RU" dirty="0" err="1"/>
              <a:t>деградацією</a:t>
            </a:r>
            <a:r>
              <a:rPr lang="ru-RU" dirty="0"/>
              <a:t> </a:t>
            </a:r>
            <a:r>
              <a:rPr lang="ru-RU" dirty="0" err="1"/>
              <a:t>охоплені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геосфери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Повітря</a:t>
            </a:r>
            <a:r>
              <a:rPr lang="ru-RU" dirty="0"/>
              <a:t>, вода та </a:t>
            </a:r>
            <a:r>
              <a:rPr lang="ru-RU" dirty="0" err="1"/>
              <a:t>ґрунт</a:t>
            </a:r>
            <a:r>
              <a:rPr lang="ru-RU" dirty="0"/>
              <a:t> стали </a:t>
            </a:r>
            <a:r>
              <a:rPr lang="ru-RU" dirty="0" err="1"/>
              <a:t>втрачати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ZelList2Slide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44000" cy="68681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Біотехнологія у царині охорони здоров’я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привнести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у сферу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Збільшуючи</a:t>
            </a:r>
            <a:r>
              <a:rPr lang="ru-RU" dirty="0" smtClean="0"/>
              <a:t> </a:t>
            </a:r>
            <a:r>
              <a:rPr lang="ru-RU" dirty="0" err="1" smtClean="0"/>
              <a:t>поживну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 </a:t>
            </a:r>
            <a:r>
              <a:rPr lang="ru-RU" dirty="0" err="1" smtClean="0"/>
              <a:t>їжі</a:t>
            </a:r>
            <a:r>
              <a:rPr lang="ru-RU" dirty="0" smtClean="0"/>
              <a:t>, </a:t>
            </a:r>
            <a:r>
              <a:rPr lang="ru-RU" dirty="0" err="1" smtClean="0"/>
              <a:t>біотехнологія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використовуватись</a:t>
            </a:r>
            <a:r>
              <a:rPr lang="ru-RU" dirty="0" smtClean="0"/>
              <a:t> для </a:t>
            </a:r>
            <a:r>
              <a:rPr lang="ru-RU" dirty="0" err="1" smtClean="0"/>
              <a:t>покращення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зараз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сорти</a:t>
            </a:r>
            <a:r>
              <a:rPr lang="ru-RU" dirty="0" smtClean="0"/>
              <a:t> рису та </a:t>
            </a:r>
            <a:r>
              <a:rPr lang="ru-RU" dirty="0" err="1" smtClean="0"/>
              <a:t>кукурудзи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підвищеним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 </a:t>
            </a:r>
            <a:r>
              <a:rPr lang="ru-RU" dirty="0" err="1" smtClean="0"/>
              <a:t>білків</a:t>
            </a:r>
            <a:r>
              <a:rPr lang="ru-RU" dirty="0" smtClean="0"/>
              <a:t>. У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споживачі</a:t>
            </a:r>
            <a:r>
              <a:rPr lang="ru-RU" dirty="0" smtClean="0"/>
              <a:t> </a:t>
            </a:r>
            <a:r>
              <a:rPr lang="ru-RU" dirty="0" err="1" smtClean="0"/>
              <a:t>зможуть</a:t>
            </a:r>
            <a:r>
              <a:rPr lang="ru-RU" dirty="0" smtClean="0"/>
              <a:t> </a:t>
            </a:r>
            <a:r>
              <a:rPr lang="ru-RU" dirty="0" err="1" smtClean="0"/>
              <a:t>скористатись</a:t>
            </a:r>
            <a:r>
              <a:rPr lang="ru-RU" dirty="0" smtClean="0"/>
              <a:t> </a:t>
            </a:r>
            <a:r>
              <a:rPr lang="ru-RU" dirty="0" err="1" smtClean="0"/>
              <a:t>олією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зменшеним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, яку буде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модифікованих</a:t>
            </a:r>
            <a:r>
              <a:rPr lang="ru-RU" dirty="0" smtClean="0"/>
              <a:t> </a:t>
            </a:r>
            <a:r>
              <a:rPr lang="ru-RU" dirty="0" err="1" smtClean="0"/>
              <a:t>кукурудзи</a:t>
            </a:r>
            <a:r>
              <a:rPr lang="ru-RU" dirty="0" smtClean="0"/>
              <a:t>, </a:t>
            </a:r>
            <a:r>
              <a:rPr lang="ru-RU" dirty="0" err="1" smtClean="0"/>
              <a:t>сої</a:t>
            </a:r>
            <a:r>
              <a:rPr lang="ru-RU" dirty="0" smtClean="0"/>
              <a:t>, </a:t>
            </a:r>
            <a:r>
              <a:rPr lang="ru-RU" dirty="0" err="1" smtClean="0"/>
              <a:t>ріпаку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використовуватись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підвищеним</a:t>
            </a:r>
            <a:r>
              <a:rPr lang="ru-RU" dirty="0" smtClean="0"/>
              <a:t> </a:t>
            </a:r>
            <a:r>
              <a:rPr lang="ru-RU" dirty="0" err="1" smtClean="0"/>
              <a:t>рівнемвітаміну</a:t>
            </a:r>
            <a:r>
              <a:rPr lang="ru-RU" dirty="0" smtClean="0"/>
              <a:t> 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розв'язати</a:t>
            </a:r>
            <a:r>
              <a:rPr lang="ru-RU" dirty="0" smtClean="0"/>
              <a:t> проблему </a:t>
            </a:r>
            <a:r>
              <a:rPr lang="ru-RU" dirty="0" err="1" smtClean="0"/>
              <a:t>сліпоти</a:t>
            </a:r>
            <a:r>
              <a:rPr lang="ru-RU" dirty="0" smtClean="0"/>
              <a:t> у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.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створено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видаляти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алергенні</a:t>
            </a:r>
            <a:r>
              <a:rPr lang="ru-RU" dirty="0" smtClean="0"/>
              <a:t> </a:t>
            </a:r>
            <a:r>
              <a:rPr lang="ru-RU" dirty="0" err="1" smtClean="0"/>
              <a:t>протеїни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передчасного</a:t>
            </a:r>
            <a:r>
              <a:rPr lang="ru-RU" dirty="0" smtClean="0"/>
              <a:t> </a:t>
            </a:r>
            <a:r>
              <a:rPr lang="ru-RU" dirty="0" err="1" smtClean="0"/>
              <a:t>псування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00756">
            <a:off x="467544" y="4221088"/>
            <a:ext cx="2466975" cy="2348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reenListslidem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080"/>
            <a:ext cx="9137237" cy="6863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     Біотехнологія  в медицині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У </a:t>
            </a:r>
            <a:r>
              <a:rPr lang="ru-RU" dirty="0" err="1" smtClean="0"/>
              <a:t>медицині</a:t>
            </a:r>
            <a:r>
              <a:rPr lang="ru-RU" dirty="0" smtClean="0"/>
              <a:t> </a:t>
            </a:r>
            <a:r>
              <a:rPr lang="ru-RU" dirty="0" err="1" smtClean="0"/>
              <a:t>біотехнологічні</a:t>
            </a:r>
            <a:r>
              <a:rPr lang="ru-RU" dirty="0" smtClean="0"/>
              <a:t> </a:t>
            </a:r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грають</a:t>
            </a:r>
            <a:r>
              <a:rPr lang="ru-RU" dirty="0" smtClean="0"/>
              <a:t> </a:t>
            </a:r>
            <a:r>
              <a:rPr lang="ru-RU" dirty="0" err="1" smtClean="0"/>
              <a:t>головну</a:t>
            </a:r>
            <a:r>
              <a:rPr lang="ru-RU" dirty="0" smtClean="0"/>
              <a:t> роль при </a:t>
            </a:r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, </a:t>
            </a:r>
            <a:r>
              <a:rPr lang="ru-RU" dirty="0" err="1" smtClean="0"/>
              <a:t>призначених</a:t>
            </a:r>
            <a:r>
              <a:rPr lang="ru-RU" dirty="0" smtClean="0"/>
              <a:t> для </a:t>
            </a:r>
            <a:r>
              <a:rPr lang="ru-RU" dirty="0" err="1" smtClean="0"/>
              <a:t>ранньої</a:t>
            </a:r>
            <a:r>
              <a:rPr lang="ru-RU" dirty="0" smtClean="0"/>
              <a:t> </a:t>
            </a:r>
            <a:r>
              <a:rPr lang="ru-RU" dirty="0" err="1" smtClean="0"/>
              <a:t>діагностики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 </a:t>
            </a:r>
            <a:r>
              <a:rPr lang="ru-RU" dirty="0" err="1" smtClean="0"/>
              <a:t>Антибіотики</a:t>
            </a:r>
            <a:r>
              <a:rPr lang="ru-RU" dirty="0" smtClean="0"/>
              <a:t> —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  <a:r>
              <a:rPr lang="ru-RU" dirty="0" err="1" smtClean="0"/>
              <a:t>фармацевтичних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одержуються</a:t>
            </a:r>
            <a:r>
              <a:rPr lang="ru-RU" dirty="0" smtClean="0"/>
              <a:t> </a:t>
            </a:r>
            <a:r>
              <a:rPr lang="ru-RU" dirty="0" err="1" smtClean="0"/>
              <a:t>мікробіологічним</a:t>
            </a:r>
            <a:r>
              <a:rPr lang="ru-RU" dirty="0" smtClean="0"/>
              <a:t> синтезом. Створено </a:t>
            </a:r>
            <a:r>
              <a:rPr lang="ru-RU" dirty="0" err="1" smtClean="0"/>
              <a:t>генно-інженерні</a:t>
            </a:r>
            <a:r>
              <a:rPr lang="ru-RU" dirty="0" smtClean="0"/>
              <a:t> </a:t>
            </a:r>
            <a:r>
              <a:rPr lang="ru-RU" dirty="0" err="1" smtClean="0"/>
              <a:t>штами</a:t>
            </a:r>
            <a:r>
              <a:rPr lang="ru-RU" dirty="0" smtClean="0"/>
              <a:t> </a:t>
            </a:r>
            <a:r>
              <a:rPr lang="ru-RU" dirty="0" err="1" smtClean="0"/>
              <a:t>кишкової</a:t>
            </a:r>
            <a:r>
              <a:rPr lang="ru-RU" dirty="0" smtClean="0"/>
              <a:t> </a:t>
            </a:r>
            <a:r>
              <a:rPr lang="ru-RU" dirty="0" err="1" smtClean="0"/>
              <a:t>палички</a:t>
            </a:r>
            <a:r>
              <a:rPr lang="ru-RU" dirty="0" smtClean="0"/>
              <a:t>, </a:t>
            </a:r>
            <a:r>
              <a:rPr lang="ru-RU" dirty="0" err="1" smtClean="0"/>
              <a:t>дріжджів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культивуються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ссавців</a:t>
            </a:r>
            <a:r>
              <a:rPr lang="ru-RU" dirty="0" smtClean="0"/>
              <a:t> та комах, </a:t>
            </a:r>
            <a:r>
              <a:rPr lang="ru-RU" dirty="0" err="1" smtClean="0"/>
              <a:t>використовувані</a:t>
            </a:r>
            <a:r>
              <a:rPr lang="ru-RU" dirty="0" smtClean="0"/>
              <a:t> для </a:t>
            </a:r>
            <a:r>
              <a:rPr lang="ru-RU" dirty="0" err="1" smtClean="0"/>
              <a:t>одержання</a:t>
            </a:r>
            <a:r>
              <a:rPr lang="ru-RU" dirty="0" smtClean="0"/>
              <a:t> гормону росту, </a:t>
            </a:r>
            <a:r>
              <a:rPr lang="ru-RU" dirty="0" err="1" smtClean="0"/>
              <a:t>інсуліну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інтерферону</a:t>
            </a:r>
            <a:r>
              <a:rPr lang="ru-RU" dirty="0" smtClean="0"/>
              <a:t> 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противірусних</a:t>
            </a:r>
            <a:r>
              <a:rPr lang="ru-RU" dirty="0" smtClean="0"/>
              <a:t> вакцин. </a:t>
            </a:r>
            <a:r>
              <a:rPr lang="ru-RU" dirty="0" err="1" smtClean="0"/>
              <a:t>Змінюючи</a:t>
            </a:r>
            <a:r>
              <a:rPr lang="ru-RU" dirty="0" smtClean="0"/>
              <a:t> </a:t>
            </a:r>
            <a:r>
              <a:rPr lang="ru-RU" dirty="0" err="1" smtClean="0"/>
              <a:t>нуклеотидну</a:t>
            </a:r>
            <a:r>
              <a:rPr lang="ru-RU" dirty="0" smtClean="0"/>
              <a:t> </a:t>
            </a:r>
            <a:r>
              <a:rPr lang="ru-RU" dirty="0" err="1" smtClean="0"/>
              <a:t>послідовність</a:t>
            </a:r>
            <a:r>
              <a:rPr lang="ru-RU" dirty="0" smtClean="0"/>
              <a:t> у генах,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оптимізують</a:t>
            </a:r>
            <a:r>
              <a:rPr lang="ru-RU" dirty="0" smtClean="0"/>
              <a:t> структуру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антигенів</a:t>
            </a:r>
            <a:r>
              <a:rPr lang="ru-RU" dirty="0" smtClean="0"/>
              <a:t> .</a:t>
            </a: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відкриттям</a:t>
            </a:r>
            <a:r>
              <a:rPr lang="ru-RU" dirty="0" smtClean="0"/>
              <a:t> стала </a:t>
            </a:r>
            <a:r>
              <a:rPr lang="ru-RU" dirty="0" err="1" smtClean="0"/>
              <a:t>розроблена</a:t>
            </a:r>
            <a:r>
              <a:rPr lang="ru-RU" dirty="0" smtClean="0"/>
              <a:t> 1975 Р. </a:t>
            </a:r>
            <a:r>
              <a:rPr lang="ru-RU" dirty="0" err="1" smtClean="0"/>
              <a:t>Келером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С. </a:t>
            </a:r>
            <a:r>
              <a:rPr lang="ru-RU" dirty="0" err="1" smtClean="0"/>
              <a:t>Мільштейном</a:t>
            </a:r>
            <a:r>
              <a:rPr lang="ru-RU" dirty="0" smtClean="0"/>
              <a:t> </a:t>
            </a:r>
            <a:r>
              <a:rPr lang="ru-RU" dirty="0" err="1" smtClean="0"/>
              <a:t>техніка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гібридом</a:t>
            </a:r>
            <a:r>
              <a:rPr lang="ru-RU" dirty="0" smtClean="0"/>
              <a:t> для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моноклональних</a:t>
            </a:r>
            <a:r>
              <a:rPr lang="ru-RU" dirty="0" smtClean="0"/>
              <a:t> </a:t>
            </a:r>
            <a:r>
              <a:rPr lang="ru-RU" dirty="0" err="1" smtClean="0"/>
              <a:t>антитіл</a:t>
            </a:r>
            <a:r>
              <a:rPr lang="ru-RU" dirty="0" smtClean="0"/>
              <a:t> </a:t>
            </a:r>
            <a:r>
              <a:rPr lang="ru-RU" dirty="0" err="1" smtClean="0"/>
              <a:t>бажаної</a:t>
            </a:r>
            <a:r>
              <a:rPr lang="ru-RU" dirty="0" smtClean="0"/>
              <a:t> </a:t>
            </a:r>
            <a:r>
              <a:rPr lang="ru-RU" dirty="0" err="1" smtClean="0"/>
              <a:t>специфічності</a:t>
            </a:r>
            <a:r>
              <a:rPr lang="ru-RU" dirty="0" smtClean="0"/>
              <a:t>. </a:t>
            </a:r>
            <a:r>
              <a:rPr lang="ru-RU" dirty="0" err="1" smtClean="0"/>
              <a:t>Моноклональні</a:t>
            </a:r>
            <a:r>
              <a:rPr lang="ru-RU" dirty="0" smtClean="0"/>
              <a:t> </a:t>
            </a:r>
            <a:r>
              <a:rPr lang="ru-RU" dirty="0" err="1" smtClean="0"/>
              <a:t>антитіла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як </a:t>
            </a:r>
            <a:r>
              <a:rPr lang="ru-RU" dirty="0" err="1" smtClean="0"/>
              <a:t>унікальні</a:t>
            </a:r>
            <a:r>
              <a:rPr lang="ru-RU" dirty="0" smtClean="0"/>
              <a:t> </a:t>
            </a:r>
            <a:r>
              <a:rPr lang="ru-RU" dirty="0" err="1" smtClean="0"/>
              <a:t>реагенти</a:t>
            </a:r>
            <a:r>
              <a:rPr lang="ru-RU" dirty="0" smtClean="0"/>
              <a:t>, для </a:t>
            </a:r>
            <a:r>
              <a:rPr lang="ru-RU" dirty="0" err="1" smtClean="0"/>
              <a:t>діагностики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15547">
            <a:off x="611560" y="3861048"/>
            <a:ext cx="2791197" cy="2791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1303273600_promo-reel3.jpg.300x300_q8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977057">
            <a:off x="5187611" y="3820555"/>
            <a:ext cx="2667000" cy="2718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elList2SlideMi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816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Біотехнологія у сільському господарстві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70080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Біотехнологія</a:t>
            </a:r>
            <a:r>
              <a:rPr lang="ru-RU" dirty="0"/>
              <a:t> у </a:t>
            </a:r>
            <a:r>
              <a:rPr lang="ru-RU" dirty="0" err="1"/>
              <a:t>сільському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полегшує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селекції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розробляє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методами </a:t>
            </a:r>
            <a:r>
              <a:rPr lang="ru-RU" dirty="0" err="1"/>
              <a:t>генетичної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інженерії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високопродуктивні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стійкі</a:t>
            </a:r>
            <a:r>
              <a:rPr lang="ru-RU" dirty="0"/>
              <a:t> до </a:t>
            </a:r>
            <a:r>
              <a:rPr lang="ru-RU" dirty="0" err="1"/>
              <a:t>шкідників</a:t>
            </a:r>
            <a:r>
              <a:rPr lang="ru-RU" dirty="0"/>
              <a:t>, хвороб, </a:t>
            </a:r>
            <a:r>
              <a:rPr lang="ru-RU" dirty="0" err="1"/>
              <a:t>гербіцидів</a:t>
            </a:r>
            <a:r>
              <a:rPr lang="ru-RU" dirty="0"/>
              <a:t> </a:t>
            </a:r>
            <a:r>
              <a:rPr lang="ru-RU" dirty="0" err="1"/>
              <a:t>сорти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/>
              <a:t>Як одна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проблем </a:t>
            </a:r>
            <a:r>
              <a:rPr lang="ru-RU" dirty="0" err="1"/>
              <a:t>біотехнології</a:t>
            </a:r>
            <a:r>
              <a:rPr lang="ru-RU" dirty="0"/>
              <a:t>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азотфіксації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 </a:t>
            </a:r>
            <a:r>
              <a:rPr lang="ru-RU" dirty="0" err="1"/>
              <a:t>азотфіксації</a:t>
            </a:r>
            <a:r>
              <a:rPr lang="ru-RU" dirty="0"/>
              <a:t> у геном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 фотосинтезу. </a:t>
            </a:r>
            <a:r>
              <a:rPr lang="ru-RU" dirty="0" err="1"/>
              <a:t>Досліджується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амінокислотного</a:t>
            </a:r>
            <a:r>
              <a:rPr lang="ru-RU" dirty="0"/>
              <a:t> складу </a:t>
            </a:r>
            <a:r>
              <a:rPr lang="ru-RU" dirty="0" err="1"/>
              <a:t>рослинних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. </a:t>
            </a:r>
            <a:r>
              <a:rPr lang="ru-RU" dirty="0" err="1"/>
              <a:t>Розробляються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регулятори</a:t>
            </a:r>
            <a:r>
              <a:rPr lang="ru-RU" dirty="0"/>
              <a:t> росту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мікробіологічні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хвороб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шкідників</a:t>
            </a:r>
            <a:r>
              <a:rPr lang="ru-RU" dirty="0"/>
              <a:t>, </a:t>
            </a:r>
            <a:r>
              <a:rPr lang="ru-RU" dirty="0" err="1"/>
              <a:t>бактеріальні</a:t>
            </a:r>
            <a:r>
              <a:rPr lang="ru-RU" dirty="0"/>
              <a:t> </a:t>
            </a:r>
            <a:r>
              <a:rPr lang="ru-RU" dirty="0" err="1"/>
              <a:t>добрива</a:t>
            </a:r>
            <a:r>
              <a:rPr lang="ru-RU" dirty="0"/>
              <a:t>. </a:t>
            </a:r>
            <a:r>
              <a:rPr lang="ru-RU" dirty="0" err="1"/>
              <a:t>Генно-інженерні</a:t>
            </a:r>
            <a:r>
              <a:rPr lang="ru-RU" dirty="0"/>
              <a:t> </a:t>
            </a:r>
            <a:r>
              <a:rPr lang="ru-RU" dirty="0" err="1"/>
              <a:t>вакцини</a:t>
            </a:r>
            <a:r>
              <a:rPr lang="ru-RU" dirty="0"/>
              <a:t>, </a:t>
            </a:r>
            <a:r>
              <a:rPr lang="ru-RU" dirty="0" err="1"/>
              <a:t>сироватки</a:t>
            </a:r>
            <a:r>
              <a:rPr lang="ru-RU" dirty="0"/>
              <a:t>, </a:t>
            </a:r>
            <a:r>
              <a:rPr lang="ru-RU" dirty="0" err="1"/>
              <a:t>моноклональні</a:t>
            </a:r>
            <a:r>
              <a:rPr lang="ru-RU" dirty="0"/>
              <a:t> </a:t>
            </a:r>
            <a:r>
              <a:rPr lang="ru-RU" dirty="0" err="1"/>
              <a:t>антитіла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профілактики</a:t>
            </a:r>
            <a:r>
              <a:rPr lang="ru-RU" dirty="0"/>
              <a:t>,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хвороб у </a:t>
            </a:r>
            <a:r>
              <a:rPr lang="ru-RU" dirty="0" err="1"/>
              <a:t>тваринництві</a:t>
            </a:r>
            <a:r>
              <a:rPr lang="ru-RU" dirty="0"/>
              <a:t>.</a:t>
            </a:r>
          </a:p>
        </p:txBody>
      </p:sp>
      <p:pic>
        <p:nvPicPr>
          <p:cNvPr id="8" name="Рисунок 7" descr="biote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15008">
            <a:off x="663142" y="3086277"/>
            <a:ext cx="3744416" cy="347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339028_201209261344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68863">
            <a:off x="5292080" y="3068960"/>
            <a:ext cx="3082313" cy="3355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361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Біотехнологія</vt:lpstr>
      <vt:lpstr>Біотехноло́гія -використання живих організмів і біологічних процесів у виробництві. Біотехнологія — міждисциплінарна галузь, що виникла на стику біологічних, хімічних ітехнічних наук. З розвитком біотехнології пов'язують вирішення глобальних проблем людства — ліквідацію нестачі продовольства, енергії, мінеральних ресурсів, поліпшення стану охорони здоров'я і якості навколишнього середовища.</vt:lpstr>
      <vt:lpstr>Біотехнологія як наука</vt:lpstr>
      <vt:lpstr>Основні напрями досліджень</vt:lpstr>
      <vt:lpstr>Переваги біотехнологій</vt:lpstr>
      <vt:lpstr>Застереження щодо застосувань</vt:lpstr>
      <vt:lpstr>Біотехнологія у царині охорони здоров’я</vt:lpstr>
      <vt:lpstr>     Біотехнологія  в медицині</vt:lpstr>
      <vt:lpstr>Біотехнологія у сільському господарстві</vt:lpstr>
      <vt:lpstr>  Біотехнологія у виробництві</vt:lpstr>
      <vt:lpstr>Висновок </vt:lpstr>
      <vt:lpstr>Дякую за увагу!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ДЕТКИ</dc:creator>
  <cp:lastModifiedBy>ДЕТКИ</cp:lastModifiedBy>
  <cp:revision>14</cp:revision>
  <dcterms:created xsi:type="dcterms:W3CDTF">2013-11-20T16:13:20Z</dcterms:created>
  <dcterms:modified xsi:type="dcterms:W3CDTF">2013-11-20T18:55:49Z</dcterms:modified>
</cp:coreProperties>
</file>