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1"/>
  </p:notesMasterIdLst>
  <p:sldIdLst>
    <p:sldId id="256" r:id="rId3"/>
    <p:sldId id="261" r:id="rId4"/>
    <p:sldId id="266" r:id="rId5"/>
    <p:sldId id="267" r:id="rId6"/>
    <p:sldId id="268" r:id="rId7"/>
    <p:sldId id="273" r:id="rId8"/>
    <p:sldId id="274" r:id="rId9"/>
    <p:sldId id="275" r:id="rId10"/>
    <p:sldId id="276" r:id="rId11"/>
    <p:sldId id="277" r:id="rId12"/>
    <p:sldId id="269" r:id="rId13"/>
    <p:sldId id="270" r:id="rId14"/>
    <p:sldId id="278" r:id="rId15"/>
    <p:sldId id="279" r:id="rId16"/>
    <p:sldId id="280" r:id="rId17"/>
    <p:sldId id="262" r:id="rId18"/>
    <p:sldId id="257" r:id="rId19"/>
    <p:sldId id="264" r:id="rId20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FF7C80"/>
    <a:srgbClr val="FFFF00"/>
    <a:srgbClr val="FF99FF"/>
    <a:srgbClr val="33CCFF"/>
    <a:srgbClr val="339933"/>
    <a:srgbClr val="66FF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92" autoAdjust="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3E55B14-6C46-43CF-B11B-DF80B9BDD61E}" type="datetimeFigureOut">
              <a:rPr lang="ru-RU"/>
              <a:pPr>
                <a:defRPr/>
              </a:pPr>
              <a:t>04.09.2012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E42DC2E-A646-44F2-9719-A67B7C209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FC4BB3-F590-41F2-871F-BDD3B9FB5AEE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7C7B1D-4266-46B0-9F97-2B3AF3AFDD36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A4D9D7-861D-41AC-9076-3431EBED1669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D11B19-BF31-4538-9A23-86167BBDF1C4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29E31-CD3B-48E0-87E0-2F81F1B0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EABB8-E992-4BA9-93B2-C0FF3C06D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55F9D-29ED-4F2A-89DF-CDC1D15E5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07517-0141-4686-87BC-538C92211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D96EC-3349-409F-9526-A5E21F433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3C3F7-B24E-4B7B-913A-6DD442DC0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4403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3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3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3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3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405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05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BC904EDC-EC4D-49B3-9508-A9F25900B872}" type="datetimeFigureOut">
              <a:rPr lang="ru-RU"/>
              <a:pPr/>
              <a:t>04.09.2012</a:t>
            </a:fld>
            <a:endParaRPr lang="ru-RU"/>
          </a:p>
        </p:txBody>
      </p:sp>
      <p:sp>
        <p:nvSpPr>
          <p:cNvPr id="4405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405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ED5DC88-5014-432F-BACA-EE84DE8D34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C6C867-FD20-4204-9E27-44C296797EE4}" type="datetimeFigureOut">
              <a:rPr lang="ru-RU"/>
              <a:pPr/>
              <a:t>04.09.2012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CE15D-590B-4A51-8DCF-9B37C05BB7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134E16-714E-4BC6-A7CA-B2E944DB12E7}" type="datetimeFigureOut">
              <a:rPr lang="ru-RU"/>
              <a:pPr/>
              <a:t>04.09.2012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550C9-95E8-48C6-A809-5F1C24E236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C9E947-33C7-46FD-82B3-F30F0D7081B0}" type="datetimeFigureOut">
              <a:rPr lang="ru-RU"/>
              <a:pPr/>
              <a:t>04.09.2012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2634D-40A6-4B14-B9F9-0E2C0521C1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4C1AA4-B4CA-41B2-A162-F95AE65699D8}" type="datetimeFigureOut">
              <a:rPr lang="ru-RU"/>
              <a:pPr/>
              <a:t>04.09.2012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C1044-A43C-45E0-A18C-5A6569C7F1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31828-40D8-44DC-935D-D0A14C8E2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18580B-4140-4C0A-8EDA-70D33A83DA8E}" type="datetimeFigureOut">
              <a:rPr lang="ru-RU"/>
              <a:pPr/>
              <a:t>04.09.2012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1DEE8-53A5-4885-9B7C-0EFEA5F9F7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17D148-B956-4CF3-AC98-BDDF2C8A0C09}" type="datetimeFigureOut">
              <a:rPr lang="ru-RU"/>
              <a:pPr/>
              <a:t>04.09.2012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F2BA4-9F68-44BB-B255-73B7B2FD2B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A22B4F-1C1D-4574-A10F-DF539033B726}" type="datetimeFigureOut">
              <a:rPr lang="ru-RU"/>
              <a:pPr/>
              <a:t>04.09.2012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70240-6DB1-4493-AC33-45E958CD41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5E2591-BBAF-4323-BB57-A78EBD065C2F}" type="datetimeFigureOut">
              <a:rPr lang="ru-RU"/>
              <a:pPr/>
              <a:t>04.09.2012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CE11C-11D4-4E9A-9B3A-C1BDB92F37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5EAA11-F81D-488E-9B23-9276E139EBA9}" type="datetimeFigureOut">
              <a:rPr lang="ru-RU"/>
              <a:pPr/>
              <a:t>04.09.2012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D1547-2A24-41EA-B1AF-8E7D9BA52C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05ECE2-DAED-46A2-907E-2EED86745A5A}" type="datetimeFigureOut">
              <a:rPr lang="ru-RU"/>
              <a:pPr/>
              <a:t>04.09.2012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C3018-5A7B-401B-90F9-3C9FF56C5B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C6B2F-DDBB-412F-B156-4BE655EA5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587DA-2616-4BFF-844B-4E4D3D2AE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85009-F06A-47EC-A71A-51A73D4A4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82A1F-BFD8-411D-B764-8E35F4D4D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BFDE4-56A8-4A16-A601-005DF44D2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998A9-FDF0-4ECA-8BAE-330EDC54F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CB58C-64DB-4B50-8034-A6EF2DF58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2F5E7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A8BC91B-3A5F-4DFF-8CFF-0A73888CF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55" r:id="rId12"/>
    <p:sldLayoutId id="2147483654" r:id="rId13"/>
    <p:sldLayoutId id="214748365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43011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12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13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14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15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16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17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18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19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0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1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2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2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2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0E0063F3-33AB-44C2-A449-6F65E057668F}" type="datetimeFigureOut">
              <a:rPr lang="ru-RU"/>
              <a:pPr/>
              <a:t>04.09.2012</a:t>
            </a:fld>
            <a:endParaRPr lang="ru-RU"/>
          </a:p>
        </p:txBody>
      </p:sp>
      <p:sp>
        <p:nvSpPr>
          <p:cNvPr id="4302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302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EB22A54D-36C2-45C9-BD3B-323653ED8AB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30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500042"/>
            <a:ext cx="7858180" cy="1612901"/>
          </a:xfrm>
        </p:spPr>
        <p:txBody>
          <a:bodyPr>
            <a:prstTxWarp prst="textFadeLeft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200" b="1" dirty="0" err="1" smtClean="0">
                <a:ln/>
                <a:solidFill>
                  <a:schemeClr val="bg2">
                    <a:lumMod val="60000"/>
                    <a:lumOff val="40000"/>
                  </a:schemeClr>
                </a:solidFill>
              </a:rPr>
              <a:t>В</a:t>
            </a:r>
            <a:r>
              <a:rPr lang="ru-RU" sz="3200" b="1" dirty="0" err="1" smtClean="0">
                <a:ln/>
                <a:solidFill>
                  <a:srgbClr val="FF99FF"/>
                </a:solidFill>
              </a:rPr>
              <a:t>і</a:t>
            </a:r>
            <a:r>
              <a:rPr lang="ru-RU" sz="3200" b="1" dirty="0" err="1" smtClean="0">
                <a:ln/>
                <a:solidFill>
                  <a:srgbClr val="7030A0"/>
                </a:solidFill>
              </a:rPr>
              <a:t>т</a:t>
            </a:r>
            <a:r>
              <a:rPr lang="ru-RU" sz="3200" b="1" dirty="0" err="1" smtClean="0">
                <a:ln/>
                <a:solidFill>
                  <a:srgbClr val="00B050"/>
                </a:solidFill>
              </a:rPr>
              <a:t>а</a:t>
            </a:r>
            <a:r>
              <a:rPr lang="ru-RU" sz="3200" b="1" dirty="0" err="1" smtClean="0">
                <a:ln/>
                <a:solidFill>
                  <a:srgbClr val="FFC000"/>
                </a:solidFill>
              </a:rPr>
              <a:t>м</a:t>
            </a:r>
            <a:r>
              <a:rPr lang="ru-RU" sz="3200" b="1" dirty="0" err="1" smtClean="0">
                <a:ln/>
                <a:solidFill>
                  <a:srgbClr val="33CCFF"/>
                </a:solidFill>
              </a:rPr>
              <a:t>і</a:t>
            </a:r>
            <a:r>
              <a:rPr lang="ru-RU" sz="3200" b="1" dirty="0" err="1" smtClean="0">
                <a:ln/>
                <a:solidFill>
                  <a:srgbClr val="0070C0"/>
                </a:solidFill>
              </a:rPr>
              <a:t>н</a:t>
            </a:r>
            <a:r>
              <a:rPr lang="ru-RU" sz="3200" b="1" dirty="0" err="1" smtClean="0">
                <a:ln/>
                <a:solidFill>
                  <a:srgbClr val="C00000"/>
                </a:solidFill>
              </a:rPr>
              <a:t>и</a:t>
            </a:r>
            <a:r>
              <a:rPr lang="ru-RU" sz="3200" b="1" dirty="0" smtClean="0">
                <a:ln/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ln/>
                <a:solidFill>
                  <a:schemeClr val="accent3"/>
                </a:solidFill>
              </a:rPr>
              <a:t>і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3200" b="1" dirty="0" err="1" smtClean="0">
                <a:ln/>
                <a:solidFill>
                  <a:schemeClr val="accent3"/>
                </a:solidFill>
              </a:rPr>
              <a:t>їх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 роль в </a:t>
            </a:r>
            <a:r>
              <a:rPr lang="ru-RU" sz="3200" b="1" dirty="0" err="1" smtClean="0">
                <a:ln/>
                <a:solidFill>
                  <a:schemeClr val="accent3"/>
                </a:solidFill>
              </a:rPr>
              <a:t>житті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 людей</a:t>
            </a:r>
            <a:br>
              <a:rPr lang="ru-RU" sz="3200" b="1" dirty="0" smtClean="0">
                <a:ln/>
                <a:solidFill>
                  <a:schemeClr val="accent3"/>
                </a:solidFill>
              </a:rPr>
            </a:br>
            <a:endParaRPr lang="ru-RU" sz="3200" b="1" dirty="0" smtClean="0">
              <a:ln/>
              <a:solidFill>
                <a:schemeClr val="accent3"/>
              </a:solidFill>
            </a:endParaRPr>
          </a:p>
        </p:txBody>
      </p:sp>
      <p:pic>
        <p:nvPicPr>
          <p:cNvPr id="2073" name="Picture 25" descr="Безымянн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3359" y="2214554"/>
            <a:ext cx="5541847" cy="4229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42910" y="142852"/>
            <a:ext cx="7772400" cy="1736725"/>
          </a:xfrm>
        </p:spPr>
        <p:txBody>
          <a:bodyPr/>
          <a:lstStyle/>
          <a:p>
            <a:r>
              <a:rPr lang="uk-UA" dirty="0" smtClean="0"/>
              <a:t>Вітамін Р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57158" y="1928802"/>
            <a:ext cx="7415242" cy="2143140"/>
          </a:xfrm>
        </p:spPr>
        <p:txBody>
          <a:bodyPr/>
          <a:lstStyle/>
          <a:p>
            <a:pPr algn="l"/>
            <a:r>
              <a:rPr lang="uk-UA" sz="2400" b="1" dirty="0" smtClean="0"/>
              <a:t>Вітамін Р</a:t>
            </a:r>
            <a:r>
              <a:rPr lang="uk-UA" sz="2400" dirty="0" smtClean="0"/>
              <a:t> (цитрин) сприяє зміцненню тонких кровоносних судин, захищає організм від крововиливів, сприяє накопиченню вітаміну С у тканинах. Він міститься в рослинах, багатих на вітамін С.</a:t>
            </a:r>
          </a:p>
          <a:p>
            <a:pPr algn="l"/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http://t3.gstatic.com/images?q=tbn:ANd9GcS1aC5e4EHO-EIkZl6tC4uvzNpTLVz13VuPmV5xKjQ_mN_fSMO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14752"/>
            <a:ext cx="2500330" cy="2500330"/>
          </a:xfrm>
          <a:prstGeom prst="rect">
            <a:avLst/>
          </a:prstGeom>
          <a:noFill/>
        </p:spPr>
      </p:pic>
      <p:pic>
        <p:nvPicPr>
          <p:cNvPr id="53254" name="Picture 6" descr="http://t3.gstatic.com/images?q=tbn:ANd9GcT-LqS1VZYZmpd7Bs6jSIJgYtybscK0vVJNs6vs1Wj6U3uyWAox3A&amp;t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456646"/>
            <a:ext cx="3414719" cy="2525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800" smtClean="0"/>
              <a:t>Вітамін </a:t>
            </a:r>
            <a:r>
              <a:rPr lang="en-US" sz="2800" smtClean="0"/>
              <a:t>PP</a:t>
            </a:r>
            <a:endParaRPr lang="ru-RU" sz="2800" smtClean="0">
              <a:latin typeface="Comic Sans MS" pitchFamily="66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892175"/>
          </a:xfrm>
        </p:spPr>
        <p:txBody>
          <a:bodyPr/>
          <a:lstStyle/>
          <a:p>
            <a:pPr eaLnBrk="1" hangingPunct="1"/>
            <a:r>
              <a:rPr lang="uk-UA" sz="2000" dirty="0" smtClean="0"/>
              <a:t>Вітамін </a:t>
            </a:r>
            <a:r>
              <a:rPr lang="en-US" sz="2000" dirty="0" smtClean="0"/>
              <a:t>PP</a:t>
            </a:r>
            <a:r>
              <a:rPr lang="ru-RU" sz="2000" dirty="0" smtClean="0"/>
              <a:t> - </a:t>
            </a:r>
            <a:r>
              <a:rPr lang="uk-UA" sz="2000" dirty="0" smtClean="0"/>
              <a:t>(нікотинова кислота) входить до складу деяких ферментів і відіграє важливу роль у обміні речовин. У разі нестачі цього вітаміну людина може захворіти на пелагру (шорстка шкіра), що виявляється як запалення шкіри, порушення діяльності органів травлення і нервової системи. Вітамін РР міститься в картоплі, яловичій печінці, житньому хлібі, дріжджах.</a:t>
            </a:r>
          </a:p>
          <a:p>
            <a:pPr eaLnBrk="1" hangingPunct="1"/>
            <a:r>
              <a:rPr lang="ru-RU" sz="2000" dirty="0" smtClean="0"/>
              <a:t> </a:t>
            </a:r>
            <a:endParaRPr lang="ru-RU" sz="2000" dirty="0" smtClean="0"/>
          </a:p>
        </p:txBody>
      </p:sp>
      <p:pic>
        <p:nvPicPr>
          <p:cNvPr id="11266" name="Picture 2" descr="http://orgzem.zo.net.ua/wp-content/uploads/2011/07/pota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643314"/>
            <a:ext cx="3276600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uk-UA" sz="2800" smtClean="0"/>
              <a:t>Вітамін А</a:t>
            </a:r>
            <a:endParaRPr lang="ru-RU" sz="2800" smtClean="0">
              <a:latin typeface="Comic Sans MS" pitchFamily="66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981075"/>
            <a:ext cx="8424862" cy="792163"/>
          </a:xfrm>
        </p:spPr>
        <p:txBody>
          <a:bodyPr/>
          <a:lstStyle/>
          <a:p>
            <a:pPr eaLnBrk="1" hangingPunct="1"/>
            <a:r>
              <a:rPr lang="uk-UA" sz="2400" dirty="0" smtClean="0"/>
              <a:t>Вітамін А </a:t>
            </a:r>
            <a:r>
              <a:rPr lang="uk-UA" sz="2400" dirty="0" smtClean="0"/>
              <a:t>-</a:t>
            </a:r>
            <a:r>
              <a:rPr lang="uk-UA" sz="2400" dirty="0" smtClean="0"/>
              <a:t> </a:t>
            </a:r>
            <a:r>
              <a:rPr lang="uk-UA" sz="1800" dirty="0" smtClean="0"/>
              <a:t>(ретинол) впливає на зір, ріст і нормальний розвиток скелета, стан шкіри і слизової оболонки. При нестачі вітаміну А припиняється ріст і розвиток організму, випадає волосся, погіршується зір, особливо в присмерках (куряча сліпота). Міститься вітамін А в риб'ячому жирі, печінці, жовтках яєць, молоці. У продуктах  рослинного походження жовто-оранжевого кольору і в зелених частинах рослин (шпинаті, салаті) міститься провітамін А — каротин, який в організмі людини під дією ферменту печінки (в присутності жиру) перетворюється на вітамін А. Потреба у вітаміні А на 75 % задовольняється за рахунок каротину. Вітамін А і каротин добре зберігаються при тепловій обробці. Каротин розчиняється у жирі при пасеруванні овочів і краще засвоюється організмом. Згубно діють на вітамін А сонячне світло, кисень повітря, кислоти</a:t>
            </a:r>
            <a:r>
              <a:rPr lang="uk-UA" sz="2400" dirty="0" smtClean="0"/>
              <a:t>.</a:t>
            </a:r>
          </a:p>
          <a:p>
            <a:pPr eaLnBrk="1" hangingPunct="1"/>
            <a:endParaRPr lang="ru-RU" sz="2400" dirty="0" smtClean="0"/>
          </a:p>
        </p:txBody>
      </p:sp>
      <p:pic>
        <p:nvPicPr>
          <p:cNvPr id="10242" name="Picture 2" descr="http://t2.gstatic.com/images?q=tbn:ANd9GcQwH1fcGPbhcGi22z-M_Dsg_i7EAuaHJE_8nsPmFhmTP5RnCnJ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572008"/>
            <a:ext cx="2619375" cy="1743076"/>
          </a:xfrm>
          <a:prstGeom prst="rect">
            <a:avLst/>
          </a:prstGeom>
          <a:noFill/>
        </p:spPr>
      </p:pic>
      <p:sp>
        <p:nvSpPr>
          <p:cNvPr id="10244" name="AutoShape 4" descr="data:image/jpeg;base64,/9j/4AAQSkZJRgABAQAAAQABAAD/2wCEAAkGBhIQEBUQEhISFBQQEhAQEBAPFBAQEBAPFBAVFBQQFRQXHCYeFxkjGRQUHy8gIycpLCwsFR4xNTAqNSYrLCkBCQoKDgwOGg8PGikkHyQsLCwsKSwsKSksLCkpLCwsKSwsKSwpLCksLCksLCksLCkpLCwpKSkpKSksLCwsLCwsLP/AABEIALEBHAMBIgACEQEDEQH/xAAcAAABBQEBAQAAAAAAAAAAAAAFAQIDBAYABwj/xAA4EAABAwMDAgUCBAQGAwEAAAABAAIRAwQFEiExBkETIlFhcYGRMlKhsRQjQtEHFUPB4fAWYnIz/8QAGgEAAgMBAQAAAAAAAAAAAAAAAwQBAgUABv/EACYRAAIDAAICAgEFAQEAAAAAAAABAgMREiEEMRNBIgUUMlFhQiP/2gAMAwEAAhEDEQA/ACwCULoSoZwoSpISrjhUqQFKoJOSpJUb6qrKSitZyWkupOQ4190pvEm/MgmE4BBdKoMvFK+62Rf3MGtI4stB4XeIEMNcpDcFLfvlpfgFg5cShlO7IVpteQmYeRGS0rjLdPdLUEKh45B2Ub7wlCl5aiy6j0EQ5LKGMuldbVkSjVXxs9FGsHufC5lcd1SqXCqvqSl7/KUekXigjUuhKRl0ChhXAkJaPmveyzgGgUir2lWQrJWtXNSWgWsESJUiuVEKRKkUnCLly5ccNKROKauOOKbKcQmlcQOSpAlKggQuhMqVRCgr1VA50rN8jyuLxBYwLDblcbtVV2lJry5oJwRddc7SqzLkE8qKqwwq1OzM8qs/Lcy6qxF6o8Jg3SfwhAlNpsM7JZvk+ifRIaaQPAO6c9xaJKzOXyrpgKYqW4i8Yaal9yyOQofFHZYtl689yr9heundXnBhpU4tNMSpGuICqOuRAUrKs8IKm0gHEtsuQAq1SqkKp3l4GhUds30XUUyzSuQTCtePAWMp5X+bsVpbar4gTKcqzrKsLVMFxTzRhQhxbwqtxcuVfkiwaiy8QkIQV+RIT6WTJ2UcQjqlgftH7q8XoXZ0yBqKs+JIkrY8exQr7E5R7ClOiC2ZVWpUaO6GPujwCVXc8oMvNafRZQCjbkEqWUF1lWrS73gotPmKTyRWUMCC6U/wzE9lBUrADkJ12xX2UUWOSKFt0D3UwIVo2Rl6ZDTRxTU4lNVyBwXOC4JVBBRqjdNS3rSN1HSYSF57y/wm2xqH5IjrvhSUbkRCgrUSFLZUxO6Sd2egqhvRBkHuAkITRvnTErS5FjdMBZN7dNRXqan9DUYrMZoaFU6dyrNm4AqlbnbdEKFBjhOoBQ1KTyPQBLHrJq1HWFm8lhpdwtA92jhyo3F55pKptkH2F1fQPs+mHO7LS2PQpjUR7o90oxtRoK0GYrCnRMekBD+WUk2/opOx7h5ne4kTA4CbQoOpjYEo5jLbxa0O45Wnq4+mGwGhLWeY4S4wWsnF9nmNxfEHcIRk6gqDZei5ewp6eBKxWQwwmWpnx/L5P8lg1GqPtGVpWpDlrsHT4BQxuNLTK0GOAYBq+yctn8nplbJJLEEqVkHGBwnXeJphvqUVsLF1Rp0bCEBy9vVpu4MLPr8lRlxjgHimwDk7ZreOVRswCY7opeUi9u+xQo42qGh7eJ5T0bOS76DQWxaNCy6OgNT9WyH2Bc/kI/QfQY3zgk++wRIbLqTEZxxgzQuLUlzlqY/p9VQGWEqJV56ZKrk/ovwpKdGPMqf8WHRCtGpOyiPXspKLQ+pdOO0mFVeSVLpS6Vzm2QUnlw4XWuWLXQeP2Vt1NQUrFr3bmB3PP2RabHF9BFjWMN036hKcoHVqNMAMkx+ZQPzAnYD7LV/dxXsW+PfQQhLCg/iB2UgqSmY2Rl6BZgPy1fSks7uRAEqPMUC8K701TFLzPbMLE8+vlLUN0tJE9PEVKv8ASU+v0xVaJWmt+omHZrQF17lW6eyxpVW5qQSMuzLf+P1Cwv5jlAHY0eIXHt2WrHVAphzCNt1nbPIMqVjPErq7LI62vQzXW5sqZCu7gCAo8eHAzui2frM1DT+nZPwNnrdu0keyKrZ2Q3Ak0odEOVZ/K1cEBZFmSfq824nlb7qKwf4elrCBufcrMYrFbw4ItDddbdiJXCSN50ReAtCv9U5DzNbyFjra7/h3Q0wuyOaL/MTwOUoq+cv8YCUMloRN6Q4Fpgn0WqsqxLPMSvOum70Va/mOwPdeoUtOnaOEl59z8eaVaz/S04NJORmMi0ucQ0gx2KytzkNLy12xHZa3IXNFuoucARMLzLLXmutI9eU54TnfqmMxhiNC64BHxvKpWl4alZre07/dS4q1dUZpiZ7ojaWDLd2p7QfWU7XViaFZNJnoWEaBSHvyuurJlVpmO8LIXPV7WgBoAA7BUj1sYgbfVZ0/0tp7CZSKcnuA/qZvhEgHgpcZfCpSbTHKE5a4NaSHczyndMNNM6juAn/hypcvaGtSRrtDaTYA37lZTL5LzQCieWvy4GOFlqoJKNVs+2Vrgn2MfXJ7poKMY3pWvXEspuI9eB9yiFPoitJB0jSYMuATnB4FdtcetM6y4c3hGsXkBUHuNiFYuunjSEPA+WkOH6IPQpeDVBnZ8goLx6vsVtamujSNalhMpVQQn1agAQM7FMKtxX30Dvz7BWCQ0QB90Ex914j3O/8AYj6AosTKMvx6OkiJ4JUfgqxCbsq4ztZZCmp1IUYC5zoVq7HB6gbWkrnAmFz7vbSEPdXMlPomVNnkuRKhhO2oRwnOru9SpW2+yjeyEorAji0D8gZCE46xe6pDZhHqlOVYsXNptMcnk90TniD1WOKwdUsWU2+Yy5JjrpwdDOfZV7ug94LuB+qMdE2jWuc47x6pe/ylGHKP0X+NvuRM+3uX/wBLig97UdTMObpPrEL06iNkE6oxzKjBP3WbD9QnJ5PtMpBrcPLb+s4vB7KNttUqnSASXLTMxFNrS5x2H4Z7oHe5EMdLDxwQt6uKxMOrG3iJ6HSlzS88Ad93NH+6lu8/dU26TMcSJhCbjqZ7uXE/Mqo7qF8QSSD2PH2RbaK7O3ELF2/9DLm/qVeSVPj7bU4A9yq7Lprztyi+Nomdfoh2fgszAkpZHTU2tVtCnsBMLPZbKFxmVPc1y7b7AKO16bq3B2H3KFW3J4IxUd5SM5WuiVXNUrb3PQOhsuqsB7NEklArnp4sO7mbdi4A/wBv1T3DBqF9b9AXU5Huma5e/wAMkDXsJ4n3UFrjw7ZOONcw6htG/wBkrZOMk4/ZMpxl0abqDp3wmiXy4/0tHHshdpgyzzEb87iYR3G13XGl7/6WgfJA3Khyd1JidvQJeqfCOP2JTcl0jm56q1unWYHHsqVTLO9TvyqxElTjGPc2QCqyvf2ysYCtyp4IlDMpRa8SNjz6bpa1NzTEFVarydoKvXqephlBsrYxr6rtLHEOBgtPK11ToS8NImD+EnkcQsNQqvoVxWG0c+/yvX8X/iIypR0lpLi2BHHHdaOwT2XoBbXNdo83wlg6mC0zIcQfmVqKLKDGzVLifytkAfXupabGCXu23PH7BZvPZWfKIAH3+qBGfKfJEqvmy9WzlNkhrW+xLWkx9UCuMi1zi4gb+gA/ZCatUlQEn1TOtjS8WMTcXGSa0codTu31XbAwFp8P/hq8OBqyZ33V7KYmlbHSImEFVpdGYpaZehbu1Q4R8q5/ClhBPCr3l2NW542B9lXGQDttTgAeeVmtSY6ob6NbS8PRMhDK+5hon0AVFzQI01CZHxHyuN+1ghu5PLvX2CtRTuyk+is/6Q24eQfT90Ss20Q0FxcXc7RH7IK55eVMxpRvljB+tAuLCV5c6gQ13PIfH6EIh0VVBqOY7YxxPPx6rP6CpKDi1wcDBHBCVvjC2DjFYwqnJLGerBZzqXIj8A7c/KvYjL+JRLj+KmPN77bO+q8/6gyJ1OM8yfusjxaXK3H9EQj2DM5mOd+NvZZK5vSSpMldyUNG5XsKasWsb5KtYvZbY4lT07UlJZ0ZWhsbFVttUCzsxazOvtHNMjkLYWVq9lJjjuKjdU9h6j9F1TEyJhStqFjWsJ2Elo7NB7pK275UkC56gjQosYzW47nieUQw9uKjtQJA9RssTksrJ5Rjp/qVrBDh9Qg+VCfx/wDkGqp1NyNdlLFuwBk7zuvOMzcw9zZ3aYWhynUDXEkExG28FYi4q66hPqflU8Cqz3Y2MRqjFdjrbKPpnU0/PuEYf1EK7dgGkANd6mdphU8fgzWa8j+hur5CEaTSqfoVpca7G/7QO2KXZure/wBFOBtI/RRiprQfU50aTsQEcs6MAeqzrIqIpOP2TW9IStpg6QeyI7INi8XqMn/hbPGWwYIACSeTlxQCT4oxfUGJ0mY/7KBW1ANuqZ2IeATPEgwVser8jTDhTbBdG/o35Qi1sKRAc90kcBu0bp+rx5S2Olo3cVrA/U2KpObUqNABB2A4IhZjpeq5v4uJMLcVWsEjSDuYn0QatZCZAj27I8Yqup1uWlvm36Ib/JeWB/0LNXFWTJRu/tttln7ppHIKJSkMUuOaQveoTWCq3NcqqXuWjGromV+M+m7vqcaPIJMLCZAVatQuceSjWPumBu8Jt5csPCQi3J62ZSSRl77Fkt91Wt+mKppGqBLWnzDuPeEar1lSrZU0wQHESDI7HZdKH9Bq7pLpAQ3miR3GwHv6qW1BeZKBitrq/VaawpwAhXfhHBmeZpet7dX6dsFVpvVyjUWZLSteP2O/gwq1ajBRWi8d4QnKXbdUDsqwb3C8kh91ljbtcRuHU3McB7jY/QrFXl4XvJJ2A2HqVoLlhqtdPcFZfI459CoadQEOYdLv7/ZanjVwXf2TTm4V6uNLzIXMxZHZbv8Aw/tqNVxp1RJc2Gz690dzXRgYNbNx6d1Sf6hwn8bLWyjGWHndhY78LQWlGFIbAsO7Y+VNphhcdg0fr6b90KVvyegEm5st1KrG0j3dG0dvc+yx+TvCXbH2RCrkSJYD+OAY7+xWcrVCS72KL49Xesaprx9kdR8lPZtwoR6qdqeY6PdVkKGk3dSgKNzt1COaRtuimAl896bkD6hxQDw4cHlTYPI+FPu2FYzLtbR8LMXKHkOX0wLWsjx1ENZtzH3EqarUcN/2VG0aSwOgxTlrvWZkn9UXo25eNTQS31gkKbU4vWIT6ZPaZt0BpqGm1gkkcudyjFPrR3hhgdL3bB3BDfU+6zN63w2kloO3DhIQzA1JcXHkmfYbqIURkuZD7jprX0QfM4yTuSeVEDHCh8aVI0q9ln0gK7JG7qTwJVYvgq1SuAlpaGhx+yrc46Qhpw4c7Q7vwfQ9votG2oCq940RspjZJFmku0Za56TBPCj/APFWrZNqB7A7v+E/I7rI5/MupVtI/KD+pTNN1tj4pktLNDlOoU9xKkFNc5q3Y+KooyObKdWUNyFqdJPsjIpypf4UOBB7ghL/AAy3QsJYzGYTHlziSNmnf6rTBgagD6nhVXMmCOff3UlbNuPlI8w227+6z765zmaTjzWoLVLxoUf+agd0NZTLuRE9jyjOLwHi7AT/ALe6A64xX5FMUSG3vn1naGAuJ2ELQDoOoW66rtxHlH3Wr6f6epWjNRA1xJceyt5W/ZTpaiRvv8lDscYx/D2C+WUpYjBZ/GCm2n4bjpqeWHRI0/iE/ZB8tiHVwapkn+qeY9VoalM1Gio8+XzGm32J3d/30Q4X4pmJRqdSTfslzcX0DbHGVbMMrggtMODhuA78p9FpbXrydIqtnT3b3WbvMoacmk6NX4qbt6bvoeECqZVrjvT0nvoMD7KLPF+buSGYSVn8kbzO9YUHshjDq/MYlZCtlDWIZqEzAkwBJlD61aRsw/UlSY62f+Ub9yN1anxYVR6DZCHokLvDOpxBgyAO8H9kJrnU55b+HVIn09Efq4Jz+Sfopbbp2AW+vE+qajNRWg/mjpmC3yz7p1N6K5DEOpy0gj5EFULa11HSdj7oimpLRyMt9FhlAEc8pzrHSQfaVpMX0eXOGo7HeQdohOu8Tqr+FTEgQ2R+qRXlRlPjF6V5d9gOhbGA71KO3FpNIE+i0eQ6NNOjShpJ3L4BMcQICz2arGlDHwDE6P6gO2r0+EOyNkppYChfBxbG21FtOkB3Mk/JUVp1KbNxNNwg/ipu3Y76dj8ILeZaRss9eVXPK0IUc+pCDhJvTfdSf4gW9zaOptotZUlsuEERO8HlZ3AVJ3WbbYuj5RPBXOnb0RJ0xjW1EJGDSw2bU8VVQpX4IUrbgFZTiwLi0WjWXNqKuXpPFCjCuMuC4Udxd7KlWuwFLjMdUunhjRt3PYD1U8c7YVRb9lnFZEEuZ7A/Wf8AlV8nimVamsnsAquTtDRe5jDuDE/uqYo1TvqKNCvvlF4FcopYzXJpCfCQherwxRrWqXVsmJVTCdAWexhcRVZ+Nm//AND0WWuK5e4yCHTMDYgr0RzZQLL4am/zcOHDm7FK20r+QzT5DgwTZ5B7z/Nfu2AC7mOy9HwOdtqTQGn8LQXPdAL3R+y8nvqNSY2dHDoIKJ4ezH+oHn2aQJ+6xvJ8VTW7g/KyM1rN1letC8mDt2a3j6oXkL2q9gq1zoZ/p0zs5/wOzfdRY/8Al/hYwH8zhrI+J2T7nFurOL3y4nkmSl66K4/6wPyfS9FC66lkRPAgAcADgfCA3WUc491oavTgHIj9Ew9ONTcZRQSLrMqaj3ojjsXJk7lGWYUBE7G0DeytO3V0c7I+okFnhi7YNn4CsNx5Y4AiEfsqrG7lQZS9Y4Q3lBSbFpSZax1CjG4kpLujT7AD4QWn4g4Cir3D+FfhLPQPVoVuMhRezw7huto2a8QKrPr3Weq9M0Xu1ULmkY301D4Tx9DsUKzFSp2lZ2la1Hv3JXRo3tSwbqlKPaPW8PY1iAw1GAARIIMD6LQ2Fpa2nmdUaXfmcRt8ALyvG2paBuUTkhK11fFNyRFtjn02a3qHrs6Sy2Bk7eI4cfA/uvMbuwrVHFznSXGSTJJPythYWYqGCilbAsa3n7JxWN9gYyUPR5uMI7unMwhHIWxr22nsqjyPRQ7ZBnfIAf5TtwsvXPh1TC9DMLI9R43S/wARvB59kaievGVVz0qtv+PdGseC/hZdtKRsf+FoOmcw2jUa2tOidyOQF18Px2I5JqUegrWouAVMl3uvTmYi1uKeqjUHEiSFkLyyFNxmNp37LNhavQvGT/oBUrF73geq9K6WfRt2+GILiJc74C86q5Dfy8og7IOo0Jnz1dh7M7uXWRnPMCSi5RxiXH86s8ju8/upnWYHf7KljaqJ+ICjY10K2PsugpFy5eqM45clTSoOGPKrVqUq0Cu0pa6LkgkegYzF6jwPqilrgpE/sOU6lsUat7wBsLHnWxpS1GeFPw3w4LS2N6wN4H+6z2WqBzpCr0bohASwqzS3rmOHZAbmmAdimm7JUNSqpzTtENQjlK24nYIfWufNCI2oAEolcNfZEtSLDaDomVXd5TKlfdqpUqSj2ShFfiUWsJjJiIhVXXQJmFT1JCUN+RIniiS7h44Q9lmGlXEypwhOxsJFtBOypMMAI1XxjdHZYy2vDTfPZaIZXU1WilhaRU8Q0zAVtmUMcodWqSVFqVcB6Xq97KpPemkpIU8SG9GOdCH31ZsEHv2RCqzZAMmwo9UNZeC1mbydHSSWOj2Va2rOncyFaurclRWeMJctJ4o9hYRk3/htun8jEbEADfcwVdymuvwdLflCsZZuA5KMUraOyw7IJT5ILKzCnb45rBt53Dufwj+6juLB7zJM/wBkdtKIJgrQ0MNSLZkT6KYvsE7mYqzsS1XvCcit5ZaT5VRLnLnugpS32Wl0pEkr04kOKY4pUxyg4TUlL0xwSBqHJFh+tP8AFMKLSnAJeVOl1Iiq7qKFacEzSEs/GwnkRBqR7dlYEKOvELpUqMdO5AxtLzSiDa20KqAnLPc2gr7HOfKaUoXFCZIi4rkqg4RcQlXLjirc0pChx9/DtJVysNln6rtNYe5TFPbCp7HGajldoS2wloKm0J+Pj6KNkPhpdCn0JQ1GXjIryKrmKhd2kou5ihfTVJ0uPaLxnjM7/lUlWKGLg8Ir4ae1qVlKT6D/ADMs47HtA3Rm0xwcOyF21WFet73SqqrVpHPSlkrM0zIVejknDuruRudQQWohShjKaX35Inuq7rlUH1YTfGXcWyQ8UpSrl6MTOUbly5cWEK5cuVWScEq5coIQjlGVy5LWey6FCjrcLlyDZ/ElFYJUi5ZEvYYcEhXLlUkRKuXKDjlwXLlBI2rwsze//s35XLk14/8AIsvRrbH8I+ArS5ctyHoTYq4LlyMQcVE9KuQ7PRyK5TmrlyyZ+whPRU65cjx9HFe4VGqkXJWfssVqiicuXKUF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46" name="AutoShape 6" descr="data:image/jpeg;base64,/9j/4AAQSkZJRgABAQAAAQABAAD/2wCEAAkGBhIQEBUQEhISFBQQEhAQEBAPFBAQEBAPFBAVFBQQFRQXHCYeFxkjGRQUHy8gIycpLCwsFR4xNTAqNSYrLCkBCQoKDgwOGg8PGikkHyQsLCwsKSwsKSksLCkpLCwsKSwsKSwpLCksLCksLCksLCkpLCwpKSkpKSksLCwsLCwsLP/AABEIALEBHAMBIgACEQEDEQH/xAAcAAABBQEBAQAAAAAAAAAAAAAFAQIDBAYABwj/xAA4EAABAwMDAgUCBAQGAwEAAAABAAIRAwQFEiExBkETIlFhcYGRMlKhsRQjQtEHFUPB4fAWYnIz/8QAGgEAAgMBAQAAAAAAAAAAAAAAAwQBAgUABv/EACYRAAIDAAICAgEFAQEAAAAAAAABAgMREiEEMRNBIgUUMlFhQiP/2gAMAwEAAhEDEQA/ACwCULoSoZwoSpISrjhUqQFKoJOSpJUb6qrKSitZyWkupOQ4190pvEm/MgmE4BBdKoMvFK+62Rf3MGtI4stB4XeIEMNcpDcFLfvlpfgFg5cShlO7IVpteQmYeRGS0rjLdPdLUEKh45B2Ub7wlCl5aiy6j0EQ5LKGMuldbVkSjVXxs9FGsHufC5lcd1SqXCqvqSl7/KUekXigjUuhKRl0ChhXAkJaPmveyzgGgUir2lWQrJWtXNSWgWsESJUiuVEKRKkUnCLly5ccNKROKauOOKbKcQmlcQOSpAlKggQuhMqVRCgr1VA50rN8jyuLxBYwLDblcbtVV2lJry5oJwRddc7SqzLkE8qKqwwq1OzM8qs/Lcy6qxF6o8Jg3SfwhAlNpsM7JZvk+ifRIaaQPAO6c9xaJKzOXyrpgKYqW4i8Yaal9yyOQofFHZYtl689yr9heundXnBhpU4tNMSpGuICqOuRAUrKs8IKm0gHEtsuQAq1SqkKp3l4GhUds30XUUyzSuQTCtePAWMp5X+bsVpbar4gTKcqzrKsLVMFxTzRhQhxbwqtxcuVfkiwaiy8QkIQV+RIT6WTJ2UcQjqlgftH7q8XoXZ0yBqKs+JIkrY8exQr7E5R7ClOiC2ZVWpUaO6GPujwCVXc8oMvNafRZQCjbkEqWUF1lWrS73gotPmKTyRWUMCC6U/wzE9lBUrADkJ12xX2UUWOSKFt0D3UwIVo2Rl6ZDTRxTU4lNVyBwXOC4JVBBRqjdNS3rSN1HSYSF57y/wm2xqH5IjrvhSUbkRCgrUSFLZUxO6Sd2egqhvRBkHuAkITRvnTErS5FjdMBZN7dNRXqan9DUYrMZoaFU6dyrNm4AqlbnbdEKFBjhOoBQ1KTyPQBLHrJq1HWFm8lhpdwtA92jhyo3F55pKptkH2F1fQPs+mHO7LS2PQpjUR7o90oxtRoK0GYrCnRMekBD+WUk2/opOx7h5ne4kTA4CbQoOpjYEo5jLbxa0O45Wnq4+mGwGhLWeY4S4wWsnF9nmNxfEHcIRk6gqDZei5ewp6eBKxWQwwmWpnx/L5P8lg1GqPtGVpWpDlrsHT4BQxuNLTK0GOAYBq+yctn8nplbJJLEEqVkHGBwnXeJphvqUVsLF1Rp0bCEBy9vVpu4MLPr8lRlxjgHimwDk7ZreOVRswCY7opeUi9u+xQo42qGh7eJ5T0bOS76DQWxaNCy6OgNT9WyH2Bc/kI/QfQY3zgk++wRIbLqTEZxxgzQuLUlzlqY/p9VQGWEqJV56ZKrk/ovwpKdGPMqf8WHRCtGpOyiPXspKLQ+pdOO0mFVeSVLpS6Vzm2QUnlw4XWuWLXQeP2Vt1NQUrFr3bmB3PP2RabHF9BFjWMN036hKcoHVqNMAMkx+ZQPzAnYD7LV/dxXsW+PfQQhLCg/iB2UgqSmY2Rl6BZgPy1fSks7uRAEqPMUC8K701TFLzPbMLE8+vlLUN0tJE9PEVKv8ASU+v0xVaJWmt+omHZrQF17lW6eyxpVW5qQSMuzLf+P1Cwv5jlAHY0eIXHt2WrHVAphzCNt1nbPIMqVjPErq7LI62vQzXW5sqZCu7gCAo8eHAzui2frM1DT+nZPwNnrdu0keyKrZ2Q3Ak0odEOVZ/K1cEBZFmSfq824nlb7qKwf4elrCBufcrMYrFbw4ItDddbdiJXCSN50ReAtCv9U5DzNbyFjra7/h3Q0wuyOaL/MTwOUoq+cv8YCUMloRN6Q4Fpgn0WqsqxLPMSvOum70Va/mOwPdeoUtOnaOEl59z8eaVaz/S04NJORmMi0ucQ0gx2KytzkNLy12xHZa3IXNFuoucARMLzLLXmutI9eU54TnfqmMxhiNC64BHxvKpWl4alZre07/dS4q1dUZpiZ7ojaWDLd2p7QfWU7XViaFZNJnoWEaBSHvyuurJlVpmO8LIXPV7WgBoAA7BUj1sYgbfVZ0/0tp7CZSKcnuA/qZvhEgHgpcZfCpSbTHKE5a4NaSHczyndMNNM6juAn/hypcvaGtSRrtDaTYA37lZTL5LzQCieWvy4GOFlqoJKNVs+2Vrgn2MfXJ7poKMY3pWvXEspuI9eB9yiFPoitJB0jSYMuATnB4FdtcetM6y4c3hGsXkBUHuNiFYuunjSEPA+WkOH6IPQpeDVBnZ8goLx6vsVtamujSNalhMpVQQn1agAQM7FMKtxX30Dvz7BWCQ0QB90Ex914j3O/8AYj6AosTKMvx6OkiJ4JUfgqxCbsq4ztZZCmp1IUYC5zoVq7HB6gbWkrnAmFz7vbSEPdXMlPomVNnkuRKhhO2oRwnOru9SpW2+yjeyEorAji0D8gZCE46xe6pDZhHqlOVYsXNptMcnk90TniD1WOKwdUsWU2+Yy5JjrpwdDOfZV7ug94LuB+qMdE2jWuc47x6pe/ylGHKP0X+NvuRM+3uX/wBLig97UdTMObpPrEL06iNkE6oxzKjBP3WbD9QnJ5PtMpBrcPLb+s4vB7KNttUqnSASXLTMxFNrS5x2H4Z7oHe5EMdLDxwQt6uKxMOrG3iJ6HSlzS88Ad93NH+6lu8/dU26TMcSJhCbjqZ7uXE/Mqo7qF8QSSD2PH2RbaK7O3ELF2/9DLm/qVeSVPj7bU4A9yq7Lprztyi+Nomdfoh2fgszAkpZHTU2tVtCnsBMLPZbKFxmVPc1y7b7AKO16bq3B2H3KFW3J4IxUd5SM5WuiVXNUrb3PQOhsuqsB7NEklArnp4sO7mbdi4A/wBv1T3DBqF9b9AXU5Huma5e/wAMkDXsJ4n3UFrjw7ZOONcw6htG/wBkrZOMk4/ZMpxl0abqDp3wmiXy4/0tHHshdpgyzzEb87iYR3G13XGl7/6WgfJA3Khyd1JidvQJeqfCOP2JTcl0jm56q1unWYHHsqVTLO9TvyqxElTjGPc2QCqyvf2ysYCtyp4IlDMpRa8SNjz6bpa1NzTEFVarydoKvXqephlBsrYxr6rtLHEOBgtPK11ToS8NImD+EnkcQsNQqvoVxWG0c+/yvX8X/iIypR0lpLi2BHHHdaOwT2XoBbXNdo83wlg6mC0zIcQfmVqKLKDGzVLifytkAfXupabGCXu23PH7BZvPZWfKIAH3+qBGfKfJEqvmy9WzlNkhrW+xLWkx9UCuMi1zi4gb+gA/ZCatUlQEn1TOtjS8WMTcXGSa0codTu31XbAwFp8P/hq8OBqyZ33V7KYmlbHSImEFVpdGYpaZehbu1Q4R8q5/ClhBPCr3l2NW542B9lXGQDttTgAeeVmtSY6ob6NbS8PRMhDK+5hon0AVFzQI01CZHxHyuN+1ghu5PLvX2CtRTuyk+is/6Q24eQfT90Ss20Q0FxcXc7RH7IK55eVMxpRvljB+tAuLCV5c6gQ13PIfH6EIh0VVBqOY7YxxPPx6rP6CpKDi1wcDBHBCVvjC2DjFYwqnJLGerBZzqXIj8A7c/KvYjL+JRLj+KmPN77bO+q8/6gyJ1OM8yfusjxaXK3H9EQj2DM5mOd+NvZZK5vSSpMldyUNG5XsKasWsb5KtYvZbY4lT07UlJZ0ZWhsbFVttUCzsxazOvtHNMjkLYWVq9lJjjuKjdU9h6j9F1TEyJhStqFjWsJ2Elo7NB7pK275UkC56gjQosYzW47nieUQw9uKjtQJA9RssTksrJ5Rjp/qVrBDh9Qg+VCfx/wDkGqp1NyNdlLFuwBk7zuvOMzcw9zZ3aYWhynUDXEkExG28FYi4q66hPqflU8Cqz3Y2MRqjFdjrbKPpnU0/PuEYf1EK7dgGkANd6mdphU8fgzWa8j+hur5CEaTSqfoVpca7G/7QO2KXZure/wBFOBtI/RRiprQfU50aTsQEcs6MAeqzrIqIpOP2TW9IStpg6QeyI7INi8XqMn/hbPGWwYIACSeTlxQCT4oxfUGJ0mY/7KBW1ANuqZ2IeATPEgwVser8jTDhTbBdG/o35Qi1sKRAc90kcBu0bp+rx5S2Olo3cVrA/U2KpObUqNABB2A4IhZjpeq5v4uJMLcVWsEjSDuYn0QatZCZAj27I8Yqup1uWlvm36Ib/JeWB/0LNXFWTJRu/tttln7ppHIKJSkMUuOaQveoTWCq3NcqqXuWjGromV+M+m7vqcaPIJMLCZAVatQuceSjWPumBu8Jt5csPCQi3J62ZSSRl77Fkt91Wt+mKppGqBLWnzDuPeEar1lSrZU0wQHESDI7HZdKH9Bq7pLpAQ3miR3GwHv6qW1BeZKBitrq/VaawpwAhXfhHBmeZpet7dX6dsFVpvVyjUWZLSteP2O/gwq1ajBRWi8d4QnKXbdUDsqwb3C8kh91ljbtcRuHU3McB7jY/QrFXl4XvJJ2A2HqVoLlhqtdPcFZfI459CoadQEOYdLv7/ZanjVwXf2TTm4V6uNLzIXMxZHZbv8Aw/tqNVxp1RJc2Gz690dzXRgYNbNx6d1Sf6hwn8bLWyjGWHndhY78LQWlGFIbAsO7Y+VNphhcdg0fr6b90KVvyegEm5st1KrG0j3dG0dvc+yx+TvCXbH2RCrkSJYD+OAY7+xWcrVCS72KL49Xesaprx9kdR8lPZtwoR6qdqeY6PdVkKGk3dSgKNzt1COaRtuimAl896bkD6hxQDw4cHlTYPI+FPu2FYzLtbR8LMXKHkOX0wLWsjx1ENZtzH3EqarUcN/2VG0aSwOgxTlrvWZkn9UXo25eNTQS31gkKbU4vWIT6ZPaZt0BpqGm1gkkcudyjFPrR3hhgdL3bB3BDfU+6zN63w2kloO3DhIQzA1JcXHkmfYbqIURkuZD7jprX0QfM4yTuSeVEDHCh8aVI0q9ln0gK7JG7qTwJVYvgq1SuAlpaGhx+yrc46Qhpw4c7Q7vwfQ9votG2oCq940RspjZJFmku0Za56TBPCj/APFWrZNqB7A7v+E/I7rI5/MupVtI/KD+pTNN1tj4pktLNDlOoU9xKkFNc5q3Y+KooyObKdWUNyFqdJPsjIpypf4UOBB7ghL/AAy3QsJYzGYTHlziSNmnf6rTBgagD6nhVXMmCOff3UlbNuPlI8w227+6z765zmaTjzWoLVLxoUf+agd0NZTLuRE9jyjOLwHi7AT/ALe6A64xX5FMUSG3vn1naGAuJ2ELQDoOoW66rtxHlH3Wr6f6epWjNRA1xJceyt5W/ZTpaiRvv8lDscYx/D2C+WUpYjBZ/GCm2n4bjpqeWHRI0/iE/ZB8tiHVwapkn+qeY9VoalM1Gio8+XzGm32J3d/30Q4X4pmJRqdSTfslzcX0DbHGVbMMrggtMODhuA78p9FpbXrydIqtnT3b3WbvMoacmk6NX4qbt6bvoeECqZVrjvT0nvoMD7KLPF+buSGYSVn8kbzO9YUHshjDq/MYlZCtlDWIZqEzAkwBJlD61aRsw/UlSY62f+Ub9yN1anxYVR6DZCHokLvDOpxBgyAO8H9kJrnU55b+HVIn09Efq4Jz+Sfopbbp2AW+vE+qajNRWg/mjpmC3yz7p1N6K5DEOpy0gj5EFULa11HSdj7oimpLRyMt9FhlAEc8pzrHSQfaVpMX0eXOGo7HeQdohOu8Tqr+FTEgQ2R+qRXlRlPjF6V5d9gOhbGA71KO3FpNIE+i0eQ6NNOjShpJ3L4BMcQICz2arGlDHwDE6P6gO2r0+EOyNkppYChfBxbG21FtOkB3Mk/JUVp1KbNxNNwg/ipu3Y76dj8ILeZaRss9eVXPK0IUc+pCDhJvTfdSf4gW9zaOptotZUlsuEERO8HlZ3AVJ3WbbYuj5RPBXOnb0RJ0xjW1EJGDSw2bU8VVQpX4IUrbgFZTiwLi0WjWXNqKuXpPFCjCuMuC4Udxd7KlWuwFLjMdUunhjRt3PYD1U8c7YVRb9lnFZEEuZ7A/Wf8AlV8nimVamsnsAquTtDRe5jDuDE/uqYo1TvqKNCvvlF4FcopYzXJpCfCQherwxRrWqXVsmJVTCdAWexhcRVZ+Nm//AND0WWuK5e4yCHTMDYgr0RzZQLL4am/zcOHDm7FK20r+QzT5DgwTZ5B7z/Nfu2AC7mOy9HwOdtqTQGn8LQXPdAL3R+y8nvqNSY2dHDoIKJ4ezH+oHn2aQJ+6xvJ8VTW7g/KyM1rN1letC8mDt2a3j6oXkL2q9gq1zoZ/p0zs5/wOzfdRY/8Al/hYwH8zhrI+J2T7nFurOL3y4nkmSl66K4/6wPyfS9FC66lkRPAgAcADgfCA3WUc491oavTgHIj9Ew9ONTcZRQSLrMqaj3ojjsXJk7lGWYUBE7G0DeytO3V0c7I+okFnhi7YNn4CsNx5Y4AiEfsqrG7lQZS9Y4Q3lBSbFpSZax1CjG4kpLujT7AD4QWn4g4Cir3D+FfhLPQPVoVuMhRezw7huto2a8QKrPr3Weq9M0Xu1ULmkY301D4Tx9DsUKzFSp2lZ2la1Hv3JXRo3tSwbqlKPaPW8PY1iAw1GAARIIMD6LQ2Fpa2nmdUaXfmcRt8ALyvG2paBuUTkhK11fFNyRFtjn02a3qHrs6Sy2Bk7eI4cfA/uvMbuwrVHFznSXGSTJJPythYWYqGCilbAsa3n7JxWN9gYyUPR5uMI7unMwhHIWxr22nsqjyPRQ7ZBnfIAf5TtwsvXPh1TC9DMLI9R43S/wARvB59kaievGVVz0qtv+PdGseC/hZdtKRsf+FoOmcw2jUa2tOidyOQF18Px2I5JqUegrWouAVMl3uvTmYi1uKeqjUHEiSFkLyyFNxmNp37LNhavQvGT/oBUrF73geq9K6WfRt2+GILiJc74C86q5Dfy8og7IOo0Jnz1dh7M7uXWRnPMCSi5RxiXH86s8ju8/upnWYHf7KljaqJ+ICjY10K2PsugpFy5eqM45clTSoOGPKrVqUq0Cu0pa6LkgkegYzF6jwPqilrgpE/sOU6lsUat7wBsLHnWxpS1GeFPw3w4LS2N6wN4H+6z2WqBzpCr0bohASwqzS3rmOHZAbmmAdimm7JUNSqpzTtENQjlK24nYIfWufNCI2oAEolcNfZEtSLDaDomVXd5TKlfdqpUqSj2ShFfiUWsJjJiIhVXXQJmFT1JCUN+RIniiS7h44Q9lmGlXEypwhOxsJFtBOypMMAI1XxjdHZYy2vDTfPZaIZXU1WilhaRU8Q0zAVtmUMcodWqSVFqVcB6Xq97KpPemkpIU8SG9GOdCH31ZsEHv2RCqzZAMmwo9UNZeC1mbydHSSWOj2Va2rOncyFaurclRWeMJctJ4o9hYRk3/htun8jEbEADfcwVdymuvwdLflCsZZuA5KMUraOyw7IJT5ILKzCnb45rBt53Dufwj+6juLB7zJM/wBkdtKIJgrQ0MNSLZkT6KYvsE7mYqzsS1XvCcit5ZaT5VRLnLnugpS32Wl0pEkr04kOKY4pUxyg4TUlL0xwSBqHJFh+tP8AFMKLSnAJeVOl1Iiq7qKFacEzSEs/GwnkRBqR7dlYEKOvELpUqMdO5AxtLzSiDa20KqAnLPc2gr7HOfKaUoXFCZIi4rkqg4RcQlXLjirc0pChx9/DtJVysNln6rtNYe5TFPbCp7HGajldoS2wloKm0J+Pj6KNkPhpdCn0JQ1GXjIryKrmKhd2kou5ihfTVJ0uPaLxnjM7/lUlWKGLg8Ir4ae1qVlKT6D/ADMs47HtA3Rm0xwcOyF21WFet73SqqrVpHPSlkrM0zIVejknDuruRudQQWohShjKaX35Inuq7rlUH1YTfGXcWyQ8UpSrl6MTOUbly5cWEK5cuVWScEq5coIQjlGVy5LWey6FCjrcLlyDZ/ElFYJUi5ZEvYYcEhXLlUkRKuXKDjlwXLlBI2rwsze//s35XLk14/8AIsvRrbH8I+ArS5ctyHoTYq4LlyMQcVE9KuQ7PRyK5TmrlyyZ+whPRU65cjx9HFe4VGqkXJWfssVqiicuXKUF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48" name="AutoShape 8" descr="data:image/jpeg;base64,/9j/4AAQSkZJRgABAQAAAQABAAD/2wCEAAkGBhIQEBUQEhISFBQQEhAQEBAPFBAQEBAPFBAVFBQQFRQXHCYeFxkjGRQUHy8gIycpLCwsFR4xNTAqNSYrLCkBCQoKDgwOGg8PGikkHyQsLCwsKSwsKSksLCkpLCwsKSwsKSwpLCksLCksLCksLCkpLCwpKSkpKSksLCwsLCwsLP/AABEIALEBHAMBIgACEQEDEQH/xAAcAAABBQEBAQAAAAAAAAAAAAAFAQIDBAYABwj/xAA4EAABAwMDAgUCBAQGAwEAAAABAAIRAwQFEiExBkETIlFhcYGRMlKhsRQjQtEHFUPB4fAWYnIz/8QAGgEAAgMBAQAAAAAAAAAAAAAAAwQBAgUABv/EACYRAAIDAAICAgEFAQEAAAAAAAABAgMREiEEMRNBIgUUMlFhQiP/2gAMAwEAAhEDEQA/ACwCULoSoZwoSpISrjhUqQFKoJOSpJUb6qrKSitZyWkupOQ4190pvEm/MgmE4BBdKoMvFK+62Rf3MGtI4stB4XeIEMNcpDcFLfvlpfgFg5cShlO7IVpteQmYeRGS0rjLdPdLUEKh45B2Ub7wlCl5aiy6j0EQ5LKGMuldbVkSjVXxs9FGsHufC5lcd1SqXCqvqSl7/KUekXigjUuhKRl0ChhXAkJaPmveyzgGgUir2lWQrJWtXNSWgWsESJUiuVEKRKkUnCLly5ccNKROKauOOKbKcQmlcQOSpAlKggQuhMqVRCgr1VA50rN8jyuLxBYwLDblcbtVV2lJry5oJwRddc7SqzLkE8qKqwwq1OzM8qs/Lcy6qxF6o8Jg3SfwhAlNpsM7JZvk+ifRIaaQPAO6c9xaJKzOXyrpgKYqW4i8Yaal9yyOQofFHZYtl689yr9heundXnBhpU4tNMSpGuICqOuRAUrKs8IKm0gHEtsuQAq1SqkKp3l4GhUds30XUUyzSuQTCtePAWMp5X+bsVpbar4gTKcqzrKsLVMFxTzRhQhxbwqtxcuVfkiwaiy8QkIQV+RIT6WTJ2UcQjqlgftH7q8XoXZ0yBqKs+JIkrY8exQr7E5R7ClOiC2ZVWpUaO6GPujwCVXc8oMvNafRZQCjbkEqWUF1lWrS73gotPmKTyRWUMCC6U/wzE9lBUrADkJ12xX2UUWOSKFt0D3UwIVo2Rl6ZDTRxTU4lNVyBwXOC4JVBBRqjdNS3rSN1HSYSF57y/wm2xqH5IjrvhSUbkRCgrUSFLZUxO6Sd2egqhvRBkHuAkITRvnTErS5FjdMBZN7dNRXqan9DUYrMZoaFU6dyrNm4AqlbnbdEKFBjhOoBQ1KTyPQBLHrJq1HWFm8lhpdwtA92jhyo3F55pKptkH2F1fQPs+mHO7LS2PQpjUR7o90oxtRoK0GYrCnRMekBD+WUk2/opOx7h5ne4kTA4CbQoOpjYEo5jLbxa0O45Wnq4+mGwGhLWeY4S4wWsnF9nmNxfEHcIRk6gqDZei5ewp6eBKxWQwwmWpnx/L5P8lg1GqPtGVpWpDlrsHT4BQxuNLTK0GOAYBq+yctn8nplbJJLEEqVkHGBwnXeJphvqUVsLF1Rp0bCEBy9vVpu4MLPr8lRlxjgHimwDk7ZreOVRswCY7opeUi9u+xQo42qGh7eJ5T0bOS76DQWxaNCy6OgNT9WyH2Bc/kI/QfQY3zgk++wRIbLqTEZxxgzQuLUlzlqY/p9VQGWEqJV56ZKrk/ovwpKdGPMqf8WHRCtGpOyiPXspKLQ+pdOO0mFVeSVLpS6Vzm2QUnlw4XWuWLXQeP2Vt1NQUrFr3bmB3PP2RabHF9BFjWMN036hKcoHVqNMAMkx+ZQPzAnYD7LV/dxXsW+PfQQhLCg/iB2UgqSmY2Rl6BZgPy1fSks7uRAEqPMUC8K701TFLzPbMLE8+vlLUN0tJE9PEVKv8ASU+v0xVaJWmt+omHZrQF17lW6eyxpVW5qQSMuzLf+P1Cwv5jlAHY0eIXHt2WrHVAphzCNt1nbPIMqVjPErq7LI62vQzXW5sqZCu7gCAo8eHAzui2frM1DT+nZPwNnrdu0keyKrZ2Q3Ak0odEOVZ/K1cEBZFmSfq824nlb7qKwf4elrCBufcrMYrFbw4ItDddbdiJXCSN50ReAtCv9U5DzNbyFjra7/h3Q0wuyOaL/MTwOUoq+cv8YCUMloRN6Q4Fpgn0WqsqxLPMSvOum70Va/mOwPdeoUtOnaOEl59z8eaVaz/S04NJORmMi0ucQ0gx2KytzkNLy12xHZa3IXNFuoucARMLzLLXmutI9eU54TnfqmMxhiNC64BHxvKpWl4alZre07/dS4q1dUZpiZ7ojaWDLd2p7QfWU7XViaFZNJnoWEaBSHvyuurJlVpmO8LIXPV7WgBoAA7BUj1sYgbfVZ0/0tp7CZSKcnuA/qZvhEgHgpcZfCpSbTHKE5a4NaSHczyndMNNM6juAn/hypcvaGtSRrtDaTYA37lZTL5LzQCieWvy4GOFlqoJKNVs+2Vrgn2MfXJ7poKMY3pWvXEspuI9eB9yiFPoitJB0jSYMuATnB4FdtcetM6y4c3hGsXkBUHuNiFYuunjSEPA+WkOH6IPQpeDVBnZ8goLx6vsVtamujSNalhMpVQQn1agAQM7FMKtxX30Dvz7BWCQ0QB90Ex914j3O/8AYj6AosTKMvx6OkiJ4JUfgqxCbsq4ztZZCmp1IUYC5zoVq7HB6gbWkrnAmFz7vbSEPdXMlPomVNnkuRKhhO2oRwnOru9SpW2+yjeyEorAji0D8gZCE46xe6pDZhHqlOVYsXNptMcnk90TniD1WOKwdUsWU2+Yy5JjrpwdDOfZV7ug94LuB+qMdE2jWuc47x6pe/ylGHKP0X+NvuRM+3uX/wBLig97UdTMObpPrEL06iNkE6oxzKjBP3WbD9QnJ5PtMpBrcPLb+s4vB7KNttUqnSASXLTMxFNrS5x2H4Z7oHe5EMdLDxwQt6uKxMOrG3iJ6HSlzS88Ad93NH+6lu8/dU26TMcSJhCbjqZ7uXE/Mqo7qF8QSSD2PH2RbaK7O3ELF2/9DLm/qVeSVPj7bU4A9yq7Lprztyi+Nomdfoh2fgszAkpZHTU2tVtCnsBMLPZbKFxmVPc1y7b7AKO16bq3B2H3KFW3J4IxUd5SM5WuiVXNUrb3PQOhsuqsB7NEklArnp4sO7mbdi4A/wBv1T3DBqF9b9AXU5Huma5e/wAMkDXsJ4n3UFrjw7ZOONcw6htG/wBkrZOMk4/ZMpxl0abqDp3wmiXy4/0tHHshdpgyzzEb87iYR3G13XGl7/6WgfJA3Khyd1JidvQJeqfCOP2JTcl0jm56q1unWYHHsqVTLO9TvyqxElTjGPc2QCqyvf2ysYCtyp4IlDMpRa8SNjz6bpa1NzTEFVarydoKvXqephlBsrYxr6rtLHEOBgtPK11ToS8NImD+EnkcQsNQqvoVxWG0c+/yvX8X/iIypR0lpLi2BHHHdaOwT2XoBbXNdo83wlg6mC0zIcQfmVqKLKDGzVLifytkAfXupabGCXu23PH7BZvPZWfKIAH3+qBGfKfJEqvmy9WzlNkhrW+xLWkx9UCuMi1zi4gb+gA/ZCatUlQEn1TOtjS8WMTcXGSa0codTu31XbAwFp8P/hq8OBqyZ33V7KYmlbHSImEFVpdGYpaZehbu1Q4R8q5/ClhBPCr3l2NW542B9lXGQDttTgAeeVmtSY6ob6NbS8PRMhDK+5hon0AVFzQI01CZHxHyuN+1ghu5PLvX2CtRTuyk+is/6Q24eQfT90Ss20Q0FxcXc7RH7IK55eVMxpRvljB+tAuLCV5c6gQ13PIfH6EIh0VVBqOY7YxxPPx6rP6CpKDi1wcDBHBCVvjC2DjFYwqnJLGerBZzqXIj8A7c/KvYjL+JRLj+KmPN77bO+q8/6gyJ1OM8yfusjxaXK3H9EQj2DM5mOd+NvZZK5vSSpMldyUNG5XsKasWsb5KtYvZbY4lT07UlJZ0ZWhsbFVttUCzsxazOvtHNMjkLYWVq9lJjjuKjdU9h6j9F1TEyJhStqFjWsJ2Elo7NB7pK275UkC56gjQosYzW47nieUQw9uKjtQJA9RssTksrJ5Rjp/qVrBDh9Qg+VCfx/wDkGqp1NyNdlLFuwBk7zuvOMzcw9zZ3aYWhynUDXEkExG28FYi4q66hPqflU8Cqz3Y2MRqjFdjrbKPpnU0/PuEYf1EK7dgGkANd6mdphU8fgzWa8j+hur5CEaTSqfoVpca7G/7QO2KXZure/wBFOBtI/RRiprQfU50aTsQEcs6MAeqzrIqIpOP2TW9IStpg6QeyI7INi8XqMn/hbPGWwYIACSeTlxQCT4oxfUGJ0mY/7KBW1ANuqZ2IeATPEgwVser8jTDhTbBdG/o35Qi1sKRAc90kcBu0bp+rx5S2Olo3cVrA/U2KpObUqNABB2A4IhZjpeq5v4uJMLcVWsEjSDuYn0QatZCZAj27I8Yqup1uWlvm36Ib/JeWB/0LNXFWTJRu/tttln7ppHIKJSkMUuOaQveoTWCq3NcqqXuWjGromV+M+m7vqcaPIJMLCZAVatQuceSjWPumBu8Jt5csPCQi3J62ZSSRl77Fkt91Wt+mKppGqBLWnzDuPeEar1lSrZU0wQHESDI7HZdKH9Bq7pLpAQ3miR3GwHv6qW1BeZKBitrq/VaawpwAhXfhHBmeZpet7dX6dsFVpvVyjUWZLSteP2O/gwq1ajBRWi8d4QnKXbdUDsqwb3C8kh91ljbtcRuHU3McB7jY/QrFXl4XvJJ2A2HqVoLlhqtdPcFZfI459CoadQEOYdLv7/ZanjVwXf2TTm4V6uNLzIXMxZHZbv8Aw/tqNVxp1RJc2Gz690dzXRgYNbNx6d1Sf6hwn8bLWyjGWHndhY78LQWlGFIbAsO7Y+VNphhcdg0fr6b90KVvyegEm5st1KrG0j3dG0dvc+yx+TvCXbH2RCrkSJYD+OAY7+xWcrVCS72KL49Xesaprx9kdR8lPZtwoR6qdqeY6PdVkKGk3dSgKNzt1COaRtuimAl896bkD6hxQDw4cHlTYPI+FPu2FYzLtbR8LMXKHkOX0wLWsjx1ENZtzH3EqarUcN/2VG0aSwOgxTlrvWZkn9UXo25eNTQS31gkKbU4vWIT6ZPaZt0BpqGm1gkkcudyjFPrR3hhgdL3bB3BDfU+6zN63w2kloO3DhIQzA1JcXHkmfYbqIURkuZD7jprX0QfM4yTuSeVEDHCh8aVI0q9ln0gK7JG7qTwJVYvgq1SuAlpaGhx+yrc46Qhpw4c7Q7vwfQ9votG2oCq940RspjZJFmku0Za56TBPCj/APFWrZNqB7A7v+E/I7rI5/MupVtI/KD+pTNN1tj4pktLNDlOoU9xKkFNc5q3Y+KooyObKdWUNyFqdJPsjIpypf4UOBB7ghL/AAy3QsJYzGYTHlziSNmnf6rTBgagD6nhVXMmCOff3UlbNuPlI8w227+6z765zmaTjzWoLVLxoUf+agd0NZTLuRE9jyjOLwHi7AT/ALe6A64xX5FMUSG3vn1naGAuJ2ELQDoOoW66rtxHlH3Wr6f6epWjNRA1xJceyt5W/ZTpaiRvv8lDscYx/D2C+WUpYjBZ/GCm2n4bjpqeWHRI0/iE/ZB8tiHVwapkn+qeY9VoalM1Gio8+XzGm32J3d/30Q4X4pmJRqdSTfslzcX0DbHGVbMMrggtMODhuA78p9FpbXrydIqtnT3b3WbvMoacmk6NX4qbt6bvoeECqZVrjvT0nvoMD7KLPF+buSGYSVn8kbzO9YUHshjDq/MYlZCtlDWIZqEzAkwBJlD61aRsw/UlSY62f+Ub9yN1anxYVR6DZCHokLvDOpxBgyAO8H9kJrnU55b+HVIn09Efq4Jz+Sfopbbp2AW+vE+qajNRWg/mjpmC3yz7p1N6K5DEOpy0gj5EFULa11HSdj7oimpLRyMt9FhlAEc8pzrHSQfaVpMX0eXOGo7HeQdohOu8Tqr+FTEgQ2R+qRXlRlPjF6V5d9gOhbGA71KO3FpNIE+i0eQ6NNOjShpJ3L4BMcQICz2arGlDHwDE6P6gO2r0+EOyNkppYChfBxbG21FtOkB3Mk/JUVp1KbNxNNwg/ipu3Y76dj8ILeZaRss9eVXPK0IUc+pCDhJvTfdSf4gW9zaOptotZUlsuEERO8HlZ3AVJ3WbbYuj5RPBXOnb0RJ0xjW1EJGDSw2bU8VVQpX4IUrbgFZTiwLi0WjWXNqKuXpPFCjCuMuC4Udxd7KlWuwFLjMdUunhjRt3PYD1U8c7YVRb9lnFZEEuZ7A/Wf8AlV8nimVamsnsAquTtDRe5jDuDE/uqYo1TvqKNCvvlF4FcopYzXJpCfCQherwxRrWqXVsmJVTCdAWexhcRVZ+Nm//AND0WWuK5e4yCHTMDYgr0RzZQLL4am/zcOHDm7FK20r+QzT5DgwTZ5B7z/Nfu2AC7mOy9HwOdtqTQGn8LQXPdAL3R+y8nvqNSY2dHDoIKJ4ezH+oHn2aQJ+6xvJ8VTW7g/KyM1rN1letC8mDt2a3j6oXkL2q9gq1zoZ/p0zs5/wOzfdRY/8Al/hYwH8zhrI+J2T7nFurOL3y4nkmSl66K4/6wPyfS9FC66lkRPAgAcADgfCA3WUc491oavTgHIj9Ew9ONTcZRQSLrMqaj3ojjsXJk7lGWYUBE7G0DeytO3V0c7I+okFnhi7YNn4CsNx5Y4AiEfsqrG7lQZS9Y4Q3lBSbFpSZax1CjG4kpLujT7AD4QWn4g4Cir3D+FfhLPQPVoVuMhRezw7huto2a8QKrPr3Weq9M0Xu1ULmkY301D4Tx9DsUKzFSp2lZ2la1Hv3JXRo3tSwbqlKPaPW8PY1iAw1GAARIIMD6LQ2Fpa2nmdUaXfmcRt8ALyvG2paBuUTkhK11fFNyRFtjn02a3qHrs6Sy2Bk7eI4cfA/uvMbuwrVHFznSXGSTJJPythYWYqGCilbAsa3n7JxWN9gYyUPR5uMI7unMwhHIWxr22nsqjyPRQ7ZBnfIAf5TtwsvXPh1TC9DMLI9R43S/wARvB59kaievGVVz0qtv+PdGseC/hZdtKRsf+FoOmcw2jUa2tOidyOQF18Px2I5JqUegrWouAVMl3uvTmYi1uKeqjUHEiSFkLyyFNxmNp37LNhavQvGT/oBUrF73geq9K6WfRt2+GILiJc74C86q5Dfy8og7IOo0Jnz1dh7M7uXWRnPMCSi5RxiXH86s8ju8/upnWYHf7KljaqJ+ICjY10K2PsugpFy5eqM45clTSoOGPKrVqUq0Cu0pa6LkgkegYzF6jwPqilrgpE/sOU6lsUat7wBsLHnWxpS1GeFPw3w4LS2N6wN4H+6z2WqBzpCr0bohASwqzS3rmOHZAbmmAdimm7JUNSqpzTtENQjlK24nYIfWufNCI2oAEolcNfZEtSLDaDomVXd5TKlfdqpUqSj2ShFfiUWsJjJiIhVXXQJmFT1JCUN+RIniiS7h44Q9lmGlXEypwhOxsJFtBOypMMAI1XxjdHZYy2vDTfPZaIZXU1WilhaRU8Q0zAVtmUMcodWqSVFqVcB6Xq97KpPemkpIU8SG9GOdCH31ZsEHv2RCqzZAMmwo9UNZeC1mbydHSSWOj2Va2rOncyFaurclRWeMJctJ4o9hYRk3/htun8jEbEADfcwVdymuvwdLflCsZZuA5KMUraOyw7IJT5ILKzCnb45rBt53Dufwj+6juLB7zJM/wBkdtKIJgrQ0MNSLZkT6KYvsE7mYqzsS1XvCcit5ZaT5VRLnLnugpS32Wl0pEkr04kOKY4pUxyg4TUlL0xwSBqHJFh+tP8AFMKLSnAJeVOl1Iiq7qKFacEzSEs/GwnkRBqR7dlYEKOvELpUqMdO5AxtLzSiDa20KqAnLPc2gr7HOfKaUoXFCZIi4rkqg4RcQlXLjirc0pChx9/DtJVysNln6rtNYe5TFPbCp7HGajldoS2wloKm0J+Pj6KNkPhpdCn0JQ1GXjIryKrmKhd2kou5ihfTVJ0uPaLxnjM7/lUlWKGLg8Ir4ae1qVlKT6D/ADMs47HtA3Rm0xwcOyF21WFet73SqqrVpHPSlkrM0zIVejknDuruRudQQWohShjKaX35Inuq7rlUH1YTfGXcWyQ8UpSrl6MTOUbly5cWEK5cuVWScEq5coIQjlGVy5LWey6FCjrcLlyDZ/ElFYJUi5ZEvYYcEhXLlUkRKuXKDjlwXLlBI2rwsze//s35XLk14/8AIsvRrbH8I+ArS5ctyHoTYq4LlyMQcVE9KuQ7PRyK5TmrlyyZ+whPRU65cjx9HFe4VGqkXJWfssVqiicuXKUF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50" name="Picture 10" descr="http://www.cmakyvdoma.org.ua/images/2385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500570"/>
            <a:ext cx="2846384" cy="2134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78000">
              <a:srgbClr val="FF99FF"/>
            </a:gs>
            <a:gs pos="100000">
              <a:srgbClr val="2F5E7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/>
          <a:lstStyle/>
          <a:p>
            <a:r>
              <a:rPr lang="uk-UA" b="1" dirty="0" smtClean="0"/>
              <a:t>Вітамін Д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736"/>
            <a:ext cx="7858180" cy="4210064"/>
          </a:xfrm>
        </p:spPr>
        <p:txBody>
          <a:bodyPr/>
          <a:lstStyle/>
          <a:p>
            <a:r>
              <a:rPr lang="uk-UA" sz="1800" b="1" dirty="0" smtClean="0"/>
              <a:t>Вітамін Д</a:t>
            </a:r>
            <a:r>
              <a:rPr lang="uk-UA" sz="1800" dirty="0" smtClean="0"/>
              <a:t> </a:t>
            </a:r>
            <a:r>
              <a:rPr lang="uk-UA" sz="1800" dirty="0" smtClean="0"/>
              <a:t>(</a:t>
            </a:r>
            <a:r>
              <a:rPr lang="uk-UA" sz="1800" dirty="0" err="1" smtClean="0"/>
              <a:t>кальциферол</a:t>
            </a:r>
            <a:r>
              <a:rPr lang="uk-UA" sz="1800" dirty="0" smtClean="0"/>
              <a:t>) бере участь в утворенні кісткової тканини, сприяє утриманню в ній солей кальцію і фосфору, стимулює ріст. Особливо необхідний він дітям, оскільки його нестача сприяє розвитку рахіту, а у дорослих людей може стати причиною захворювання кісток. Міститься у печінці тріски, палтусі, оселедці, печінці яловичій, вершковому маслі, яйцях, молоці. Проте в основному він синтезується в організмі, утворюючись з провітаміну (речовина, яка міститься в шкірі) під дією ультрафіолетового проміння. Надлишок надходження вітаміну Д може спричинити отруєння.</a:t>
            </a:r>
          </a:p>
          <a:p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4" name="AutoShape 2" descr="data:image/jpeg;base64,/9j/4AAQSkZJRgABAQAAAQABAAD/2wCEAAkGBhMSERQUExQWFRUVGBgYGBgYGBcYGhgbGBcaGxwcHhwYHCYfGBwkHBQXHy8gIycpLCwsFx4xNTAqNSYrLCkBCQoKDgwOGg8PGiwkHSQsKSksLCopKSwsKSwpLCwsKSksLCkpKSkpKSkpKSwpLCwsLCkpKSwsKSwsLC4sKSwpLP/AABEIAMIBAwMBIgACEQEDEQH/xAAcAAABBQEBAQAAAAAAAAAAAAAGAAMEBQcCAQj/xABBEAABAgMFBQYFAgQFBAMBAAABAhEAAyEEBRIxQQZRYXGBEyKRobHBBzLR4fAUQiNScvFigqKy0hUzQ5IkwvIX/8QAGQEAAwEBAQAAAAAAAAAAAAAAAQIDBAAF/8QAJhEAAgICAgICAgIDAAAAAAAAAAECEQMhEjEiQQQTMlFhgRQzcf/aAAwDAQACEQMRAD8Ar8JOLrD1lBZOf4IdEip5+sOSpTdIiUGQgurgQfT7xMAy+scfpqnjElEmggWceyUltYcwHR6Hy/DD1mkOC3GLKRYnrpTzEEVkKXILvE6RYjx3xPl3f7jyLRNsst0pccOuftDJAsgyrHXXQxM/REHr6xLSE4g+tPIfQxM7MAAaj2/vDJC2VsixkAirP609xDyZFWLuQOn4WiadTp+e7+EV1+Xr+nSkhIUSSGJIpwLb46TSVsDddk2VIZiOL7+UNyE4FqQ9SStPHQjm1ekDn/8AQUhfekqCTqFOx8BSLqz3zKmlJqKgg/m+EWSL6OjvosVZw4iXUjw9YckoQpmMP/phxiiZxGc+nhC11+x+kSf08R5lnWBRifCDZ1HhQHhvC+URp01YooENXhDa7czkc/zjA5B4k1aWrm3mN44x0lIr+cogot1R184konhhwz5flYKkBpimSnIUCQoDLRQh9JcA13EcR7xypQofx8vpHuLvPvYHmD94YB2tL11ENo728aEe8epU7Ebn+o9Y6GdNQ494KYlDRSeppyaGsRoTpmHyiUU1B6ddI4KKHdV+H5XzhrAR1I05l976+scU0LCnQ6GHyhgz1zEQ7WDmN1RvGWnJ/GDZx4Zb56u44n2MQVSi2rNv5+MTkzcRCs0lNW6w3aZNAH0ofzOGTsHRXkGFDzHe3DdCjjgDwVh2XKrQbonIu0lXR/OJ1iu+rkRho12QJFiNYsLNYKB+EWcuyd2ozB9IkWCSOyQSB8vgYZRF5EOzXe2Lnyz+8SU2csCKH5eoyiamysVHfXyEcyR83EhQG6gp5Q1CjFmm4khXtrkfrEmxLOFSaHCo69YD9ub9mWSUJcgd6ashyD3U4e8QRkXCWgLubaSdItPb4sRUQZiSwEwZF2o/HfEZZVGVEp5VF0zV7HtLJnTFIfCtBU+KjFBIJfLf0eJ173zLs8srmZ4CsJBGJVQmg5qAfSMttaHtU6YFYpc5piH3LGRbIgunpEPaS+TPwFzjkfw6t3hvHEEQHkaRL7ntGgWDboTVJT2QGJaBUuwbvHnihbT36CJaEqfG5AALU1dmpugEsEw4MYOfjUN7w6pNqTL/AIkwAN3UqSGSGo2RygTbaofEpZU0dXjbjiIGE/lYm3TepSw8DwgLuq92nLROUkJAPe1V1yAh2dtZZpbusrOgQH5VyEQUWtUNFSxuqNcuzaE0DwUWG9woVMYbs9tYme+EKSxarV8IJ0bVCQnEslnA4vFozcdM06krRrqVgx7GaXH8UZc2cmUlK6lXeLNQEimdW6QZ3ftTImqKErSVDMAgtF1JMn2XBERLRdUtejHeKfaJbwjDBB+ds8tKnQoKH8poRyOURlLXL+ZJT6eIpF8u9ZYUElQBUWGWbP6RJSoKDhiD1BhVT6DYOSrW7V/Hh9Fq0z3+0TrVckpemE7008sorrRc81A7jL8j4QdoGiR+oqG/P7tD0uaP/Uv0MUP6kiigUnjQ84fk2vJ+sMpAcS8Ssa0fyyjtFc+R6/nnFROtPWlfrEmReABD65+OfnDckK4kpacg9RlDB1agzbcdY9UtwoDMZdS4/OMc9sG36GKISiCU4FK0SouOBao6/SO3emoqBuf2qIcUXSpL7m/PKI86hSov9H1P5qYJxw/CFDipoByHWFDAor02ZlZVCD4xITJBfD+3Tz+kOpS6uiqc293juRKcqG8ZihyP/GMxY5SiopRn6hh+co9sknDLHB/X7Q/IS5TxCgeeftEizSnHCvqXggGimoVy8D/aPUSAAqmR9x94ldiCEkGgoedR6vAtt9td+ilkSyjtlpyUe8AaY0hmUxGR4wkmoq2BukVXxMuNa+zVLkTJqnKXQSSNaoCS44xkVutCpaihQIILEGhH0MFcr4rWiWwmr7VBC8SFN3gobxWhFG4wIGalaytICQT8gSGD7nqlnEZeEcj5meVN2PXTf5lKYkqRq/zJ+sSFqCVqKVY5ai+blL6GK7aPBKloSB3la6jU+sdfD+7JlstiJCVYUkKMxTOAhIclt+g5xRbVoMcfLZqGwtlDpBS7SyoPVmID+Zi02hu5KxUYxuOXlDs265VikCbJLlAKe8XxDNusUtzbR/qS4/zDUPwjPOabpHq/GwPHEHLZsAlYJFDUhLOI4nfC6aJeKXKQolL1ah66Rp9zWILXhIYNnFjespUhDsVDw01iik0gyjFyoxS4Ph1eSFEmShAOYK0jwAJ1ghvnYy1rQgYBvUMQNffWCeVtUXJUA1Ms/vE2z7SJUpIGhqOEdyUnsm8FGV2rZC2SwSJawDTus7bqF2iil/qJCjhExBVQkBQNOMb3eG0cpZIQAz0ORittF8gBwE0/bvbQ84LyRQF8awPsO3V5WWzoK8eBQ7ily9GYVIr1iNO+JdrmCs098YVNQAAcMifeCq8drv1SFy+zOEpKSlYo7Fj46iMf7JcpakTElJB/DCp8r2Z8/wAeWMvZt+Eu5OW/SLnZbb+dZZYKDjTUBCicLPmBpAVOTMUCZQd6OASRnXhEZKlJTgqNCcmjlGujKoSWzR53xCtc1A/jrAqXSWJfiPSIFr2wtM1MsrmrdGQCjRtTvPGBeyWkJAD0FAInmejXmwgztE3y9s0bYTai02q0JkTQJss4ioqFUBtCMqt4wd2zZvWUpv8ACrLoYBfg/dwK1z20wipoD/aNXeL4147NeO62Bk1UyWWWkpPkeusMm0V3agwaLQiYmrKSeRBgK24sqbJJM9OLCCARnhd2VyBbxhnpWVteyXLtjjiNOUSE2kPwU/55CMNm7Tz5k4TO0UFJyY0S4ALDKrQrz2un/rJcxOIMygnESGbvdCE1EKshLmujcLRbEoBWohKQKk7t/OPJNoxpSSGxB23Pl+c4y/Z202i1rTLmzFKlhXaKxF2q4SOHDhGjS7S5HpyikZ2d2TE2hIDEORCivXPrnCivIPEupMkY+aVDqks/WHE2fvA7/pTzeHpcsF+GIcXevo0OhFQrUgAj36PAOsjKlECXT/yAnkQSfSJqJbEjc355iGAgYVjQMfMxLevH7QDjlMsPTQ+33MZd8YrJZ5iO2QsGcg4FpSUktVioO9MnG8Qc7XzJ6JBVINXGIBnINKFwxy6PGL7TIKlFRJc1JJqTEMrtUSySrQETkBY5R5ZXC0jl5xMFkL6/SOrDZAJiSrQg0zz0iSpIMVa0EidilWxTk4Up+ZZySC7U1JbKL6XMlXbKKLJLAUsYMai6lHfuHSC69QE2ZHeCJYlpOTEqKAwbUk5wC2iyGah5h7wIKGyH1d4xzyN+K0j2vi4IxjbIN6SrSScCykEAqQV4shu3uTlAedprTZ7RjchQDEGlI1W7thLSqX2i1BKXegJWRyOUB23N2JQsKwnCUkEqZweJHKKY2ovyRbJ5pqDNC+FG1a7cVqUgpTLABXkkqP7eJavhGjWtYwl60j52+FO1irLO7AsZM5YxDVKsgR5P0j6HlqSmX3e8kDrWND7a9HnyTu32ZTtJKMhSlYXBBLgFgH1MVFkvLtCCKDLc9NILLRJnzrTNQsfwu6e8GGFJqkEZ51ihtV2pTaFAkJBbAAX8xlGbaWujcqen2OyCaPllE5diSa6xWTrzTLBT+4b4iy74K6A13CFH4su58xADaiB2VakpvCQpZ/hK7qwagnNNNKsH4xJnS5gqUmvAxGuxEpVusyJpYKXrk6QSM+IgxuxcmOLg7NGtSAZiQEJ7M0IGEJaujV0gL2kuqTKVhODEoEoKku26r1EGt4zpa0TEoKcSHaoySwJB3F4y69lLtU9CWEwy+62JgAMh/ihWmmRUIyVsH5ezdpmL7uDCqoWThSeAp6RczdkhLCUqWsrKXJA7oPDeBBvYtn5wSkqCQwogVPhkInXsmYcOGQkEAB30HCHc5Mivj413sZ2FvOVZpAlA94fMcieLQdWW+pakklQwsXfdGboupBWCsGWdwLOf7Qxfe1Eiyy1JBC1KoBmRv/vFVmaVA/x03SJq9sP0KVplkmWtxKCnAbEWUB4huAiqte3My0y5kifhCFSlDFl3hVJ9IGJ94fqrGoqACrPMxIbMpX86Tvqxinn2gGpyz8ICc9OzFkg8cqXRVS70ah3t5xcWKSqdNSB8ymA6t6CBGavFMJGpPrFjIvBSpyVBRQlKnxJFRxHHdGpw9i8fZtt0WdMiWEJzzJ/mO+J36rjFTY7WVIBLuwPl9Ic7TXQwqkXpFoLbvBMexW9oYUNyO4o06WM9c/TKPcQBTzboz+w8Y8c94Dj4kO8OYRmd3t940ETyUlnfVh0y9njpBYAk5APup9zHZzbl5RS3rbv2Jy14l3hJOhkrIl9XhjLD5RlAded1JmEk73pvi9t88dkoVBwmoqctN5jOrJtHNDhSse5xoPrGPI2dOUY/kEV37LSFLGNDh95+sW1m2DkKnJGBgkua5gcIgWK/wUyTJRjXMWE4f5W+YnkPWC1duVQy0lSVvUDQPThlrEGm9s1YpR2o9nm2FkR+kxhPeADEVbKlIx8m0rtHYoCiv50NuTXWjDWNakX5+pE2zsEqCcLM4Q+XMnOOP+kps8lLJ72TjM11ObcIWaXK/RsxTcI8X2TNnp8xVkQidMSmdXElwd7AdGgavfYaZaUzAvCJZ6kcecFNx2ULQSwxPnqPvFfbtpBZ1dkr5S5c+YgtrTYsbtqJlq/h/wBlO/8AjLVNAP7gEkHXKkaZdV5zkywiaUqU3eY7sq74HpN49gJ/ZAqQSVJq5Hj6RXXntGTKRMQ6VEd4ZF477Gx/qthNP2hUAoYT3QQNXBI8IF7tuOZbLQqVLVhpiUo1wBw/XQR7dl+CalsJWrzgu2SmJkpnzFJwLVhDkMSEvv4mBGSfY0lKCqI3tBszZ5ctKDLxgsSs/MVDUkV6RW2jaFFml4ky0pyGJCUhhuNKCHrRtpJVN7BTrUt2avHSK6dcM20kp7MplqoSaEjgIZOV2ugUqqbKy1/Ei0LXhThKdzgluFIfXe0uYkKIrmXanKCe6PhvZpLHA6hqanzih+Jt3y5VmKkJSlSSKpo4NCDB6OtSdLoDrbPmzp4loWQ6qkHJHuYOdk9lAlSQKrJJJYOANSd9YzO4rzMpaZhqSwaPoLY6chaMQHeIy4RztumJk8Y2iRMu9hT7xQ3pKLs7wXT0YnitmWVzWElFk4y0CPYn9yQoZEGsBm0exUpZMySGOqXLdHyjTbxsRRXSB6akE0pygKTTodMyufLWghCQZY11Socd8QLxkqlyy4fcoZV0jRL3SiWUhaQoLLcohzrhCgQlSW1Spmikcji0LPHHIrMlQmLawSw4H8wwnnofzdFxeeyP8RpRA3p3cRwi9uDYdIDzFF9wjW8sZLR5+TFJaOtnL/mzJiETdU0IBckUq1NMzBaE6+MQrrkS5cs5ChUT/mZI5llUiWibr4wqegwuh4IO8wo8CdxjyOsejVF/N0bx/DDkrTqPAtDUwd4P+a+vrDsub3lBgyajqK+camyCGLbaMCW1I8oGrWupide85Sgog19oEbXainUvzMY8uSmaIQsmWp1AgFiQWI0pGS22TaJExXbJVme8RQ9RSNHRfCXKVKAUxbT8MAU+2zTOSoqMwYnIKtHyrQxFStkM6XRcXFeqrIrGwBajhw6g3v5R7tHt5aRKAEwpY5pYHU6aOfKIV/2lJfQUpuYRTTbtmz0hZGFAZgqhUAKMGy4x3O1UuiWHHKTfFGwfBy4sNiTNWQszVma+ZGIAMTqQE/6oJ9q5f8KmnvDOyVnRJsyOzACAmgzzYly9S5JideM9KsJfukPlSHlTgehDkpqyPs1KwywFCpS/A/eB/bXZvErGlq6HTlE6TeZRMCAe6Mj7RKt1tRNT3gecRaUo0i8bjPkAf/SpqUuwPI+0Vd83eFAKwnEKtUPvfjB1/wBEK3CVvuju7bmxEpmOwziSi7NP2JIC9lp8tGJWEJUA2TR1e9/KmDCQpKiSEhqEAUyzMEt8bNSZBMxCnatWIEB92XvLM8FTKwlRSRluB5QX2GL5bRL2LuSbLtssTVpKcMxQSwcEoYOc8iaRqlklE1LDhGf7PX6pdqQnAgJKmJbvHNnPMiNDVZlCiRzi8G2jNmVS32eTpgTGc7fp7eRNSM2cdDB5aJJIbhA/brn1PhEZNthhSMH2bsmK1pTMqlD03mNpseyqTLEyzTVyJwDBQKi4OhBpGdX9cv6K0dqn/tzD/wCp3RqHw72skTEYFll7zl9orfOa/QzuMLWx24J94yFFFpVLnyykspIUlb6OGYiHLTtOuVPCJkiaEH/yBLoHMiDFKRMGQ5xHm2UEVzh5Rl6M8ckb2gdvG+ZSg2IF/wA1gPttcRCm3QZW+4JCmKkuX8CYE7ZcWCaSlZIB+UjyeMzbT2Xil6Arb+1zESJP9We9kwMyNqFDe5Lk8Y1S3WATUDGEkAkgEO2msUtpsMidKAMtBwuBQBiKRaMotVJC+S6KO47cZkxZVrk8Ey7yTKRjJOF2oH4QFqtHZqURRqDg0OC9SZZSKMolubHrV/GC1W0QnPtBPdipaZSZpftFd5LvRIVkBl8r+Ji1UtjT+4gKReoWlAqBLAfiTQ+T+MEV22/tXUzAk4RuG88TFLIRrotQg6GnSFDAMKO5FqNhnfMOZ+3tHNpAQlZyxM/QfaGb0mLTJWZIBmJHdBDgqFQG4xm9o24tc0MsJSUEunCQFPooE6Roy5VDRiui5vPaAhXcZSdXBz57oErZa5j5vuj1F7EkukBJyDlx45iI17XgzYQBvdowSuXZNZJpkO12FKxiLp3n6iB23XdNTVIxp3pr4iJt53sV/wANDqUdB9YbstzLljvLUH0SS0BJo0wvJ2iJZ0mbMlS5jgFSQXd8L8c6RfXra/4paoNEgDoA3k0PWES0lJwuUlw5JqIL9n7LZwtU6YAsfPLauEvkW3Qso8qPQ+LWFSvsuti7/kqsaZaFsuWgJUk0UC1ac3i1t6O0CZSflAHe3k6xkF/3YZk6ZNSShR/cklL+EFPw5vvs5JskzGpYUVImOVUOhJNGbzh7UlQ8sfF80XF8oVJAIFE0J0P3i1u9SZtnBT84Ndc8vKONobWgIEuaCkKyYOCW8oHZd5diB2KSSghSgSRiGYpBVxdC6lG/ZMvFEySVKS7Po8VUrbMISULUe0Wog10bOJP6u3W1BUhSZIW4YpxUbPRoza0bDWyXMVjUVAklRGfOsFR9tjJp6o0+871eziVZwZk9YJCQzmmTHOBGx7PIsoSZ6T2qkuUnQg5HlQwQ7A3GiRaZc1DqKklMwmrAjyygm2hVJSpRwpWpQo4cCFnVWgwdPiBez/cV2hoy351jYZNrxEENhI84xC1XklJKWYaboPthb6K/mJLBtM2p5CK45KNfySzwcrf6CW+F4K6nIARXTUlYchqRYWu0hZTvDxDnzWcNn7RPJXJtCQ1FIAdr7o7aUtH8wpwIyMZJcN7rs85nIKSxHKN1vhAKTwEYXtdZsNoK00Cq9YGF8m4M0bUeS9G+7E7TmfL7xqBvz+8FaZz1L1j58+H99lMxAJbRt8bxYSDLCwS+o0y0i0b6fozZIpO17JNvsgwloC76AxKJcHTmIN7TNdDQI33IBFKmEyxsGKVdgtarwwrKVHnWAa1W9SJs1I1UFNx19IJL3ASpSj+0OYB7RaccxahkG5/lYWEbRptI9X/EWRqo9BDaZKkgYtzBs2fXcKR3ZZZIcGruOcNTV1wvR2flnFH+jzcsk2TLHZCuYWchnOgYQY3WFBAB7oDMAPWKG7Fpfu5KSkM1TUwUyJZGWmfGCtnQQ5WFDqTHkcX2Ht/2xYUyV4QwNKFzvPhAFfs5ZOJaiop1J0940S9rnM1YAUxYZ5NibxrAlfN390pW4zZ6EjLw1hsqd2zy52pfwCFuJAChqKtpFBeM4rOEFhqczF9bQrs1IyWDhH9Jzbw84iWW4SBlCJey+KFkCx2Fi8vTN9TF5ZVuGV5w9Y7rKUiJkrZ2fN78oggDvJP5XnAq+jfFUQU3Yf2mkW1z2SYlTDI56j+8dTLltFnCJikoUlQBKcJB4sXz5xeXRf1mKgkqwK3LGH7R0Yq6YW5VaKq1XEibNMsqUCMJUNGVkeTgwQWW6ZNnlNLSMQzLVUecM2+WFWkTZbslBlqGQWCXz4ERHG1YkhYUohQ+VzRmPieUU8ehY/Y1stpSP1Usy1khSTiqIop4VImOpDhiGyGTfgiLYPiYlBYJSsk1ahNc31P1ibbb/s9pUsJmBLIxEHMH83RGd9xNEY1qSI9m2gWFYcKU1oBF3ZbvXaElSaOaqPm0C9z2MTziSQpILYnyjUZCUy5KAn5QnxhVctsOSoUooDrUP0smaQpwGJOR3e8DNovzGh6vWsF209gNqkTJKAAtaVMHrTI+MZFY7WuQOynJUiYlxiOR5xJqzRjp/wDSeqaVoUFJKgdQD4voYIbhvjsJYSQxFXIqesRtldoVyZyQpcvs1MlSVnM6YeMFO2SUKScKQMSS53E5GCtK0Gb3xaJ2zt8InLAWrDQl3AyHGLS+LSjJJpv6RhF3X0tCwAo0LQe2O+3lB9IeU/GqM88VO0y7tMgLQUs7wC37soJgLsGyjQbHPSZeJw7PFJfctcyWRKQTEpeKtBxyp0Y/Y5hkzcP8qqGN82LvrtZIc1AqIwfaa6ZsteJSSDD9w7fzLM2Gp13GNkE5JSX9iZqXi/6Po6badKxQbTXimVLegeBa7viSZwqkCm94p9ob5VOLlQAGUdJN9EIreyr2gvR0qbWKO4br7XtJi14ACz56faHp1qluyyTuA3w5dlgmTGCAWfug6neeAiijSBkmkiHaZvZJIFdXbTTlviLdFlK3WXUSWCQHrBqm4ZaZalzDiljNR/8AKvh/gB8Wh/Zy4+xQZikEJqUYneu8Hj6R3ClRi/JkG5pE2UnAtKAetX4hwDwi/syzqGPOGWJNan8/vDwQTkWMc0aIxJYk8fKFHqFBtPMQoUfZqQLJc5u3IYqDpEa8rilz1KWtJKkBknERpWgh8zHlHSpD8ifoPGHrHN36sPJo1OmZqBEbOy05JEN2uwJSksNDBJeNmwq4GKq2JcAbzEJ9UVgkDkyy0Ajq57UqVODFnzDs7VPk8W952Rkgp1z4GKCbJI1L6mMt10aVvsKdop5mIlkVSsEgt8tajpA7YrrQVvhBO8xb7MW8hKkrqKBQ1KeHoYsrNYkh2GhUdWENLydhi3BUVy5LDDAvfFwKnrSktnU8IOTKK1HAktDMmyAzA5ZyB7Ql29jxlx2Z9eNwIszCUlPeLEkO1YvtndkEd+aAiYtQIlqTRv5n4kFoa22sZlncDQu+cSfhdalImT5ClA4MMxI1AW4U/UCOu20ykvw5IiWCwLl2tEsoMoFyosyWGdcn0ix2o28Mtf6eTLJWGA1DGO9pbbMn2kSJdP5juq78IfunZVEqZjBxn9z1L9Yirek9DutSktndypFlAUtK506eQSUhyH0r8qUxWbZ7NyyVEsRnxgvk2lKEKxABZIYO77q6QBbb7VS5UsgknEuqmyO4b2aGmrWhISfKzPr+uApOpAyziMr4gT5aezmDGwCQTQsN++CS0bSowYiyxkmjvFVed5WSfJmdoEhSRQBgQdGarw+K+pK0PlnrT2DVitYJKtHfrx3QVSb7QmUXUGA3xntimgKrkQYbmitMo1ywKTMEfktdn0T8IVS7VZCpZdQUpJ4bvIwaWmwhAIApHz58L9qVWKa5cylsFj+U6Kjc5l8Y0g6adYlkhFKjozbdgPtbdAViSQ4OUYzet1FCyANY+gr4HaJZqxmt83VjJyBEZMOR4Z16NrSywpgFZ0TU1SVJG/SLOzWiar5qsDX0jtVmKFs7giv9omy0jAE5O/Itk+7OPQlkVWebkk8dnV1XWlyqcpmrXXlvgsuo4lYUIJBABCaHDm2I0Ti1O6BG02r/ALctv8XXJjFrdl9mShQVkS5Uo08BmaQeVkW+Qc2W7O2nJM0oaX8stPyIbcP3EbzD+1VqS6ZQqBU89IFrrvvHVSjLl8ThK+ASmoHExMXa+2JVm9dekHlZSMaOZT5H9vpEqXodNRDKa1aoziRZ0DLQwrKkpKN4fi8KJCUkBo8gHWHjZtRjXqzEeAh9EzL8/M/KI8ieCFMQ3eYjKjP6RxJXRJ0Ljz+g840ES2CBMlgHoYorVZilbHTLrrFrZ5jobcafnSJSkCYnvBjSvSBKNgTooZMoFKknX13xRWyQT8o5nT7wT2mwlKq/Lw1iHbbOMxkYxSjujVGWrByzSjLUFVO/lBBZ7TibCaKavOK6fKaK6dPVLBwksd2nERPp2PdhrLR2c4JTUKACuBJ+g84rbZRR0KVEcd4PJiIC7ZtgZaXUohaWL1qAd+tIdXtRLUglKg6ziKjnk0GWWLQIQbei5va8UTVhC/mGZigtVkXYrRLtSQT2n8NsgUKLnF6g8I7lzpcwhQV3jmYm7VXqq0SxIQBhShn4swaJ6av2XTp16L+x3lZVKxpWlKyWWDQuOEe3dNEyfMY93e+cZlfs9IwpSe8EhL7yBm8UKb8nSVOmYoNuMLu9D8VXZre28hSwgSFsoaQN3lsJKmWRAmzFLmBypzko+0Ctk+Iq0LxzBj4vXnF9aNq/1f8A2Aah1AmqfrWEayRbkkBbqNmbbT3BNsgAKgUkkBj7QOKQQWIr9Y1mbdv6gpTNqynrvEWcnYWzlfaKQ6mHLwyj1vjyk4Jy7MGf8tGRXbYlKySSSWFIvbJsXMXVbjhrGs2XZ+XLSkISAE5Uh+bYkIDloq/2ZjLZeygkglSykb6fhi3u7bSbJl9mhXaNQEgBgOrx5b5nbLUTUBRCX0GjQx+lAyT1aITVi/dTpFjI2/mBu0Ti3tFbfF7ImsuWlQURVJyfnujn9KnUZw7KsSYzSxxl2bYZJR6ZWykOj5AZgzoD56Q1PBwlLd80bOm87oIiuTLQSaeRMUFJgZPcc1Ic4q7szHO7pGPLJvRU22cEYUghRSGLb/tHtgsc2apINQTk4AHExcSthZs9WGUhQSmhUogYj0yETbTsuqwpCpypav5ZaVMeoaNKVRsSLosk3UiSgAKSVZlmLARIs84KUWOg9YHDalKDkOBmKAV9Y4lTlKHzhHkwJ84l9iukXWRIMjMCc8jD0meMmru3dYEZc1nSgkqGZCiUjixgju6aSlgp21CWA+sMysZ2XSbTSsKGEANpCg2itB5KbCWNAT/qenvHC1UAdmUPAsftCSjCtbChWDzfP0jiee4d4KT/AOv/AOYu+jMi0So4X3FI/wBRHv5RNljEhjmwfqIgIW6FEF39MRLxPspzozk+VPaHQrHkkEMrg/WINsu1x3aj0iRiyGh9i3hrDgWRi505OPrAlBSOUmgWtVnPKA+9kLkkqTVObacuHPKNXtVjSvOh3wO3tcxSCSHHjGWeJosp2Y9eoRPPdLCoKSWIfItz9YG7Vds6USAQQNHYiDm/rms5XiSsIUPyoMCN4zwCy1JUN9TTmKiOiotbI85wdo9sG16pScKpZ55xYD4gSCAag6hjAjMI/Yo/TxjsSwEkqGJTd0FnfeWGQhvqxj/5LJl7bWCYe6C+kVc2YuYAoGhoeY+sNKu8s57pGm/xibIs8xCe8UlObKI9qwyhCK0CWeUvZJsV39oATmC3Tl5QW3PdmEgih4QDovMJWCmhHUQS3TtYQwWlxvT7jSDr2COT9htZJQB5Rd2YwN2C95amZQc6PFvIvFIzUB5QeSQzVl41HMBW219M0oFhms+ieucE5tySmih4xkm3c9QtCik0JD+DCFk7VInMsxPTRW/PgYfFsGEwCyb9UkbxqDEqVfoZ/EQztIyvGwgtF6IQlzU7hENF7TJlEjCORPpECx7QoxDFJSa1UTVnzrBpYbVLmMUFJHCMkotdm3H5KrIV22EEgmUuYretgPAmCqx2O0FmlITzP0ETrmsLsRBPZbI2cWxJJHSjWgdl7OWlZJM0S3DHAGJHOB/aHZWXKUxWpazUkxpdptQloKjkBGb3nazNmFR1NPaKSjEWONewfXcKSaKI3aw0i4mJBQFuzEqZvKL0ZZfmseolkxNQS6HUEinlXKQXUMNalO45PoWgisNimd3v90bkpD+EP2azjWsWdnktSKJBqhnsP8LwosxK4QoPE7kXy81cvR/d/KG51StOufmzR2uhHEFuJ39faGrSmpUMyEEf5svQw7FTJt2F5Tbv+QA9zFrJXSuvmzxW2AA4m0I8/wC0TErb/KQfEfeGQjHVI7v9NPFocSaP/hB/OsNzM1J4DrmAObtHUs0bh7wTjvHQHeH8I9K8hmCwPWPEjCEjoPzxhuZ/yHUVHpHPoC7Ki+NjpFpDthUdRGd398KlAkpI5kH2pGtymKW4v0NX84dxApDh9D4sYm8ae0MfO8vYSYSWW4Bb5WBj2b8PlkVWeQp6RvFquBCqpod0U9puYpzERqUewqETEl/DxSD8xw8a+0MWu6SlLDtFNRgg+4jZ1WIbobXd43QylZzxowudcgUnEtIHKh+hiPKsJQXlnFvAOFXgc42a17MFf7gP8iTFfb9g0rlsSCrewHLLIjfAafohKDRm9nlpU2FwodFDg0XFgtOLuTCp06KOfLd5xItWwlpQtOE4kjfUuNQcxyhy0XBMIZctaC7uHUno1UwlPoCk4ke0ygC6VFjX7RV2mxhT4hCvK8JslQTNSa78qaikVlqv6Yj5u8hYOEsxB94k8Ur8QNt9FfbbkKQVIciKsyiIN7GUqlpIL0EcyrhTME3DnhdI3kGoHR4tDO7qQymB0iexqHHn4xp2wOz1nmgTkzVOM00DHcd8Z7aLG2nKNE+GtiSEqmpJBPdUnSmRhssk4lsdORpljlJRlE5M2KaVNhm8b1wpYa0icJekaJIi7U3n2gMtJzEDFimlSWI+UkeETlJJJfN3hiZZylWMBwaEdc4sLfo7SjzibIkw9Iu8n88PSLSzWSjtVvTODQrZFkSfCLGXJZvX2hyXKCTwOn5zhyZKdLAsRTqDDqIjZ2E8B1hQzKtAIDgPxhQ4C4mCqOafSOpw7iuSfQwoUIwodu35xyT/APaJqRn+fvhQoZdAl2PJzV/Wf9yY7Ap4/wC4x7ChxRyd+3+r2MNj5+kKFAOPZAp1HrHUkUMKFAXQZHeo6x2sOKwoUdLoKKG3IGI0EQ1CFCjKVPFCOGhQodCM9CRuhuagboUKKR6EkYZfswm22hJJI7Q0JceERdqpSRZZTADvq0G6FCjOv9iMq/NEDZhRZfIQRXOcv6o9hRDP+Y77ZY/EqzpSmRhSkOFuwAevCLvYdI/Sy+UKFFsnRXB2E07KKO1/N094UKEw9myYkpDCJ+EYctYUKNRH2WFhGXIesTFD5f6xChQyEY1ah/D6j/cY6X86v6vpHsKGOI8wVPMwoUKH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4276" name="AutoShape 4" descr="data:image/jpeg;base64,/9j/4AAQSkZJRgABAQAAAQABAAD/2wCEAAkGBhMSERQUExQWFRUVGBgYGBgYGBcYGhgbGBcaGxwcHhwYHCYfGBwkHBQXHy8gIycpLCwsFx4xNTAqNSYrLCkBCQoKDgwOGg8PGiwkHSQsKSksLCopKSwsKSwpLCwsKSksLCkpKSkpKSkpKSwpLCwsLCkpKSwsKSwsLC4sKSwpLP/AABEIAMIBAwMBIgACEQEDEQH/xAAcAAABBQEBAQAAAAAAAAAAAAAGAAMEBQcCAQj/xABBEAABAgMFBQYFAgQFBAMBAAABAhEAAyEEBRIxQQZRYXGBEyKRobHBBzLR4fAUQiNScvFigqKy0hUzQ5IkwvIX/8QAGQEAAwEBAQAAAAAAAAAAAAAAAQIDBAAF/8QAJhEAAgICAgICAgIDAAAAAAAAAAECEQMhEjEiQQQTMlFhgRQzcf/aAAwDAQACEQMRAD8Ar8JOLrD1lBZOf4IdEip5+sOSpTdIiUGQgurgQfT7xMAy+scfpqnjElEmggWceyUltYcwHR6Hy/DD1mkOC3GLKRYnrpTzEEVkKXILvE6RYjx3xPl3f7jyLRNsst0pccOuftDJAsgyrHXXQxM/REHr6xLSE4g+tPIfQxM7MAAaj2/vDJC2VsixkAirP609xDyZFWLuQOn4WiadTp+e7+EV1+Xr+nSkhIUSSGJIpwLb46TSVsDddk2VIZiOL7+UNyE4FqQ9SStPHQjm1ekDn/8AQUhfekqCTqFOx8BSLqz3zKmlJqKgg/m+EWSL6OjvosVZw4iXUjw9YckoQpmMP/phxiiZxGc+nhC11+x+kSf08R5lnWBRifCDZ1HhQHhvC+URp01YooENXhDa7czkc/zjA5B4k1aWrm3mN44x0lIr+cogot1R184konhhwz5flYKkBpimSnIUCQoDLRQh9JcA13EcR7xypQofx8vpHuLvPvYHmD94YB2tL11ENo728aEe8epU7Ebn+o9Y6GdNQ494KYlDRSeppyaGsRoTpmHyiUU1B6ddI4KKHdV+H5XzhrAR1I05l976+scU0LCnQ6GHyhgz1zEQ7WDmN1RvGWnJ/GDZx4Zb56u44n2MQVSi2rNv5+MTkzcRCs0lNW6w3aZNAH0ofzOGTsHRXkGFDzHe3DdCjjgDwVh2XKrQbonIu0lXR/OJ1iu+rkRho12QJFiNYsLNYKB+EWcuyd2ozB9IkWCSOyQSB8vgYZRF5EOzXe2Lnyz+8SU2csCKH5eoyiamysVHfXyEcyR83EhQG6gp5Q1CjFmm4khXtrkfrEmxLOFSaHCo69YD9ub9mWSUJcgd6ashyD3U4e8QRkXCWgLubaSdItPb4sRUQZiSwEwZF2o/HfEZZVGVEp5VF0zV7HtLJnTFIfCtBU+KjFBIJfLf0eJ173zLs8srmZ4CsJBGJVQmg5qAfSMttaHtU6YFYpc5piH3LGRbIgunpEPaS+TPwFzjkfw6t3hvHEEQHkaRL7ntGgWDboTVJT2QGJaBUuwbvHnihbT36CJaEqfG5AALU1dmpugEsEw4MYOfjUN7w6pNqTL/AIkwAN3UqSGSGo2RygTbaofEpZU0dXjbjiIGE/lYm3TepSw8DwgLuq92nLROUkJAPe1V1yAh2dtZZpbusrOgQH5VyEQUWtUNFSxuqNcuzaE0DwUWG9woVMYbs9tYme+EKSxarV8IJ0bVCQnEslnA4vFozcdM06krRrqVgx7GaXH8UZc2cmUlK6lXeLNQEimdW6QZ3ftTImqKErSVDMAgtF1JMn2XBERLRdUtejHeKfaJbwjDBB+ds8tKnQoKH8poRyOURlLXL+ZJT6eIpF8u9ZYUElQBUWGWbP6RJSoKDhiD1BhVT6DYOSrW7V/Hh9Fq0z3+0TrVckpemE7008sorrRc81A7jL8j4QdoGiR+oqG/P7tD0uaP/Uv0MUP6kiigUnjQ84fk2vJ+sMpAcS8Ssa0fyyjtFc+R6/nnFROtPWlfrEmReABD65+OfnDckK4kpacg9RlDB1agzbcdY9UtwoDMZdS4/OMc9sG36GKISiCU4FK0SouOBao6/SO3emoqBuf2qIcUXSpL7m/PKI86hSov9H1P5qYJxw/CFDipoByHWFDAor02ZlZVCD4xITJBfD+3Tz+kOpS6uiqc293juRKcqG8ZihyP/GMxY5SiopRn6hh+co9sknDLHB/X7Q/IS5TxCgeeftEizSnHCvqXggGimoVy8D/aPUSAAqmR9x94ldiCEkGgoedR6vAtt9td+ilkSyjtlpyUe8AaY0hmUxGR4wkmoq2BukVXxMuNa+zVLkTJqnKXQSSNaoCS44xkVutCpaihQIILEGhH0MFcr4rWiWwmr7VBC8SFN3gobxWhFG4wIGalaytICQT8gSGD7nqlnEZeEcj5meVN2PXTf5lKYkqRq/zJ+sSFqCVqKVY5ai+blL6GK7aPBKloSB3la6jU+sdfD+7JlstiJCVYUkKMxTOAhIclt+g5xRbVoMcfLZqGwtlDpBS7SyoPVmID+Zi02hu5KxUYxuOXlDs265VikCbJLlAKe8XxDNusUtzbR/qS4/zDUPwjPOabpHq/GwPHEHLZsAlYJFDUhLOI4nfC6aJeKXKQolL1ah66Rp9zWILXhIYNnFjespUhDsVDw01iik0gyjFyoxS4Ph1eSFEmShAOYK0jwAJ1ghvnYy1rQgYBvUMQNffWCeVtUXJUA1Ms/vE2z7SJUpIGhqOEdyUnsm8FGV2rZC2SwSJawDTus7bqF2iil/qJCjhExBVQkBQNOMb3eG0cpZIQAz0ORittF8gBwE0/bvbQ84LyRQF8awPsO3V5WWzoK8eBQ7ily9GYVIr1iNO+JdrmCs098YVNQAAcMifeCq8drv1SFy+zOEpKSlYo7Fj46iMf7JcpakTElJB/DCp8r2Z8/wAeWMvZt+Eu5OW/SLnZbb+dZZYKDjTUBCicLPmBpAVOTMUCZQd6OASRnXhEZKlJTgqNCcmjlGujKoSWzR53xCtc1A/jrAqXSWJfiPSIFr2wtM1MsrmrdGQCjRtTvPGBeyWkJAD0FAInmejXmwgztE3y9s0bYTai02q0JkTQJss4ioqFUBtCMqt4wd2zZvWUpv8ACrLoYBfg/dwK1z20wipoD/aNXeL4147NeO62Bk1UyWWWkpPkeusMm0V3agwaLQiYmrKSeRBgK24sqbJJM9OLCCARnhd2VyBbxhnpWVteyXLtjjiNOUSE2kPwU/55CMNm7Tz5k4TO0UFJyY0S4ALDKrQrz2un/rJcxOIMygnESGbvdCE1EKshLmujcLRbEoBWohKQKk7t/OPJNoxpSSGxB23Pl+c4y/Z202i1rTLmzFKlhXaKxF2q4SOHDhGjS7S5HpyikZ2d2TE2hIDEORCivXPrnCivIPEupMkY+aVDqks/WHE2fvA7/pTzeHpcsF+GIcXevo0OhFQrUgAj36PAOsjKlECXT/yAnkQSfSJqJbEjc355iGAgYVjQMfMxLevH7QDjlMsPTQ+33MZd8YrJZ5iO2QsGcg4FpSUktVioO9MnG8Qc7XzJ6JBVINXGIBnINKFwxy6PGL7TIKlFRJc1JJqTEMrtUSySrQETkBY5R5ZXC0jl5xMFkL6/SOrDZAJiSrQg0zz0iSpIMVa0EidilWxTk4Up+ZZySC7U1JbKL6XMlXbKKLJLAUsYMai6lHfuHSC69QE2ZHeCJYlpOTEqKAwbUk5wC2iyGah5h7wIKGyH1d4xzyN+K0j2vi4IxjbIN6SrSScCykEAqQV4shu3uTlAedprTZ7RjchQDEGlI1W7thLSqX2i1BKXegJWRyOUB23N2JQsKwnCUkEqZweJHKKY2ovyRbJ5pqDNC+FG1a7cVqUgpTLABXkkqP7eJavhGjWtYwl60j52+FO1irLO7AsZM5YxDVKsgR5P0j6HlqSmX3e8kDrWND7a9HnyTu32ZTtJKMhSlYXBBLgFgH1MVFkvLtCCKDLc9NILLRJnzrTNQsfwu6e8GGFJqkEZ51ihtV2pTaFAkJBbAAX8xlGbaWujcqen2OyCaPllE5diSa6xWTrzTLBT+4b4iy74K6A13CFH4su58xADaiB2VakpvCQpZ/hK7qwagnNNNKsH4xJnS5gqUmvAxGuxEpVusyJpYKXrk6QSM+IgxuxcmOLg7NGtSAZiQEJ7M0IGEJaujV0gL2kuqTKVhODEoEoKku26r1EGt4zpa0TEoKcSHaoySwJB3F4y69lLtU9CWEwy+62JgAMh/ihWmmRUIyVsH5ezdpmL7uDCqoWThSeAp6RczdkhLCUqWsrKXJA7oPDeBBvYtn5wSkqCQwogVPhkInXsmYcOGQkEAB30HCHc5Mivj413sZ2FvOVZpAlA94fMcieLQdWW+pakklQwsXfdGboupBWCsGWdwLOf7Qxfe1Eiyy1JBC1KoBmRv/vFVmaVA/x03SJq9sP0KVplkmWtxKCnAbEWUB4huAiqte3My0y5kifhCFSlDFl3hVJ9IGJ94fqrGoqACrPMxIbMpX86Tvqxinn2gGpyz8ICc9OzFkg8cqXRVS70ah3t5xcWKSqdNSB8ymA6t6CBGavFMJGpPrFjIvBSpyVBRQlKnxJFRxHHdGpw9i8fZtt0WdMiWEJzzJ/mO+J36rjFTY7WVIBLuwPl9Ic7TXQwqkXpFoLbvBMexW9oYUNyO4o06WM9c/TKPcQBTzboz+w8Y8c94Dj4kO8OYRmd3t940ETyUlnfVh0y9njpBYAk5APup9zHZzbl5RS3rbv2Jy14l3hJOhkrIl9XhjLD5RlAded1JmEk73pvi9t88dkoVBwmoqctN5jOrJtHNDhSse5xoPrGPI2dOUY/kEV37LSFLGNDh95+sW1m2DkKnJGBgkua5gcIgWK/wUyTJRjXMWE4f5W+YnkPWC1duVQy0lSVvUDQPThlrEGm9s1YpR2o9nm2FkR+kxhPeADEVbKlIx8m0rtHYoCiv50NuTXWjDWNakX5+pE2zsEqCcLM4Q+XMnOOP+kps8lLJ72TjM11ObcIWaXK/RsxTcI8X2TNnp8xVkQidMSmdXElwd7AdGgavfYaZaUzAvCJZ6kcecFNx2ULQSwxPnqPvFfbtpBZ1dkr5S5c+YgtrTYsbtqJlq/h/wBlO/8AjLVNAP7gEkHXKkaZdV5zkywiaUqU3eY7sq74HpN49gJ/ZAqQSVJq5Hj6RXXntGTKRMQ6VEd4ZF477Gx/qthNP2hUAoYT3QQNXBI8IF7tuOZbLQqVLVhpiUo1wBw/XQR7dl+CalsJWrzgu2SmJkpnzFJwLVhDkMSEvv4mBGSfY0lKCqI3tBszZ5ctKDLxgsSs/MVDUkV6RW2jaFFml4ky0pyGJCUhhuNKCHrRtpJVN7BTrUt2avHSK6dcM20kp7MplqoSaEjgIZOV2ugUqqbKy1/Ei0LXhThKdzgluFIfXe0uYkKIrmXanKCe6PhvZpLHA6hqanzih+Jt3y5VmKkJSlSSKpo4NCDB6OtSdLoDrbPmzp4loWQ6qkHJHuYOdk9lAlSQKrJJJYOANSd9YzO4rzMpaZhqSwaPoLY6chaMQHeIy4RztumJk8Y2iRMu9hT7xQ3pKLs7wXT0YnitmWVzWElFk4y0CPYn9yQoZEGsBm0exUpZMySGOqXLdHyjTbxsRRXSB6akE0pygKTTodMyufLWghCQZY11Socd8QLxkqlyy4fcoZV0jRL3SiWUhaQoLLcohzrhCgQlSW1Spmikcji0LPHHIrMlQmLawSw4H8wwnnofzdFxeeyP8RpRA3p3cRwi9uDYdIDzFF9wjW8sZLR5+TFJaOtnL/mzJiETdU0IBckUq1NMzBaE6+MQrrkS5cs5ChUT/mZI5llUiWibr4wqegwuh4IO8wo8CdxjyOsejVF/N0bx/DDkrTqPAtDUwd4P+a+vrDsub3lBgyajqK+camyCGLbaMCW1I8oGrWupide85Sgog19oEbXainUvzMY8uSmaIQsmWp1AgFiQWI0pGS22TaJExXbJVme8RQ9RSNHRfCXKVKAUxbT8MAU+2zTOSoqMwYnIKtHyrQxFStkM6XRcXFeqrIrGwBajhw6g3v5R7tHt5aRKAEwpY5pYHU6aOfKIV/2lJfQUpuYRTTbtmz0hZGFAZgqhUAKMGy4x3O1UuiWHHKTfFGwfBy4sNiTNWQszVma+ZGIAMTqQE/6oJ9q5f8KmnvDOyVnRJsyOzACAmgzzYly9S5JideM9KsJfukPlSHlTgehDkpqyPs1KwywFCpS/A/eB/bXZvErGlq6HTlE6TeZRMCAe6Mj7RKt1tRNT3gecRaUo0i8bjPkAf/SpqUuwPI+0Vd83eFAKwnEKtUPvfjB1/wBEK3CVvuju7bmxEpmOwziSi7NP2JIC9lp8tGJWEJUA2TR1e9/KmDCQpKiSEhqEAUyzMEt8bNSZBMxCnatWIEB92XvLM8FTKwlRSRluB5QX2GL5bRL2LuSbLtssTVpKcMxQSwcEoYOc8iaRqlklE1LDhGf7PX6pdqQnAgJKmJbvHNnPMiNDVZlCiRzi8G2jNmVS32eTpgTGc7fp7eRNSM2cdDB5aJJIbhA/brn1PhEZNthhSMH2bsmK1pTMqlD03mNpseyqTLEyzTVyJwDBQKi4OhBpGdX9cv6K0dqn/tzD/wCp3RqHw72skTEYFll7zl9orfOa/QzuMLWx24J94yFFFpVLnyykspIUlb6OGYiHLTtOuVPCJkiaEH/yBLoHMiDFKRMGQ5xHm2UEVzh5Rl6M8ckb2gdvG+ZSg2IF/wA1gPttcRCm3QZW+4JCmKkuX8CYE7ZcWCaSlZIB+UjyeMzbT2Xil6Arb+1zESJP9We9kwMyNqFDe5Lk8Y1S3WATUDGEkAkgEO2msUtpsMidKAMtBwuBQBiKRaMotVJC+S6KO47cZkxZVrk8Ey7yTKRjJOF2oH4QFqtHZqURRqDg0OC9SZZSKMolubHrV/GC1W0QnPtBPdipaZSZpftFd5LvRIVkBl8r+Ji1UtjT+4gKReoWlAqBLAfiTQ+T+MEV22/tXUzAk4RuG88TFLIRrotQg6GnSFDAMKO5FqNhnfMOZ+3tHNpAQlZyxM/QfaGb0mLTJWZIBmJHdBDgqFQG4xm9o24tc0MsJSUEunCQFPooE6Roy5VDRiui5vPaAhXcZSdXBz57oErZa5j5vuj1F7EkukBJyDlx45iI17XgzYQBvdowSuXZNZJpkO12FKxiLp3n6iB23XdNTVIxp3pr4iJt53sV/wANDqUdB9YbstzLljvLUH0SS0BJo0wvJ2iJZ0mbMlS5jgFSQXd8L8c6RfXra/4paoNEgDoA3k0PWES0lJwuUlw5JqIL9n7LZwtU6YAsfPLauEvkW3Qso8qPQ+LWFSvsuti7/kqsaZaFsuWgJUk0UC1ac3i1t6O0CZSflAHe3k6xkF/3YZk6ZNSShR/cklL+EFPw5vvs5JskzGpYUVImOVUOhJNGbzh7UlQ8sfF80XF8oVJAIFE0J0P3i1u9SZtnBT84Ndc8vKONobWgIEuaCkKyYOCW8oHZd5diB2KSSghSgSRiGYpBVxdC6lG/ZMvFEySVKS7Po8VUrbMISULUe0Wog10bOJP6u3W1BUhSZIW4YpxUbPRoza0bDWyXMVjUVAklRGfOsFR9tjJp6o0+871eziVZwZk9YJCQzmmTHOBGx7PIsoSZ6T2qkuUnQg5HlQwQ7A3GiRaZc1DqKklMwmrAjyygm2hVJSpRwpWpQo4cCFnVWgwdPiBez/cV2hoy351jYZNrxEENhI84xC1XklJKWYaboPthb6K/mJLBtM2p5CK45KNfySzwcrf6CW+F4K6nIARXTUlYchqRYWu0hZTvDxDnzWcNn7RPJXJtCQ1FIAdr7o7aUtH8wpwIyMZJcN7rs85nIKSxHKN1vhAKTwEYXtdZsNoK00Cq9YGF8m4M0bUeS9G+7E7TmfL7xqBvz+8FaZz1L1j58+H99lMxAJbRt8bxYSDLCwS+o0y0i0b6fozZIpO17JNvsgwloC76AxKJcHTmIN7TNdDQI33IBFKmEyxsGKVdgtarwwrKVHnWAa1W9SJs1I1UFNx19IJL3ASpSj+0OYB7RaccxahkG5/lYWEbRptI9X/EWRqo9BDaZKkgYtzBs2fXcKR3ZZZIcGruOcNTV1wvR2flnFH+jzcsk2TLHZCuYWchnOgYQY3WFBAB7oDMAPWKG7Fpfu5KSkM1TUwUyJZGWmfGCtnQQ5WFDqTHkcX2Ht/2xYUyV4QwNKFzvPhAFfs5ZOJaiop1J0940S9rnM1YAUxYZ5NibxrAlfN390pW4zZ6EjLw1hsqd2zy52pfwCFuJAChqKtpFBeM4rOEFhqczF9bQrs1IyWDhH9Jzbw84iWW4SBlCJey+KFkCx2Fi8vTN9TF5ZVuGV5w9Y7rKUiJkrZ2fN78oggDvJP5XnAq+jfFUQU3Yf2mkW1z2SYlTDI56j+8dTLltFnCJikoUlQBKcJB4sXz5xeXRf1mKgkqwK3LGH7R0Yq6YW5VaKq1XEibNMsqUCMJUNGVkeTgwQWW6ZNnlNLSMQzLVUecM2+WFWkTZbslBlqGQWCXz4ERHG1YkhYUohQ+VzRmPieUU8ehY/Y1stpSP1Usy1khSTiqIop4VImOpDhiGyGTfgiLYPiYlBYJSsk1ahNc31P1ibbb/s9pUsJmBLIxEHMH83RGd9xNEY1qSI9m2gWFYcKU1oBF3ZbvXaElSaOaqPm0C9z2MTziSQpILYnyjUZCUy5KAn5QnxhVctsOSoUooDrUP0smaQpwGJOR3e8DNovzGh6vWsF209gNqkTJKAAtaVMHrTI+MZFY7WuQOynJUiYlxiOR5xJqzRjp/wDSeqaVoUFJKgdQD4voYIbhvjsJYSQxFXIqesRtldoVyZyQpcvs1MlSVnM6YeMFO2SUKScKQMSS53E5GCtK0Gb3xaJ2zt8InLAWrDQl3AyHGLS+LSjJJpv6RhF3X0tCwAo0LQe2O+3lB9IeU/GqM88VO0y7tMgLQUs7wC37soJgLsGyjQbHPSZeJw7PFJfctcyWRKQTEpeKtBxyp0Y/Y5hkzcP8qqGN82LvrtZIc1AqIwfaa6ZsteJSSDD9w7fzLM2Gp13GNkE5JSX9iZqXi/6Po6badKxQbTXimVLegeBa7viSZwqkCm94p9ob5VOLlQAGUdJN9EIreyr2gvR0qbWKO4br7XtJi14ACz56faHp1qluyyTuA3w5dlgmTGCAWfug6neeAiijSBkmkiHaZvZJIFdXbTTlviLdFlK3WXUSWCQHrBqm4ZaZalzDiljNR/8AKvh/gB8Wh/Zy4+xQZikEJqUYneu8Hj6R3ClRi/JkG5pE2UnAtKAetX4hwDwi/syzqGPOGWJNan8/vDwQTkWMc0aIxJYk8fKFHqFBtPMQoUfZqQLJc5u3IYqDpEa8rilz1KWtJKkBknERpWgh8zHlHSpD8ifoPGHrHN36sPJo1OmZqBEbOy05JEN2uwJSksNDBJeNmwq4GKq2JcAbzEJ9UVgkDkyy0Ajq57UqVODFnzDs7VPk8W952Rkgp1z4GKCbJI1L6mMt10aVvsKdop5mIlkVSsEgt8tajpA7YrrQVvhBO8xb7MW8hKkrqKBQ1KeHoYsrNYkh2GhUdWENLydhi3BUVy5LDDAvfFwKnrSktnU8IOTKK1HAktDMmyAzA5ZyB7Ql29jxlx2Z9eNwIszCUlPeLEkO1YvtndkEd+aAiYtQIlqTRv5n4kFoa22sZlncDQu+cSfhdalImT5ClA4MMxI1AW4U/UCOu20ykvw5IiWCwLl2tEsoMoFyosyWGdcn0ix2o28Mtf6eTLJWGA1DGO9pbbMn2kSJdP5juq78IfunZVEqZjBxn9z1L9Yirek9DutSktndypFlAUtK506eQSUhyH0r8qUxWbZ7NyyVEsRnxgvk2lKEKxABZIYO77q6QBbb7VS5UsgknEuqmyO4b2aGmrWhISfKzPr+uApOpAyziMr4gT5aezmDGwCQTQsN++CS0bSowYiyxkmjvFVed5WSfJmdoEhSRQBgQdGarw+K+pK0PlnrT2DVitYJKtHfrx3QVSb7QmUXUGA3xntimgKrkQYbmitMo1ywKTMEfktdn0T8IVS7VZCpZdQUpJ4bvIwaWmwhAIApHz58L9qVWKa5cylsFj+U6Kjc5l8Y0g6adYlkhFKjozbdgPtbdAViSQ4OUYzet1FCyANY+gr4HaJZqxmt83VjJyBEZMOR4Z16NrSywpgFZ0TU1SVJG/SLOzWiar5qsDX0jtVmKFs7giv9omy0jAE5O/Itk+7OPQlkVWebkk8dnV1XWlyqcpmrXXlvgsuo4lYUIJBABCaHDm2I0Ti1O6BG02r/ALctv8XXJjFrdl9mShQVkS5Uo08BmaQeVkW+Qc2W7O2nJM0oaX8stPyIbcP3EbzD+1VqS6ZQqBU89IFrrvvHVSjLl8ThK+ASmoHExMXa+2JVm9dekHlZSMaOZT5H9vpEqXodNRDKa1aoziRZ0DLQwrKkpKN4fi8KJCUkBo8gHWHjZtRjXqzEeAh9EzL8/M/KI8ieCFMQ3eYjKjP6RxJXRJ0Ljz+g840ES2CBMlgHoYorVZilbHTLrrFrZ5jobcafnSJSkCYnvBjSvSBKNgTooZMoFKknX13xRWyQT8o5nT7wT2mwlKq/Lw1iHbbOMxkYxSjujVGWrByzSjLUFVO/lBBZ7TibCaKavOK6fKaK6dPVLBwksd2nERPp2PdhrLR2c4JTUKACuBJ+g84rbZRR0KVEcd4PJiIC7ZtgZaXUohaWL1qAd+tIdXtRLUglKg6ziKjnk0GWWLQIQbei5va8UTVhC/mGZigtVkXYrRLtSQT2n8NsgUKLnF6g8I7lzpcwhQV3jmYm7VXqq0SxIQBhShn4swaJ6av2XTp16L+x3lZVKxpWlKyWWDQuOEe3dNEyfMY93e+cZlfs9IwpSe8EhL7yBm8UKb8nSVOmYoNuMLu9D8VXZre28hSwgSFsoaQN3lsJKmWRAmzFLmBypzko+0Ctk+Iq0LxzBj4vXnF9aNq/1f8A2Aah1AmqfrWEayRbkkBbqNmbbT3BNsgAKgUkkBj7QOKQQWIr9Y1mbdv6gpTNqynrvEWcnYWzlfaKQ6mHLwyj1vjyk4Jy7MGf8tGRXbYlKySSSWFIvbJsXMXVbjhrGs2XZ+XLSkISAE5Uh+bYkIDloq/2ZjLZeygkglSykb6fhi3u7bSbJl9mhXaNQEgBgOrx5b5nbLUTUBRCX0GjQx+lAyT1aITVi/dTpFjI2/mBu0Ti3tFbfF7ImsuWlQURVJyfnujn9KnUZw7KsSYzSxxl2bYZJR6ZWykOj5AZgzoD56Q1PBwlLd80bOm87oIiuTLQSaeRMUFJgZPcc1Ic4q7szHO7pGPLJvRU22cEYUghRSGLb/tHtgsc2apINQTk4AHExcSthZs9WGUhQSmhUogYj0yETbTsuqwpCpypav5ZaVMeoaNKVRsSLosk3UiSgAKSVZlmLARIs84KUWOg9YHDalKDkOBmKAV9Y4lTlKHzhHkwJ84l9iukXWRIMjMCc8jD0meMmru3dYEZc1nSgkqGZCiUjixgju6aSlgp21CWA+sMysZ2XSbTSsKGEANpCg2itB5KbCWNAT/qenvHC1UAdmUPAsftCSjCtbChWDzfP0jiee4d4KT/AOv/AOYu+jMi0So4X3FI/wBRHv5RNljEhjmwfqIgIW6FEF39MRLxPspzozk+VPaHQrHkkEMrg/WINsu1x3aj0iRiyGh9i3hrDgWRi505OPrAlBSOUmgWtVnPKA+9kLkkqTVObacuHPKNXtVjSvOh3wO3tcxSCSHHjGWeJosp2Y9eoRPPdLCoKSWIfItz9YG7Vds6USAQQNHYiDm/rms5XiSsIUPyoMCN4zwCy1JUN9TTmKiOiotbI85wdo9sG16pScKpZ55xYD4gSCAag6hjAjMI/Yo/TxjsSwEkqGJTd0FnfeWGQhvqxj/5LJl7bWCYe6C+kVc2YuYAoGhoeY+sNKu8s57pGm/xibIs8xCe8UlObKI9qwyhCK0CWeUvZJsV39oATmC3Tl5QW3PdmEgih4QDovMJWCmhHUQS3TtYQwWlxvT7jSDr2COT9htZJQB5Rd2YwN2C95amZQc6PFvIvFIzUB5QeSQzVl41HMBW219M0oFhms+ieucE5tySmih4xkm3c9QtCik0JD+DCFk7VInMsxPTRW/PgYfFsGEwCyb9UkbxqDEqVfoZ/EQztIyvGwgtF6IQlzU7hENF7TJlEjCORPpECx7QoxDFJSa1UTVnzrBpYbVLmMUFJHCMkotdm3H5KrIV22EEgmUuYretgPAmCqx2O0FmlITzP0ETrmsLsRBPZbI2cWxJJHSjWgdl7OWlZJM0S3DHAGJHOB/aHZWXKUxWpazUkxpdptQloKjkBGb3nazNmFR1NPaKSjEWONewfXcKSaKI3aw0i4mJBQFuzEqZvKL0ZZfmseolkxNQS6HUEinlXKQXUMNalO45PoWgisNimd3v90bkpD+EP2azjWsWdnktSKJBqhnsP8LwosxK4QoPE7kXy81cvR/d/KG51StOufmzR2uhHEFuJ39faGrSmpUMyEEf5svQw7FTJt2F5Tbv+QA9zFrJXSuvmzxW2AA4m0I8/wC0TErb/KQfEfeGQjHVI7v9NPFocSaP/hB/OsNzM1J4DrmAObtHUs0bh7wTjvHQHeH8I9K8hmCwPWPEjCEjoPzxhuZ/yHUVHpHPoC7Ki+NjpFpDthUdRGd398KlAkpI5kH2pGtymKW4v0NX84dxApDh9D4sYm8ae0MfO8vYSYSWW4Bb5WBj2b8PlkVWeQp6RvFquBCqpod0U9puYpzERqUewqETEl/DxSD8xw8a+0MWu6SlLDtFNRgg+4jZ1WIbobXd43QylZzxowudcgUnEtIHKh+hiPKsJQXlnFvAOFXgc42a17MFf7gP8iTFfb9g0rlsSCrewHLLIjfAafohKDRm9nlpU2FwodFDg0XFgtOLuTCp06KOfLd5xItWwlpQtOE4kjfUuNQcxyhy0XBMIZctaC7uHUno1UwlPoCk4ke0ygC6VFjX7RV2mxhT4hCvK8JslQTNSa78qaikVlqv6Yj5u8hYOEsxB94k8Ur8QNt9FfbbkKQVIciKsyiIN7GUqlpIL0EcyrhTME3DnhdI3kGoHR4tDO7qQymB0iexqHHn4xp2wOz1nmgTkzVOM00DHcd8Z7aLG2nKNE+GtiSEqmpJBPdUnSmRhssk4lsdORpljlJRlE5M2KaVNhm8b1wpYa0icJekaJIi7U3n2gMtJzEDFimlSWI+UkeETlJJJfN3hiZZylWMBwaEdc4sLfo7SjzibIkw9Iu8n88PSLSzWSjtVvTODQrZFkSfCLGXJZvX2hyXKCTwOn5zhyZKdLAsRTqDDqIjZ2E8B1hQzKtAIDgPxhQ4C4mCqOafSOpw7iuSfQwoUIwodu35xyT/APaJqRn+fvhQoZdAl2PJzV/Wf9yY7Ap4/wC4x7ChxRyd+3+r2MNj5+kKFAOPZAp1HrHUkUMKFAXQZHeo6x2sOKwoUdLoKKG3IGI0EQ1CFCjKVPFCOGhQodCM9CRuhuagboUKKR6EkYZfswm22hJJI7Q0JceERdqpSRZZTADvq0G6FCjOv9iMq/NEDZhRZfIQRXOcv6o9hRDP+Y77ZY/EqzpSmRhSkOFuwAevCLvYdI/Sy+UKFFsnRXB2E07KKO1/N094UKEw9myYkpDCJ+EYctYUKNRH2WFhGXIesTFD5f6xChQyEY1ah/D6j/cY6X86v6vpHsKGOI8wVPMwoUKH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4278" name="Picture 6" descr="http://rybkom.by/files/paltus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500570"/>
            <a:ext cx="3686943" cy="1476374"/>
          </a:xfrm>
          <a:prstGeom prst="rect">
            <a:avLst/>
          </a:prstGeom>
          <a:noFill/>
        </p:spPr>
      </p:pic>
      <p:pic>
        <p:nvPicPr>
          <p:cNvPr id="54280" name="Picture 8" descr="http://ua.all.biz/img/ua/catalog/84799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929066"/>
            <a:ext cx="2690808" cy="2690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1000">
              <a:srgbClr val="FFFF00"/>
            </a:gs>
            <a:gs pos="100000">
              <a:srgbClr val="2F5E7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470025"/>
          </a:xfrm>
        </p:spPr>
        <p:txBody>
          <a:bodyPr/>
          <a:lstStyle/>
          <a:p>
            <a:r>
              <a:rPr lang="uk-UA" b="1" dirty="0" smtClean="0"/>
              <a:t>Вітамін Е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500174"/>
            <a:ext cx="7343804" cy="2428892"/>
          </a:xfrm>
        </p:spPr>
        <p:txBody>
          <a:bodyPr/>
          <a:lstStyle/>
          <a:p>
            <a:r>
              <a:rPr lang="uk-UA" sz="2000" b="1" dirty="0" smtClean="0"/>
              <a:t>Вітамін Е</a:t>
            </a:r>
            <a:r>
              <a:rPr lang="uk-UA" sz="2000" dirty="0" smtClean="0"/>
              <a:t> (токоферол) впливає на процеси розмноження. У разі нестачі його відбуваються зміни у статевій, нервовій системах та в секреції організму. Вітамін Е міститься в олії та зародках злаків.</a:t>
            </a: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http://t2.gstatic.com/images?q=tbn:ANd9GcTpzxmw9j9UCAqZFvCcjGZAdIdQvAkfrLL-WnpA8FJzjByU28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302933"/>
            <a:ext cx="3143255" cy="2440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75000">
              <a:srgbClr val="FF7C80">
                <a:alpha val="95000"/>
              </a:srgbClr>
            </a:gs>
            <a:gs pos="100000">
              <a:srgbClr val="2F5E7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1470025"/>
          </a:xfrm>
        </p:spPr>
        <p:txBody>
          <a:bodyPr/>
          <a:lstStyle/>
          <a:p>
            <a:r>
              <a:rPr lang="uk-UA" b="1" dirty="0" smtClean="0"/>
              <a:t>Вітамін К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571612"/>
            <a:ext cx="7486680" cy="4067188"/>
          </a:xfrm>
        </p:spPr>
        <p:txBody>
          <a:bodyPr/>
          <a:lstStyle/>
          <a:p>
            <a:r>
              <a:rPr lang="uk-UA" sz="2000" b="1" dirty="0" smtClean="0"/>
              <a:t>Вітамін К</a:t>
            </a:r>
            <a:r>
              <a:rPr lang="uk-UA" sz="2000" dirty="0" smtClean="0"/>
              <a:t> (філохінон) бере участь у процесі згортання крові. Міститься в зелених листках салату, капусти, кропиви. Більша частина його синтезується бактеріями у кишковому тракті людини.</a:t>
            </a: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http://yakulinar.net/wp-content/uploads/2011/07/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00372"/>
            <a:ext cx="4762500" cy="3571875"/>
          </a:xfrm>
          <a:prstGeom prst="rect">
            <a:avLst/>
          </a:prstGeom>
          <a:noFill/>
        </p:spPr>
      </p:pic>
      <p:sp>
        <p:nvSpPr>
          <p:cNvPr id="56324" name="AutoShape 4" descr="data:image/jpeg;base64,/9j/4AAQSkZJRgABAQAAAQABAAD/2wCEAAkGBhQSEBUTExMVFRUWFxsaGRgXFxcfIBgdGRsYGhgXGhodHCYeHB0kGhwaHy8gIycpLCwsGCAxNTAqNSYrLCkBCQoKDgwOGg8PGiwkHyUsLC0tKiosLCwsLywsLCwsLC8sLCwsLCwsLCwsLCwsLCwsKSwqLCwsLCwsLCksLCwsLP/AABEIAQMAwgMBIgACEQEDEQH/xAAbAAACAwEBAQAAAAAAAAAAAAAEBQIDBgABB//EAEAQAAECBAQEBAUCBQIEBwEAAAECEQADITEEEkFRBSJhcRMygZEGobHB8ELRFFJi4fEjchWCkqIHJDNDY7LCo//EABoBAAMBAQEBAAAAAAAAAAAAAAIDBAEFAAb/xAAvEQACAgEDAwMDAgYDAAAAAAABAgARAxIhMQRBURMiYTJxgVKRFCNC0fDxM6Gx/9oADAMBAAIRAxEAPwDFYZJqCDRTFh6CnrBf8Mci3LApNBSwH94r4dxOVN8q0gmpSqhe3YwTPkTACkJJKiwPQ3r0jiOzXXEjUHUBFGDnu6CjMjM4qcydq2V6j2hvOwYQ7kFaicqFMOwVVn6PrA2C4VNlo5gykqLkNXXMDtpDTASxOKj/AKgUlLqKVJQGLalCi5fRvSDbIGbbidLG5yHRAsRKUuagZgl0JVq7gB8pDpNfr1i5fATLHjBSZiXAKXD1agGtqtZ+sB4mUky0KS4CFLykKdgk/wA2tCRWkWzMaSlBmEtmBVRmFnYbG/YwDFgAB9ojKGG3mK+LYTMlYfLzZgHPSjBwD+8VYdRkglCioMHQSQHcOATW0PPiWRJMsqEtiAzoUwL2NNbVaM9JxrpfIpRpUl83agsIoxn1E/MNdLY942l4ozUE5Sn/AHUHvrAM3h8pSklU0uLBA+9fpFRnFdVI7AqIA6wvmYRSlslg92NKVh2PGqcTAmhSL2M02Cl4ZBOUcxLnMTfs7fKGf8chId0gdSBGLw3AiVhKjlJsTY6kPvDeV8MoA5lOdD10aMyBD3krqL5jCd8ZyEalZ/pH3LCKlfHAYHIADuX+giGL+HJRSWSyq12JrXpCjhXBEzFqK6ollqWURf0/tAgYgt+IQVALj/A/EU7EFOZCBKSoLBZTkpdj5rOX7gQTNx6kL8QhKiTq9un2eOnS0ypYJYUcjb+Udm+sZnE49a2KByktmP1rQRKFOZrraKo5DtG87iBVMCiXLvfawHSNXhMR40vKsIClfpNldtOrR8vxuAnJSVkmhsSS35S0NOAYtc5Yr5ACxBZ3o+4eHN0+kWDGemU3msMlEpB/1HVU5QAQHf8Al0Fh2hfInhZJDOE3arnr7XGkezZOdypIJ6UDu5doT4pcyWFc1U9iDXMPm/uYT6erbvPcw/JmOUgFPNd6bt79LwjlzUS5wJ8rjqCnbeqXGt4LncbeqQoEs2WhSS13dwSNOlDpBeEKklQSxJDBnBcPVrenTWKcalB7pThUgbycyZ4CpgWM6SQli7LFSFON0sQrQmLghB50nPsmgBFHQoBsigGtQtSAcbLWmWkpdx+lTl8rMz3DEhhonrDSQAUiZ4YSvKCxAqSDRxX33EETQuHlyFYB/wAIQa5VD87R0OXl7H5x0B6rSb1Wi/h3wTLUgGYpQUQ5AIDe4hhKlTcKSiXOKkZP/cTQgtQ3INRUNBMjFBJIKszVHT8OvaJIxDqWtzzJygbC/wAy3sIgbPkJOs7Reu+Yox/EFTkJBoHcqKmFKAHUjWnSL/8AjCUSfClkDN5y5csGa1BenePZUlPijlZgFAbFz9FAH1hbjsGeYzGzKPm9Lj80aKceg0o27yvpyCKBjaRh0qwUxKaZVnuM2UHtUwiVPVkSM6iA9FegBPRrPvDng03JhsSlRZWVKnKg5JUabuw9KwnxhSfc0NLMwpDsY9zA+Y8gTzK01YSpXMNeUly5GrxVgAMgctQ1rTQU1Y7dYtQGHNmU/Wx2fpEOHygHB0UpwaMztXtpD+0AickrSSHJVZwS+2UF/wAeCk4RcpSVKygFgaEs/wA+lPpDThmERnM4Bk2QHcbFdQ/QPavSAMe8yYVA0ANXFn6mkZd7RZbW2kcRhhFuStPlyDKpizknNfUMIswKlGSklnqC42UQTpdhA+G4dOAdgws92Nx9DUaR6mX4MpRmF6qUwemapT2d69YnIA2k7LUB4xxVVJSPMaOk6bRoOFcPSkJljyoqs7kXHp8y/SM58O4IrUqcaO4SetAT6OKxtJ0pMrDgC6qdx+fWE9QwvQO3MQ5/piTji8w5g+YggNo+r6UaBMPikIBJZKH/AFBnI1YBiIjMxOVayt20UQpgAHZ/y8eTsYnJmC6A0ND1YOGHYwaKQKjEG9SOI4vIU7ZVHYAjMdA2UQdgsCEJBlgJzhyAegtqzfSBOEDxU+IhbjMXTlGwZjUgjq9DBmKwyzNRMQSySyg7OFa9wawbVekTzgA6QZeQT8/rA0zDjOXe/NSjBrHe/tBZDs1WenV4r8MkM7HUhnhdxYMV4nhExfKgE5OZklyXYgprXSCZWLCZQzAFaQWps+X3H1gXEYhfivLUy0KZIFCQetiHfswixOHUt3KErysZZU6SbukuWJryktttDiNhcuXGSgqVYLCFahmGUpIUpi9S5SDSm/sIaKLfqB9IW8EIQJi1qSc8xk8zuBypAet3YdYaLIFTAPzUmyEk7yvP29jHRZzbfOOgbi5nMaThpj51KShRSUlvKbgbs2vSHEnEA2LihHY2hfj8HnmUIGavtR4I4bwYrmhAOUJBIyn9NAqjEMHBA3eByKuRB5j3VWorCS3iJOigUnuap+Y+cC8WxgSwyu/KQwN2YdA/0ijE4opX4Rq9UqToxoW0qIlMxBWUzZZIIIJGh0Ulj6mAXGVot2ilBU3LhggJSyA6ywYCrOAosOlOzxVieDTCkKMtQSeUKKSzlyA+hPWKeKpUOdyl2IZ6WIPZ6HWsbHhf/iBIOCVJmS1pVlOhKCSG0IANq/J2inHqC6uZYCUAHMyk6QcpWlWZlBANNqs2vXpA8jCFalJA8yqmoyulJV61pBKVpVVIJAPkyFk06qvbm/B3CBlmzphNPKBS9KQ0HaFlb27Rh4IKhJByjKbaMkl/RoUqlJTMlpKyhRX5gW71Lhibd4acCx3+uozAAoS1qFaH9NruATT1gA4uUpZEyWlXhuUAg1culOxSOu8IGQhiKiUbQCDNfgJDJOYkqAFSBW7uzAG1ozPxpiMpTKRTOXpro3vD7hU4BACQQAlmJtSkXYzhstapcxct1IdjVqs96O2sc9c+jNbcSINTWYu4DwvIiVLoSS6nNL77PBnxNMcKynyjKBWj0JaGuC4apDqICcknMHr5jRxu+nSEcyYSS5YdWc1f3P2gixB1Hkm5m97xUlRCL2oxPtASp1Kmgun5101hnxHCjIVMGLAXdxcBxU2jpXw1MyIC1MohTgM9Q6QSXBr8nEWJkQe4mV4Cq+4mL/hGQUy1kWVMOV2Fheuht6Q7yVUGbvp7fWKcDwtchAk5/E2BAdOwTR2e7fKLJiVIUxqToxeAfKrNYk7sC1zyUl6H89I8CnsOXUl6x5iSUJy2o5fVtGEQQpgCr0raptAlwIFxZj8IAszAbAkgpZI0oSK1uR/aFsuZrUueYNQ/3+kPMbgSpRNcp0qSTSpOwMApk5UZWFCXqCxcj3ipGBE7GAhkoGRwvDytaVJyhKVA1YEkbhi5GtnpDSashRcO5SB9yQPX5Qp+H54DuJYDkAnzqOgDm1odiimP4T+GMyXqqQ5TbTzxx/V7D946JfwhjoTFVE0qR4rLchNUsQakmiQNVODy+pLRZMnFE5Jw4KvCLL3JI50te1K6jS0dg+Jpy51PnykISUE3oTLFAD1qYjwnDmUglaVJKnUXNRUs9aUiitIlj1jShCuLy3daQHIAQqw5iwHdy/X0grB4Rkgda+rufvBKcOlUtWYeUg3YgguFfQxBOLABdLjcadxEWUsygDtJMjEgCUcRksAMgUFXzWDM79kxncflcJRRPfV2dXX6Rp8XjFLByyzMlWUwq51vWmjDWsJ1cMQohSKh6pU4boR5qMKUMP6d9IGqU4sgoKYJglKJZnINXGlqDbrD7gWHR4YJTmKyVFwNSSKdiIXIl5lgBXKA5SkECxYGgd7VD3h5I5U0vYdOsB1mU6QB3g9Q+mlE845wySvIUoSlaXdSXADuCGdn7BoxWKQUqqapYe1o1vH5wloQAS4IVpcMave5hThsZJmImeIUhSnu2b0YAD0Jj3TM4XU24iQzHcx18NYnPJKgaux9P7EQ68Q5eVgrTU/sIz3wchIkqIeqmVXUOzDqGMPUWMcnqtsxrzJn+raPZqs0ia6sywUubvcs9qEivSMgSF4jIKhNHJ6OaMXJ76w6kY9CAmSAr/VWzksk0dt7jq8U4HgBRkJPMFKL/wA2YqqfcHuGig5VCAnx/eEd94ZhsCjw0eIkWBDGgUNn7wUZfMElv5uz6VqPpSPcYtkhI0I+nW0Uzp7TCWqQGpYauPtELNe5gXKghIZbVSSk+liNnqPQQNNwgJ8T9TNX+ov9fpBclBJL+Z/+6/sWiuczED+ZzsBX9/lGWw2nrgU/ApKkKLuHDaPSvUxXO4MV5VkrAQahKmd92qwIhj4GVWVViB7Hyq/NojlLMKKdjVt3gxkYd5lmeYWSnyhII0tt1rGX4xhFABwlKlvYvXUEsC7RpBJO9AdNH6wQvAIIdYzE1TTUXPpFWDOynfiOw5SjXPnXDWQtRyhRcMauwflGUG5avRtYJn49YJCyUkKV+kdCkW0HzEF4nAzMFONEqRMoDoWLt0P7xeqfLJdaTRJUSQKNSoPUgUjr67N1Yl9W1gWIv/iZhtOW2lv2joNE2UrmzitfJvHQGo/plX8v9MS8RWjMEo/1CPIsEpYg1KUtvqYgOOYhLBQC63FVDpmF4ZcO4XVeayvKQagH8ED4NLLBFQB1uH967Q5XRrHNSZdGU1L8L8Qhf6gHuFfY/wB4PwykrUzsTsL/AGhLxnhYMpKgAGQpbjYH+494byuFpUkLlqKOV9wabftCcpRKPmS5ECy6dhilRKHSRqk/I6wDPTMzBalKLBgXLDdxb3DxdicTNkjMsBSSQMwLPmdnfvBsvEZy2VYJ2S770FwzwIoixFwNUz/SmABphufod9/eLJOPSCA9TQDuPvDFHB1LOQNmALaEDYpPMAe1KQCr4YxClLSlIE6WyglSik1sUlsp2u0C6h6DTQLO8ScfRNWo/wCkbDKAf+on2FozqZikEsWLMW+cbObxdCETEzEhBlslsxUp9nAFH6teMbKkqnzAhAcqPy3i7DstEUBHjbaqm9+FZP8A5dOYMb6VrQn0aHCASSNfy0Q4Zw8ypSEVISkB9mveDJiQC4NN4+XzvryMw7mRNubgs7DEqSSC6VJUP6SDTo9GO4MPpGIKklxckaHKT84Xy2v8+naB8xU9abaU1/zCyxIrxMhczEDIbEvsbj1anSJYbDakglQd+qTUe31gfALZQVZmKP6d3Gr9oJ4lNNECxqdGfQflmjRS7wfmVYjFZ1Mmx8yt/wAvEsJJuNSg/MOBFWHZLVF9IsnTSKouKdmpQQIYXPSzGYiiQBztroDUP9R3gaWtjvu/v7u0QRMKi5uXJ9niUyQaGz/UAH+3pDBfMyWGcCSxFVvTav56RVMxJNhYEd3MEIwwTchIVUktQ1o/5eBwqWCCBmYdQNL+rwdnzNlPFMIuZh1s5cbgP230tGZwmDUAELoTRQOhGnYEPGjm46WnzqFTpmfdgxpQHaFWLxsskeGlgNSeY97+9THQ6d2C6aj0chdIks7UADen7x0LlTC/nIjouqHcYyJen4YE4xPUlaWAApzZXNDUdgB84Z4YJUBzBjYgj3eA+LYZapgShlZauGIJPU7X9I5+A++zDwbPvB+NyyMNJLgsgW7ONNxFWGxIkzlyLJKQuX2UkEp9CfaDZimkSZawQqmYHYXHf11i/CyBOJQE8xAAIp5fLU2Ail3Vl0mE7grpgfEcJMxMspkpKmUCQASKVY0YVO8a/h/DgtCFGSJawATlBCkLYEgUqHe401ivgWFmyh4c8oCRRCklTi7JNA/cPDqUuXpNY9SR7P8AlInbJQ0LX7xBPYSuZIzKCmdSagszOLA2ZtImsusFmoQx0c1SC1j0sRE1Z0p5VBQux+Z6e8BT+IklikUoxDfMh/wRO7EDe4BMhi+CyVpKlSkk5nUcoLuGUFD9Q+lxGF4v8BeERMwqqgl0KN+cME6tld70T1j6IBMKWBIV2FBYX9dIRJ4HPSFZpwKtHRf2LHteNTqcmPfV+DxC1sJDh81Zlp8RKQsCo02pUwcnCBgpRYZgekZadhMbMUViYJUoUKglNnoQGJJO1ofcPws5KAFrEwu7hDEfMj6QnJhGP3lhv2FzNNbmE+EHU5Ic00PR/SK8gyqopsrAA3rR+kXTl5jlICX1HT/PyiecJSRf2hLX2gmKROUKeX0+8ECQ4zEv6wSEuFJSBWz6l6DbppGJPx1NSshUmWEhVEqC3DbkG/pDsPTvlvSBMXGW4myXhctP+anfLfu4iSpbTFDQFz7CnuW9YD4Xxj+IkiYgIAFFJAJYjRzo/TWClzy1kuS9tS1feEupRtJEAijUq8I+/wCfcRESVHfUdmvEVYpbAv7MLQv4jjlS5RWT+oVUS1S34Y8mMudImAWaEMWwRmUWHX6wsxPHpIDZ36AGvqQ0Wfx2eUCUpSCPMVOCD3vd+0IZ+HUpOUpSUoBqkuc4IZJDuN46WDoxzklCYbGoz2dNzIGbuEu7PRnatOkRky0meFKPKEm5Ny1x2eJTZBylQDsdNRq2j2MA4ae1FZiCSQtqAOAEq2vV7RcqnkTQDU0L/wBI/PSOhacH/wDGf+ox0eqZcJ4Bg0IlAkebm7A2Ddm94YqdM1SsqsiJaSSK3UR06fOFeBx4yISErUwQCQKAlgHPeHc7FZUH8tHPy6vUOocxhsH3CI+L8fC5RCAanK29tN4Z8Bw+IlYlScyPDUH8JaiVkN5wACUlv5mfajhLiZalzEqwiVeKDmZA2uSLAMam0b3h4UqV/wCYSmXM3l8yT/upy+j94qdlx46Uc9jzNZqWgIdKxUpKiwJ6BOlCa7gvbpEzNkrLEKA0JSbmxLdPpFS8agebmUNUMxpZT0fQtf5xSuetYygBCdhfsT/i8c71APn8Se5fiPClF0qIJ/Sku79NopPEJs0nw0bOT02Gn94uwfBU5c75tCC9C9mBd292MeS+KhSCUpMtipJvozEE6KDK9d6RhBrU2w+J6u8GxUqYggGcVEiySzdCNPzvFaMSUqoSVdSSAeu8RVPJSvI2ZiApT3OrbRL+GIALVZ70p0bcGJGN2RtA+RAcWnMlzWr9iK96dIGX8WSkJZa8qgwILvXpf2tDQy2HRQcd7fWnrHzz4rwKZc+iVDMHrYnUpLn1Ghi3okTM2h/vGY/caM35n5gC9KM2sepJoAYyHwrxsJaSrNzKobtQML0qNI1Cru0L6jEcTaT+ILijCsH5ia7O1n6xlvj7hk1zOStRSGzINcrsAtPQm40J9n+GxRRMYZi6Qne5DF+n0MUcRlz8TKmyUBJmPlL0DZ3Ae2YJhvS6seQN2h4wQb7T53gONzJKwpBIIbMKMoagjUdDH0fC8URPSFImJUS2YuQQWqMpLpHv3j5xi+DTBOXKDFSCp8pBHK719PeBkeNJNHD6Nf0jsdT0iZwKNGUZMOsbTb8TUf4hJStaUpGUkeVVzoesV4rCeIGmEqGhuBGbwvxQpPmSPT7g3jRcOxsqal0LyKpvl7HY94Q2B8QFDiTsjLCP+DrEuWocyUpIYaPdoIODV4acqSxAc3IAam8dImrlq82U9qH/APJhlJ4yhUtQnIIIDkJfn6JF36PArkJ2MMZC9AzK8UxgQQlPmzaszENcaaehiEqZlzvZR5h05h8iBEviCQmVMLFRQuXmQCAFIU/lVqGIuekVTGNQXBAajdQTFZG0dkUKBUv8ZqBRYUtt6x0L/GUKVjozTE1GfEcYgygEZE+H5QKklKs3N1La2eLJ3EkKlu9CH/tAQlZagUsSXrfr7+sJJq1GaJcsPmIGUOXJ2G70bpGHAMlHxL+pTVRmt+EpK1qyqw4mSVnzENbZ6LA+UbuRIEwF5ovYkAn6H/MLOCS5q0JGICELSKhKmBFqiySNQKbbQwlLpllozKBYFnA2NA+tunSOdmbU/wAf+zmsd4cvAy5QJKgAdCb9Utf87wOueGaWijeZdaUqBp84rwfD/wBS6mtyGDXetPl6Xir+KExPJRL0OhYkZknUFnB1ETOTXFD4mHiVIxkwEsRZiWH4bXjyckzCCVCvox2rHguUg+la/wB4Mly8iCpjW1B9aH2iVRqNtwIA3gxw4JADMnfc/L29o6ctnSP1CzuGHXXvF0tJCaE12LPuLxHCpdbnTrYQLcV5mGCf+3uc1egIYRmfiHhsyeAhITykqSS4d6FILEX6i3rGnmHlIDsq24vUddIoEkgBBGdQFTqd6C1ekM6dzjOsczAa3Ew8r4emIllauUpyqB2BvaxFHjQ8GxmdIlFYUsBwVO5S9R1I/aG0rC5lJQR5zlIPWnyvGcHA1yseAxypWolQs2qe2nrHQ9X+IU69iNxG3qFma7CSQm7JU9CNO8GopQWe7sa1bpXaBMOuwvV6iDkT2onV32F6dvnEqKAOYsStGGTLS0tKUGrBIZ+5au7xlMf8Lzpi/EIFTUGri+gcbeka5UxL8xD9u20cJtyB8mGgo8UY8zI1x+LKUNifLVfDwm5wBzJOg1ANPpSM5OkTJCgapPY9rR9hxk91EhLP2Hqd4W4/CCaMsxOZOxbXrp6Rdj673aSNpS2cMeJh+GfE/wCmZ6bf2P5SNF44UjMKANlL63Z99YzfFfhwJUoySVVtShqWfVmu0LcBjly1MElQ1FS3UbRQ+BMg1JtFvgvcR/icICcwLE3671inDLUUEAEqSwHUJ2/qY/8AbF2Bx8tSwC5FDRtdK06QSuYmXNUZQcZTVxykgpfanSPKWHtaNxKW2eB+LLNc1+kdFycUGHJ//IH55a946C9vzC0pJ8c4giiZZLFxS3U9a6mrCEfw5xPwcWheXxKsLuM36k1v+5gj4klAEBJehcu9X20hh8DyZLktnnF2SyuVO7swfd+jirkxCYSYXUNV3PoOCwRmuQUhINTSu4B+XQwfxUTZUsHCy0zVEMpPiBKumVxXYhwbRTwnhq1hObklgUSk1qa5U2SPr9T5+KGGBlIJVMWokmnIk2TTpvW5jjilGqv8/E54obxFwvg0+fz4wBMsME4ZKuUkWM5Q8/RHl3GhbcQARLBLgnSCJcwS0ZphLbamzZYU4nEGbMKiLCiXFuja79YnzNY+fHiedtp5Ikks6SQdQQPmaekWrXmISAyRepIfUtHq8R4QZCnUoPRRLdxQP+MIGM8IcEHPuRQP8z2pcRKdhpH5iuITPWxYAe4PzLfeLJNEFTUYtUCppsX3pAmAxqFIUtKnbMCSKOkkF60sTFCuJKK5afPLUksoF8pFQR0NqbRmhidxvMnSgmYrKSpIlrDsCC6S/qCHOrgwTMxJVSWGsS2pD1J9YgEla9QdXi7GnwhkS+Y3LVHR9/zpFOMVsOJog0zDucqVAqLurtUgH794FkuFk1s9r2+8NuES/wDUVYsMu/c+9YAxyMsyjhiR2q4b3MEVGkPPEbXCpbKFmNNGtuN2EWDDNULIvf1Z/aBkyigCYkvmHMGqNH+V4iklR8xct/l+0Z8ET0KTLWgmgNS5HQj+0XrmugADfTX/ADASVrSzcw6fm8EjFJIVmBeza2qe8EK/3NES8U4whLpSRnG4U1rE0+TwtxfEFJShRLFTZQD6vUEM1KuK+kaMyMyWWAafmkIONcJTLmJcFSClxW2QB06vRi4Z3a8WdOUbtvOj0rYztW8W43GABwMucc4AFGLKQNhb6WhIuUrxCZaXd81GCRo5IDQ44ggMA2Yu7FxzGpB1J5tIAnTVTAnMGAFnZm2At/brHQXbiXmoNgMOiUeeYklZIBSOUHqpmbQsDd9ItnYRQoAywopyjQfhP/THqEhsqgKlwOhAa4/ps2msGYacCs6kJAeujBvlfrHsjlQWisjaEJgg4TiNFKA0GcUGgjocBRjoh/iW8D9pzvWPgTHYiaCsCpGYORc7tH1bgXA5UqW0sEAsVFQLnUAuAbaUjI/AvhqUqYZTrQRlUTY9muGdxvpGtnYrMcoZ9VE0T2Nn66aVhnWZbPpjtzPZ8lmo3xfGjLdMuq2rQMi3z6e+0CYeaiUPEmOpRsHqs6ns+unWFCsWELWJeVQB5SXJAG4N1a1DDYwowfxF409SWJDedTuoi/YNYdIi0u1kDiT7maSdi1zpgUsgACzig9bnrrEVcWKApXKEs+Y1IAYvdtP2jK8fxU7x5ctDpAZZO40fp0i7iWNTOQEEFCQQSHfNsCQ1NW3jw6RjRY88+Z7Qe8Z4H4glLleKklLEuCa5hoNSTQ+veMxxP4knShMT+pZJCjdIV/KPdiehaJGUkKyhgAzM2u5+X5VNx+QoLP6g9/8AMXYOmxB+OfMdjxqTNB8AYSZMkzMyz/DpVVOilECh1IAY5bF66xs0crIlgDSgvf5fKMb8E4PDBAXMmoVNUrllFQdNWBy2Ki21m9PonDJeVRmEMEggMHdReqtWGveJetGrNQi8u7SzDYfwQyvMzlxdxYdrN1MLZyiVEl6B7a2HzaCJ+MOhejC9B/a3pEMVKOQal6joIlY+2hFn4hnB5PIDbrWuw+/rAPFZPmPY/aumsOsDhxlBVQZdN9H7k9YBxyHCibEH/PvD8i1jAhEbQTh5zDKSwOuzfjx4MOAWvWlxr7tA+EmlPYgimr/3hjNk8oI1+bbvrCa1L9oAkJMxSW7/ADrp6m8TXg0KSSL3HWn3IvAaU8x+0EIQoM1XH9vT9u8aDY3myubLIBD1YjNqIyGLws1ExKJgVMRU5iqim0dhlOhcl3Hpssz7Nck/lIQ8b4khcpkElWcBLWJOnUaUpaH9MSGrtKulYq+3HeZwrUtRICc6qlZD3csA/KdjUEaiFuIcm7vejWJZmG+kPP4BWdCVDlKwCAapzcrhxZyKQfhvh4y5xMwJUkJCkHc1BobFLf8AcLx0PXRQSJc+VK2mfwvBpiiSyg5cnfW57iz3iCZKkrUhJZlZbB3uWFdfaNopgHNhXXTUxkcNhlTVuoG5KiO+9QX2/AOLN6gJbiLTIHB1DaWoxSGDzC7VaofViEse4jojMTMBI5qE2AA9A9B0joLQviU6E8CR4VxdCUhEpClsGfyguzk1JL9oK4rxkkIkST/qEArLMEOA7e9/aFf8KlEuWZbqUsEMCaFm9NQxhzwPhPgpdZdRv+0Y6Y1Oqt5zsuMJueYw4TgBJlsVVLku9SbvFmBwCUnNly6+3zi0TAXcOBvv00/Lx7jMWyWb5fPZ4nJN2ZNFOMxJUtayWJ5Raw8xp6fOEuMQtRBRMQkCpCtdh19N4cTkArSmjWY0q2nrCmfKKFlZFiAoNYAByf8AaK+8Ox+e8oxKKJMK4dIIZawlwbaOGYHa4MIviCWpKnclJqDooG/Ygu/V41uHlUoHfSMv8SySiY9kOGH1gunyhslRiZEI0gVNJ/4ecEQlAxClIC1KISktmSE6pD3KtTYDrH0DG4of+lKcpTR6erkh7kv1j5N8FYQT8YgMFZBnL/0+V/8AmKY+ripCXo7nruTE3W7PzzJsvMlJ4d4YdQ5iHD+nyYgwNOl5i7g1H0MNeJS0ioII/lrTto0Lpqq5qB9B0oPSJnUKNIgMKhagvwyEMVkUBVQ0sSHb2MdjMOpgFJYsHruB2fWsG4SVlKVAi1K6Vu1n26jrHuNwaxUtewO+oOoh5Q6DcPTtMlgU0KDue7ikNUHkCSfWrEDpC/FSck9YqKkj1r94XcQ4z/Cz0LXzSZgCSNUKH6gNaM46bxNiUsdMUovaNpiWVb8/HiYURp7H0i3EKCkhYIIUxBBoQbHqIrQ4G3WAIo1M4leJTVMwilQfz1aMT8RyBJnBcss/OAxYlmIvqDtcxu1rSlLuBoS/f7Rmfi+dKVLQEc689g9AQdbXbeKulB1/B5lGC9XxAMLx2ZMZMlBzEV8QpZOhY+YBqPSrUhiheIStJmqoUqZUsZma6SGJ6kj5Qo4IFAzArzDLq/K1Pm8XfEGMUiSAKqK05f8AlOY10oCPWNyAer6YEM7NpAkeO4qYpJCigJQQolKmCm0qXvoKww4bg8smWQGz8x65uevYED0hbhcVLnId2BDF2J6uN4PwPFxLTlBE2UkAJmFwwagKmNhr0rGkkroqqMIsWXSBUM8Afyp9o6FquKzHPlHp/ePYToP6ovbzAcJhUoNEgH+bU/NvbeG0hdgPf7wCnFJEzwgTnYmgFG0Ozi2kXy1OX+jUipybsxTXdmGNpZvpAs8FSu3TXSCpKhlBd3ANPt1imdNIsHUTQOBX1009YHczyqWNCKMZLIejs+VQUXCm8wAuziJS8QZg5/Oi7i7Gj7tb96R7UKUksKli4c9K2u5faDQtAlhaAlQCilQYsQwcbl3TW9zQxRW06gwbDeoHgZyghSwUsCWQQaM5ZKnFG3eBPiN56Jbhy1X06AaQx4hKBQpGVsyHRfmCxyjYLFAro5iSMGcpJqW+ZqWhLEIwYcyTN7aob95iJOMm4aarwlFBIZ07Fjr2j698NYYowktSppWpaAslZfmXU812qA2mWPkHEsKoTDmIc2D19o0vwjxediMTJw65pEtCTRIAfImgJAdqB6xZ1CHJjBFeTMdSVufUEALUVEUFg1z+0DmZzOagGzaRNawwyubijUD0fQRdw+UXNyXahAqd3jj1wBJZfLmBKXSohvap92t7RHBzVzJlGIToKAtWzgdYjxWaScpSA1jyv2pcQNhFM6ahai1Cz9C9BWHA+6u0K94FxB1zZgBqGUBuGq0DTEInS1S1pBBDWsWooHQg1gifNyYxNaFKR9ohxCT4c4EDlX9df8Qg+06hF8G5dwrBql4KUhYGdCQ7F7EkV7NF6FPpb8EW4WbvQEF/YwHhjWtum+gjzHUbmk2blPFZCVSJiSHSxNOjmnUG0ZcYAKBIWQpqVLh9S5+RG8OJnxAWnIWgpUh0naoopNKgjS70gBMv0exGn594sxBkEejsgq4qkyJoUVLJKlIcqDkuDapqQadQe8BzMcpYKSTlJsa1FA/XR40soEhu+u1w0UYnCJVcb0++7w3V7rI3nix5mYEknVrA9q69nPpGwTicoyDytbtCKZwopJIysxAcaEa/ntHg4gpCTmZSksmhDqfUDX7tC86nJWmaSWAAMMXKkgmpFbDNToOcR7CgYXEK5vAkF6u6avWOh4xD9X/cptPImklV5mctTq2nrFaJYBDkV09HZ9flCniuInhAShQSFULCoGwP3vE5uMX4IC3dVCRc0D+uj7wrRqFgyUYiwsRjIxss5ghYUUlso0P3fpSkRIUZp3AAvQU+pcwP8P4YSk0YufNTqBX8vB+PxoW4TfUgmjaONWhOTY0OJnHEomTMlHTm0Bf6AEn1gaXMWcqEuUh3YG9TUM92s8CTeHKd0cxL5galt6mveDPh6QVOFAZE8yv2O5cMBurrFYQKmoG50+nXSK8wjCTs65bvRCi2j5gUsNDlUr3MGzKZR0J+32hXwWRnUoOUTUlyC1QKZhSoahg3FpWpTJKXarG1ah7b2fSIcwt6kWYF8hmV+JQEziSC5ACS9NAb10ba8UcAxok4mXMUWAdz3SR94ZY7g6llRWPLdyaCwNXLE677QjxiQEoAP6a9wSPtHWxkMmj4huO0+s8H+IEYgESSTlqXSoAE9SGelhtGh4MhKcxWphUGg7uHOvbSMP8A+GIBw0wf/J/+Ut9/nGxmYzIopBajEgfvawjnOi43+BJCApgPEF89CDWlbfMwb/FrypALFruKNR6WN/cwFMS6+fagDDepEXzlFOXKAk60azEE7GvrE6khiYAirjTmcMtwkbdawXiTmw6Sps6crkbkMpn0eB+LE+Kk6lI+p3i5S3kL/wBoPsRAtyRM8yWFFGd3FDXUERSjEBKeYhup26/lohgphAHf9oF4hKcZWsTpQipH2MYgsieEnxJipJSQoFILg3ezEWheAC4BtQjrSh2NYGwCcoyMQQfKT5X0TqQ9fxojh8oxC0ZqTAFXYgihAe7gP6dY6AFCNl5T6EfNo5a7Gladvy0Sm4QhQIJYAilbtcGrj6RUiSkuAG1KSNbl+r/SFs4AgmeCcMzOHYH0s/vCTiGBEwOyuZQAFsrvUhtDsYfzZQ2qAzG46CKpluouNW/HgBmINrPByOIqHw9/LPnAaDNYaCOhyy9GbsI6Peu09qMQfxBSnnZhSigojZwPr1qzwXKkGdKMwEqSjRIB6u7vfuzGBcJLyBIzFaiSWKVWYOBV23PtBOInrCUgqIYcrM1Xa1ixAeK2RUaxOgVxo1k89pbK4fMmISEUSPMArmLABmygC1j7xVJwyhmckF29nDNaJ4fEKlghRKAthTNUkhIJJNnZ4hjFKw/MR4ksXIopL2LOxgCbOix+0Tq/pEgqWVEBTKU9HN+nZtekMsQn+HkoTZS1jOdqEplgEUahJvzDaAZUwKaZLUFMxs50oQem8UcZnKzHOonMoF9C6sxUOnbWHG2GmWgqVJWMf4gFnAVs9Wi3h3EAvlWwWglNG8oUchR0CTlYWaE+GxIe9Yhi5OZQUwKTWoarWe+wiJOn12pkWPGXBuaPGBL5lAGmVV3KWOwP4BtGQxXCApZEtRIBIJOhzEn2eGvD8QkpAS/KQ73rU12Idu0XmWFsPKtV3FQWt8nv9Yen8gVcUWZRRmdVjcThCZUta5aVEEsQCdH3jdfBWNUvCvMJUy1Ookklq1JrqPaMzx3hq5sxJo+Xmaz9HgGRx2fhpK5KCAlSiXZyKMWelWHtDWHrIAKuYfeK7z6LnUec+V2B3hmcQUAEjNQMFJd+jfeF2AmmZLIylMsIQxP61FAJI6Ob6l4Il5mDuwp0f80jmFdJiaoyrHr50J5Q6CxqwL23Iq0L5fHB4i8OQRNCQSE1QQSnU1BY2Y94K4jK5pYUGopiRY0hHwbDPxDEzGOUgJB0NqpJv5YaAp1X4hAXdx7LIFNwqmxAt609+kUHiomSFZUqMxLchDKSXqk5mALOb1cbx4uYyyhwSK/UP3Z/aEnw3NJVOQVK/wDUBalMyXzOK1ItowjMagKW8VCRfaTJHHf6hCSVGgUg0Uh2ZtCK1rTeCOIYQzEFICSdCaMdwdD1g7ivDJc1LNlVTnSBmDFwHuz3EBBKkMmmlnuS1tIerhgCOZ412k5GI8QKSEhKkUcnOOjsQT1dol4ls4Aajg0F25qHq0K+JKTnATlM0EKYmpSmpBIqHpF0jGZkqUQWTcUIe9Mr5tupMYy7bTDLJ6jcKB2dnYddormzcxBNt+vf8vHTJksTAgywVFywANBqW6/VhHmIxwIaw0ASR7W+kKYQCJBOMmAM4pHRT4w6/OPIXR8TIt4ROLKqQfKa6MGbVmpDTDTAElJFU2/26excekDYvgk3DKzqCzKVUlCc4DAmigQl2AoNO0ES1JVKCkuxdnFn0MX5vPaVZlKsbk8TLcM5LBh9gdh9jFeZXLLfNap0YOH+R9YIkTrfm0TMvOp3CSkEqNKsGBbUs1ImXJ2mJl0rVbxdN4EEoKs2VSVKyqTQ5VEmpF2LUOijtAk5M5agAEzAkPfK+9XZ+hgxU5S0hGcgP1IG5I+e8RlqVLWpFlgEZgT5gCaFhdqP0itMjEbyvAfV5H5Eowk2TmTnTMSqwSXI9GDGCJ0wBByLKQ/6pZLUoKAm9Yukp8XOVoBUXYuykLvm2Ohr0sQ8WLwwysq7DymiWarmpqPWPMd4rIdJ2a5XgVLCgQsFLMWDczOA1zymx39yZaikvodPe37a0irET3SCCEZDmGxLMX6HVumwayTxJJcLBlu7OKENcK7WsaRKwLGxJjvxDJc5Dt9vu0ZLjmEU2Y2BPzMavw0knKU2rvfd7PSEXFJkyYFIyAJem9BUnf7QzBatcxAbhXwp8TTlz0y5q80tKSycqQzANUB+l42S8QGJDb+p/wAx8clYuZJmHKooVZxSkfRfhniHjYUZyTMchSj+pi6T7MPSD6vDXvHELKtbiN5qnCQ9iSDtQXG1IuwU95qUKIpV3uSzj2r6QGqwGyrbUIMK/iWYtEszJZYpIdw7B2NNmrEqjUQItQSahfGEH+IUUq8tKMQWLv1q8JJQ8HFpW3KcwUzWUlJRQ7GGSlgBwRlu4s2/tE8Ec0wqIzcpJ/qYcr9HA9odia/aeOJTiyX7G4MvwXFkzhmTbMRW7pLVEB47iAM1ICCpJFTsQToYhxFCcyJiWTMCSk5QA4oQVAGpc1caQFLIGt71/eDXCFaxBdAjVBsdhkzCrUgMWYEAEmhbZ6asRAsicJE5DGYmWa0s2tCDZTOGcQZLlhid25jcAEEjsw92i6UkKnGWFF1oVlJYMAxBavMQLaCvagmhUZk0nZZfLnBeZSFAkkJcO9BYftYOYNlySCwJJa+idHb5Rn14lWFKUkFcsBnFCVG7nYV7wfJ44EqQlYIzA0Y6O9dQ4v0iN8LHccSf02O8bDDI/kmHrzV62joVJ+IC1QsHYIFOgrHQHotN9M+IDJTMS6UlYNwUFSTWhrQm7ese4KcoDLMzM7CZVlPZy9O5pWHJnNQj0I394GnsoqpcvdhQDq+looZw40kR2TMMgoiCTFlBYN+fSJy5i0+eWcmhFTXVTVv0jyXlKHFXUyS92cA092rpF0vMRr+donNLtJzQlhxEsoCkJBBppQ0BTld7HaKpi2SmYlBdLSzVnKQSFGmqAz1fIYkJbpKNCXcb6V9T7mKMROUJSpWUlMzLLKqhiFAhQApoRaxIesUY9JG0vwFAp0n7yOBx6lIUkoyMvRwCND1veCJswMBU3dr++pePTNQGdw7NQ2t+ekUcWxXhiWSCkKJDkD0djTfW8ZZZthIfqO0rxE1gz01/zBvDZwXlQcv8oe3Q9aUhHIxqW53ufLqBqOkHy5RLmWWIcGtE+vyjCjLsZtMvMKxEpBWVcgSCEggXOoBIc7PuXvAuBlhL51BwomhBH9nBt3i7I6QluUBm3ArTq4f/ABFMxIdzrvp+faGimWEpvYRLisMk4klYYKICSN6APs8WY3DTJR8NKlZVGwOsG4pIUlIbM6vK5YgdrW0ieGwM5a0qKv8ATDsFEk9L1Pd/eGlwN7hvQ7/iMuGLXIQErLgEZX/+vaCJ2NzqAdipGcy2qxIIfsfnEkYYLYLD/wC73gGYgSsVnUeWZLCUk6KCg6B3o3aI9mvzFAjtzGmUKSXeohenAJkqzIWpAswt2Iaov2g4LhdxhByFSaKDNerlmvTvA4iQ1CCjEbCQxE5WZ5ZQoAuQKkBwKO1QK2rHYrGIUFByzXA9SCN4W4XEFQCilzUGr1BINQ31ghe5Qlv5XVXoXJp0irgxgam3kpGhsABR/N/URbdt2ewD0L4qUzAoKLg2e7ZgK60UX3i2ZiCtwQASdBp09IrwUnxJuU5ctWcDMkZSSQaNQb0glF2TKgBkNgw/DTxMlZiAQCOXNsXHNXW79aiA+JozkBVFOCC2zDlD2HlHRoWcWxQlzQqSpSUOTlLt1NS7HY6NDFeIQUghzt020giClETGyen7agSsLPJJf2WAPQaR0GJnhvKf+39o6F6m8D9pN6jfEfJDBxev3gSbVRH9I+ZLx7HROfpi4Dhf1jZa2gpCb9I6OgW+ozG5nIWXPR/vBvEU8kobs/XkKn9wI6OhicSnD/xNJ4dAyqLB2+jNCzigzrSlVUlSUt0JQ4jo6AxfUIrH9UMxPD5aSAlCQD0GjEQJiJhGUaKzP1Zmjo6BBJbf5gXvKvGIIAP8u2paDPCAJp+k/Kojo6HL9M6HRgEGKsCgKQpw7S1H15f3h9IPKOwjo6F5OZzml6hAXGJIVJWFB2BPqLGOjoFfrX7wk+oRV8OYta1TEqUSEqo+nr6QJhOKTVy+Zb8wFgKV1Ajo6Lio1nbxHKB6k8w9MhH6ionrQ+1ovJr6R5HQL8xT/VPc1fnF09ATJmlNCQhL9FGaVD1yp9o9jo1OY/pvqP2mfx/kPr8maGsuYVSZalF1EVOpYkVjo6H5eBPZe0gY8jo6ERE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6326" name="Picture 6" descr="http://talschool.ucoz.ua/_nw/11/498353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714752"/>
            <a:ext cx="3626063" cy="2190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200" b="1" dirty="0" smtClean="0"/>
              <a:t>Історія відкриття вітамінів</a:t>
            </a:r>
            <a:endParaRPr lang="ru-RU" sz="3200" b="1" dirty="0" smtClean="0">
              <a:latin typeface="Comic Sans MS" pitchFamily="66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00563" y="1341438"/>
            <a:ext cx="4429125" cy="423070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1200" dirty="0" smtClean="0"/>
          </a:p>
          <a:p>
            <a:pPr eaLnBrk="1" hangingPunct="1"/>
            <a:endParaRPr lang="ru-RU" sz="1200" dirty="0" smtClean="0"/>
          </a:p>
          <a:p>
            <a:pPr eaLnBrk="1" hangingPunct="1"/>
            <a:r>
              <a:rPr lang="ru-RU" sz="2800" b="1" dirty="0" smtClean="0"/>
              <a:t>Першим </a:t>
            </a:r>
            <a:r>
              <a:rPr lang="ru-RU" sz="2800" b="1" dirty="0" err="1" smtClean="0"/>
              <a:t>виділив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вітамін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кристалічному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вигляді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польський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вчений</a:t>
            </a:r>
            <a:r>
              <a:rPr lang="ru-RU" sz="2800" b="1" dirty="0" smtClean="0"/>
              <a:t> Казимир </a:t>
            </a:r>
            <a:r>
              <a:rPr lang="ru-RU" sz="2800" b="1" dirty="0" err="1" smtClean="0"/>
              <a:t>Функ</a:t>
            </a:r>
            <a:r>
              <a:rPr lang="ru-RU" sz="2800" b="1" dirty="0" smtClean="0"/>
              <a:t> в 1911 </a:t>
            </a:r>
            <a:r>
              <a:rPr lang="ru-RU" sz="2800" b="1" dirty="0" err="1" smtClean="0"/>
              <a:t>році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Рік</a:t>
            </a:r>
            <a:r>
              <a:rPr lang="ru-RU" sz="2800" b="1" dirty="0" smtClean="0"/>
              <a:t> потому </a:t>
            </a:r>
            <a:r>
              <a:rPr lang="ru-RU" sz="2800" b="1" dirty="0" err="1" smtClean="0"/>
              <a:t>він</a:t>
            </a:r>
            <a:r>
              <a:rPr lang="ru-RU" sz="2800" b="1" dirty="0" smtClean="0"/>
              <a:t> же придумав і </a:t>
            </a:r>
            <a:r>
              <a:rPr lang="ru-RU" sz="2800" b="1" dirty="0" err="1" smtClean="0"/>
              <a:t>назву</a:t>
            </a:r>
            <a:r>
              <a:rPr lang="ru-RU" sz="2800" b="1" dirty="0" smtClean="0"/>
              <a:t> - </a:t>
            </a:r>
            <a:r>
              <a:rPr lang="ru-RU" sz="2800" b="1" dirty="0" err="1" smtClean="0"/>
              <a:t>від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латинського</a:t>
            </a:r>
            <a:r>
              <a:rPr lang="ru-RU" sz="2800" b="1" dirty="0" smtClean="0"/>
              <a:t> "</a:t>
            </a:r>
            <a:r>
              <a:rPr lang="en-US" sz="2800" b="1" dirty="0" smtClean="0"/>
              <a:t>vita</a:t>
            </a:r>
            <a:r>
              <a:rPr lang="uk-UA" sz="2800" b="1" dirty="0" smtClean="0"/>
              <a:t>" - "життя".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14313" y="4094163"/>
            <a:ext cx="4097337" cy="2763837"/>
          </a:xfrm>
          <a:prstGeom prst="cloudCallout">
            <a:avLst>
              <a:gd name="adj1" fmla="val -27176"/>
              <a:gd name="adj2" fmla="val -79917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1400" b="1"/>
              <a:t>ЧИ ЗНАЄТЕ ВИ?</a:t>
            </a:r>
          </a:p>
          <a:p>
            <a:pPr algn="ctr"/>
            <a:r>
              <a:rPr lang="uk-UA" sz="1400" b="1"/>
              <a:t>Відсутність якого-небудь з вітамінів в їжі веде до недостатньої освіти в організмі певних життєво важливих ферментів і, як наслідок, до специфічного порушення обміну речовин.</a:t>
            </a:r>
          </a:p>
        </p:txBody>
      </p:sp>
      <p:pic>
        <p:nvPicPr>
          <p:cNvPr id="17413" name="Picture 5" descr="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1214438"/>
            <a:ext cx="1587500" cy="2479675"/>
          </a:xfr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2" name="Group 4"/>
          <p:cNvGrpSpPr>
            <a:grpSpLocks noChangeAspect="1"/>
          </p:cNvGrpSpPr>
          <p:nvPr/>
        </p:nvGrpSpPr>
        <p:grpSpPr bwMode="auto">
          <a:xfrm>
            <a:off x="285720" y="1000108"/>
            <a:ext cx="8569325" cy="3643337"/>
            <a:chOff x="180" y="1035"/>
            <a:chExt cx="5398" cy="836"/>
          </a:xfrm>
        </p:grpSpPr>
        <p:sp>
          <p:nvSpPr>
            <p:cNvPr id="2970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0" y="1035"/>
              <a:ext cx="5398" cy="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4" name="Line 5"/>
            <p:cNvSpPr>
              <a:spLocks noChangeShapeType="1"/>
            </p:cNvSpPr>
            <p:nvPr/>
          </p:nvSpPr>
          <p:spPr bwMode="auto">
            <a:xfrm>
              <a:off x="2877" y="1253"/>
              <a:ext cx="1" cy="91"/>
            </a:xfrm>
            <a:prstGeom prst="line">
              <a:avLst/>
            </a:prstGeom>
            <a:noFill/>
            <a:ln w="8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5" name="Line 6"/>
            <p:cNvSpPr>
              <a:spLocks noChangeShapeType="1"/>
            </p:cNvSpPr>
            <p:nvPr/>
          </p:nvSpPr>
          <p:spPr bwMode="auto">
            <a:xfrm>
              <a:off x="1969" y="1344"/>
              <a:ext cx="908" cy="1"/>
            </a:xfrm>
            <a:prstGeom prst="line">
              <a:avLst/>
            </a:prstGeom>
            <a:noFill/>
            <a:ln w="8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7" name="Line 8"/>
            <p:cNvSpPr>
              <a:spLocks noChangeShapeType="1"/>
            </p:cNvSpPr>
            <p:nvPr/>
          </p:nvSpPr>
          <p:spPr bwMode="auto">
            <a:xfrm>
              <a:off x="1969" y="1344"/>
              <a:ext cx="1" cy="87"/>
            </a:xfrm>
            <a:prstGeom prst="line">
              <a:avLst/>
            </a:prstGeom>
            <a:noFill/>
            <a:ln w="8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8" name="Line 9"/>
            <p:cNvSpPr>
              <a:spLocks noChangeShapeType="1"/>
            </p:cNvSpPr>
            <p:nvPr/>
          </p:nvSpPr>
          <p:spPr bwMode="auto">
            <a:xfrm>
              <a:off x="1056" y="1431"/>
              <a:ext cx="1" cy="91"/>
            </a:xfrm>
            <a:prstGeom prst="line">
              <a:avLst/>
            </a:prstGeom>
            <a:noFill/>
            <a:ln w="8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9" name="Line 10"/>
            <p:cNvSpPr>
              <a:spLocks noChangeShapeType="1"/>
            </p:cNvSpPr>
            <p:nvPr/>
          </p:nvSpPr>
          <p:spPr bwMode="auto">
            <a:xfrm>
              <a:off x="2877" y="1431"/>
              <a:ext cx="1" cy="91"/>
            </a:xfrm>
            <a:prstGeom prst="line">
              <a:avLst/>
            </a:prstGeom>
            <a:noFill/>
            <a:ln w="8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0" name="Line 11"/>
            <p:cNvSpPr>
              <a:spLocks noChangeShapeType="1"/>
            </p:cNvSpPr>
            <p:nvPr/>
          </p:nvSpPr>
          <p:spPr bwMode="auto">
            <a:xfrm>
              <a:off x="1056" y="1431"/>
              <a:ext cx="913" cy="1"/>
            </a:xfrm>
            <a:prstGeom prst="line">
              <a:avLst/>
            </a:prstGeom>
            <a:noFill/>
            <a:ln w="8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1" name="Line 12"/>
            <p:cNvSpPr>
              <a:spLocks noChangeShapeType="1"/>
            </p:cNvSpPr>
            <p:nvPr/>
          </p:nvSpPr>
          <p:spPr bwMode="auto">
            <a:xfrm>
              <a:off x="1969" y="1431"/>
              <a:ext cx="908" cy="1"/>
            </a:xfrm>
            <a:prstGeom prst="line">
              <a:avLst/>
            </a:prstGeom>
            <a:noFill/>
            <a:ln w="8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2" name="Rectangle 13"/>
            <p:cNvSpPr>
              <a:spLocks noChangeArrowheads="1"/>
            </p:cNvSpPr>
            <p:nvPr/>
          </p:nvSpPr>
          <p:spPr bwMode="auto">
            <a:xfrm>
              <a:off x="196" y="1522"/>
              <a:ext cx="1725" cy="333"/>
            </a:xfrm>
            <a:prstGeom prst="rect">
              <a:avLst/>
            </a:prstGeom>
            <a:solidFill>
              <a:srgbClr val="00E4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9713" name="Rectangle 14"/>
            <p:cNvSpPr>
              <a:spLocks noChangeArrowheads="1"/>
            </p:cNvSpPr>
            <p:nvPr/>
          </p:nvSpPr>
          <p:spPr bwMode="auto">
            <a:xfrm>
              <a:off x="522" y="1554"/>
              <a:ext cx="110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uk-UA" sz="1200" b="1">
                  <a:solidFill>
                    <a:srgbClr val="0070C0"/>
                  </a:solidFill>
                </a:rPr>
                <a:t>Водорозчинні вітаміни</a:t>
              </a:r>
            </a:p>
          </p:txBody>
        </p:sp>
        <p:sp>
          <p:nvSpPr>
            <p:cNvPr id="29714" name="Rectangle 15"/>
            <p:cNvSpPr>
              <a:spLocks noChangeArrowheads="1"/>
            </p:cNvSpPr>
            <p:nvPr/>
          </p:nvSpPr>
          <p:spPr bwMode="auto">
            <a:xfrm>
              <a:off x="232" y="1685"/>
              <a:ext cx="1733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400">
                  <a:solidFill>
                    <a:srgbClr val="0000CC"/>
                  </a:solidFill>
                </a:rPr>
                <a:t>(В1,В2, В3, В5, В6,В12, С, Н, Р )</a:t>
              </a:r>
              <a:endParaRPr lang="ru-RU"/>
            </a:p>
          </p:txBody>
        </p:sp>
        <p:sp>
          <p:nvSpPr>
            <p:cNvPr id="29715" name="Rectangle 16"/>
            <p:cNvSpPr>
              <a:spLocks noChangeArrowheads="1"/>
            </p:cNvSpPr>
            <p:nvPr/>
          </p:nvSpPr>
          <p:spPr bwMode="auto">
            <a:xfrm>
              <a:off x="196" y="1522"/>
              <a:ext cx="1725" cy="333"/>
            </a:xfrm>
            <a:prstGeom prst="rect">
              <a:avLst/>
            </a:prstGeom>
            <a:noFill/>
            <a:ln w="8">
              <a:solidFill>
                <a:srgbClr val="1C1C1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9716" name="Rectangle 17"/>
            <p:cNvSpPr>
              <a:spLocks noChangeArrowheads="1"/>
            </p:cNvSpPr>
            <p:nvPr/>
          </p:nvSpPr>
          <p:spPr bwMode="auto">
            <a:xfrm>
              <a:off x="2017" y="1522"/>
              <a:ext cx="1724" cy="333"/>
            </a:xfrm>
            <a:prstGeom prst="rect">
              <a:avLst/>
            </a:prstGeom>
            <a:solidFill>
              <a:srgbClr val="00E4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9717" name="Rectangle 18"/>
            <p:cNvSpPr>
              <a:spLocks noChangeArrowheads="1"/>
            </p:cNvSpPr>
            <p:nvPr/>
          </p:nvSpPr>
          <p:spPr bwMode="auto">
            <a:xfrm>
              <a:off x="2245" y="1554"/>
              <a:ext cx="130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uk-UA" sz="1400" b="1">
                  <a:solidFill>
                    <a:srgbClr val="0070C0"/>
                  </a:solidFill>
                </a:rPr>
                <a:t>Жиророзчинні вітаміни</a:t>
              </a:r>
            </a:p>
          </p:txBody>
        </p:sp>
        <p:sp>
          <p:nvSpPr>
            <p:cNvPr id="29718" name="Rectangle 19"/>
            <p:cNvSpPr>
              <a:spLocks noChangeArrowheads="1"/>
            </p:cNvSpPr>
            <p:nvPr/>
          </p:nvSpPr>
          <p:spPr bwMode="auto">
            <a:xfrm>
              <a:off x="2602" y="1685"/>
              <a:ext cx="602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400">
                  <a:solidFill>
                    <a:srgbClr val="0000CC"/>
                  </a:solidFill>
                </a:rPr>
                <a:t>(К, Е, Д, А)</a:t>
              </a:r>
              <a:endParaRPr lang="ru-RU"/>
            </a:p>
          </p:txBody>
        </p:sp>
        <p:sp>
          <p:nvSpPr>
            <p:cNvPr id="29719" name="Rectangle 20"/>
            <p:cNvSpPr>
              <a:spLocks noChangeArrowheads="1"/>
            </p:cNvSpPr>
            <p:nvPr/>
          </p:nvSpPr>
          <p:spPr bwMode="auto">
            <a:xfrm>
              <a:off x="2017" y="1522"/>
              <a:ext cx="1724" cy="333"/>
            </a:xfrm>
            <a:prstGeom prst="rect">
              <a:avLst/>
            </a:prstGeom>
            <a:noFill/>
            <a:ln w="8">
              <a:solidFill>
                <a:srgbClr val="1C1C1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9724" name="Rectangle 25"/>
            <p:cNvSpPr>
              <a:spLocks noChangeArrowheads="1"/>
            </p:cNvSpPr>
            <p:nvPr/>
          </p:nvSpPr>
          <p:spPr bwMode="auto">
            <a:xfrm>
              <a:off x="1742" y="1051"/>
              <a:ext cx="2274" cy="202"/>
            </a:xfrm>
            <a:prstGeom prst="rect">
              <a:avLst/>
            </a:prstGeom>
            <a:solidFill>
              <a:srgbClr val="00E4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9725" name="Rectangle 26"/>
            <p:cNvSpPr>
              <a:spLocks noChangeArrowheads="1"/>
            </p:cNvSpPr>
            <p:nvPr/>
          </p:nvSpPr>
          <p:spPr bwMode="auto">
            <a:xfrm>
              <a:off x="2160" y="1101"/>
              <a:ext cx="1620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uk-UA" sz="2000" b="1" dirty="0" smtClean="0">
                  <a:solidFill>
                    <a:srgbClr val="0070C0"/>
                  </a:solidFill>
                </a:rPr>
                <a:t>Вітаміни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uk-UA" sz="2000" b="1" dirty="0" smtClean="0">
                  <a:solidFill>
                    <a:srgbClr val="0070C0"/>
                  </a:solidFill>
                </a:rPr>
                <a:t>класифікують </a:t>
              </a:r>
              <a:endParaRPr lang="uk-UA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29726" name="Rectangle 27"/>
            <p:cNvSpPr>
              <a:spLocks noChangeArrowheads="1"/>
            </p:cNvSpPr>
            <p:nvPr/>
          </p:nvSpPr>
          <p:spPr bwMode="auto">
            <a:xfrm>
              <a:off x="1742" y="1051"/>
              <a:ext cx="2274" cy="202"/>
            </a:xfrm>
            <a:prstGeom prst="rect">
              <a:avLst/>
            </a:prstGeom>
            <a:noFill/>
            <a:ln w="8">
              <a:solidFill>
                <a:srgbClr val="1C1C1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47000">
              <a:srgbClr val="CCFF33"/>
            </a:gs>
            <a:gs pos="100000">
              <a:srgbClr val="2F5E7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scene3d>
              <a:camera prst="perspectiveRelaxedModerately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ru-RU" sz="28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Роль </a:t>
            </a:r>
            <a:r>
              <a:rPr lang="ru-RU" sz="2800" b="1" spc="50" dirty="0" err="1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вітамінів</a:t>
            </a:r>
            <a:r>
              <a:rPr lang="ru-RU" sz="28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 в </a:t>
            </a:r>
            <a:r>
              <a:rPr lang="ru-RU" sz="2800" b="1" spc="50" dirty="0" err="1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житті</a:t>
            </a:r>
            <a:r>
              <a:rPr lang="ru-RU" sz="28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ru-RU" sz="2800" b="1" spc="50" dirty="0" err="1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людини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86116" y="1285860"/>
            <a:ext cx="546736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1600" dirty="0" smtClean="0"/>
              <a:t>      </a:t>
            </a:r>
            <a:r>
              <a:rPr lang="uk-UA" sz="2400" dirty="0" smtClean="0"/>
              <a:t>Сучасна медицина вважає, що на </a:t>
            </a:r>
            <a:r>
              <a:rPr lang="uk-UA" sz="2400" u="sng" dirty="0" smtClean="0"/>
              <a:t>85% </a:t>
            </a:r>
            <a:r>
              <a:rPr lang="uk-UA" sz="2400" dirty="0" smtClean="0"/>
              <a:t>стан нашого здоров'я залежить від живлення. Але способи здобуття, обробки, зберігання і приготування їжі, що існують на сьогоднішній день, зводять нанівець її живильну і біологічну цінність. Мало того, що ця їжа не забезпечує всі зростаючі потреби людини у вітамінах, </a:t>
            </a:r>
            <a:r>
              <a:rPr lang="uk-UA" sz="2400" dirty="0" err="1" smtClean="0"/>
              <a:t>мікро-</a:t>
            </a:r>
            <a:r>
              <a:rPr lang="uk-UA" sz="2400" dirty="0" smtClean="0"/>
              <a:t> і </a:t>
            </a:r>
            <a:r>
              <a:rPr lang="uk-UA" sz="2400" dirty="0" err="1" smtClean="0"/>
              <a:t>макроелементах</a:t>
            </a:r>
            <a:r>
              <a:rPr lang="uk-UA" sz="2400" dirty="0" smtClean="0"/>
              <a:t>, амінокислотах і інших живильних речовинах, вона ще і сприяє їх посиленому виділенню, що наводить до подальшого погіршення стану здоров'я. </a:t>
            </a:r>
            <a:br>
              <a:rPr lang="uk-UA" sz="24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endParaRPr lang="uk-UA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/>
          </a:p>
        </p:txBody>
      </p:sp>
      <p:pic>
        <p:nvPicPr>
          <p:cNvPr id="22532" name="Picture 4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44" y="1285860"/>
            <a:ext cx="3402009" cy="2228853"/>
          </a:xfrm>
          <a:effectLst>
            <a:softEdge rad="11250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47EB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 descr="Что тако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58016" y="214289"/>
            <a:ext cx="1909763" cy="2100225"/>
          </a:xfrm>
          <a:effectLst>
            <a:softEdge rad="112500"/>
          </a:effectLst>
        </p:spPr>
      </p:pic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28596" y="285728"/>
            <a:ext cx="6192837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Вітаміни - низькомолекулярні органічні речовини, що потрапляють в організм з продуктами харчування. Вітаміни зазвичай входять до складу ферментів і впливають на </a:t>
            </a:r>
            <a:r>
              <a:rPr lang="uk-UA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багаточисельні</a:t>
            </a:r>
            <a:r>
              <a:rPr lang="uk-UA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змінні процеси: </a:t>
            </a:r>
          </a:p>
          <a:p>
            <a:pPr algn="ctr">
              <a:defRPr/>
            </a:pPr>
            <a:endParaRPr lang="ru-RU" dirty="0"/>
          </a:p>
        </p:txBody>
      </p:sp>
      <p:pic>
        <p:nvPicPr>
          <p:cNvPr id="11284" name="Picture 20" descr="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143380"/>
            <a:ext cx="1900271" cy="2374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PH02754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710" y="5072074"/>
            <a:ext cx="1244600" cy="1611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Овощ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1571612"/>
            <a:ext cx="1873250" cy="1296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042988" y="2565400"/>
            <a:ext cx="79216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Потреба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вітамінах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залежить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віку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стану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здоров'я,условий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характеру 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діяльності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пори року,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вміст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їжі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компонентів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живлення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714480" y="3571876"/>
            <a:ext cx="64801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endParaRPr lang="ru-RU" sz="2000" b="1" i="1" dirty="0"/>
          </a:p>
          <a:p>
            <a:pPr algn="ctr">
              <a:defRPr/>
            </a:pP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Дефіцит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вітамінів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веде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появи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специфічних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порушень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обміну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характерними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клінічними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проявами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-гиповитаминозам</a:t>
            </a:r>
            <a:r>
              <a:rPr lang="uk-UA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Надлишок 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витаминов-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гіпервітаміноз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зустрічається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набагато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рідше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 в основному для </a:t>
            </a:r>
            <a:r>
              <a:rPr lang="ru-RU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вітаміну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А).</a:t>
            </a:r>
          </a:p>
          <a:p>
            <a:pPr>
              <a:defRPr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4" descr="Кив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5272" y="1571612"/>
            <a:ext cx="945424" cy="709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Перец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54" y="1643050"/>
            <a:ext cx="906781" cy="701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800" smtClean="0"/>
              <a:t>Вітамін С</a:t>
            </a:r>
            <a:endParaRPr lang="ru-RU" sz="2800" smtClean="0">
              <a:latin typeface="Comic Sans MS" pitchFamily="66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8461405" cy="2590800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uk-UA" sz="1800" dirty="0" smtClean="0"/>
              <a:t>Вітамін С - аскорбінова </a:t>
            </a:r>
            <a:r>
              <a:rPr lang="ru-RU" sz="1800" dirty="0" smtClean="0"/>
              <a:t>кислота- </a:t>
            </a:r>
            <a:r>
              <a:rPr lang="ru-RU" sz="1800" dirty="0" smtClean="0"/>
              <a:t> </a:t>
            </a:r>
            <a:r>
              <a:rPr lang="uk-UA" sz="1800" dirty="0" smtClean="0"/>
              <a:t>бере участь у обміні речовин і потрібний для загального розвитку організму. Недостатня кількість аскорбінової кислоти в організмі приводить до зниження працездатності, швидкої втомлюваності, розвитку цинги.</a:t>
            </a:r>
          </a:p>
          <a:p>
            <a:pPr>
              <a:buNone/>
            </a:pPr>
            <a:r>
              <a:rPr lang="uk-UA" sz="1800" dirty="0" smtClean="0"/>
              <a:t>Вітамін С виробляють тільки рослини, тому овочі, плоди і ягоди є основним джерелом постачання його в організм людини. Особливо багато вітаміну С у шпинаті, зелених волоських горіхах, чорній смородині, лимонах, апельсинах, солодкому стручковому перці, суницях, плодах шипшини. Вітамін С дуже нестійкий, легко окислюється киснем, навіть за кімнатної температури. Значне підвищення температури (понад 50°С) при вільному доступі повітря призводить до швидкого його руйнування. Добре зберігається вітамін С у кислому середовищі (квашеній капусті).</a:t>
            </a:r>
          </a:p>
          <a:p>
            <a:pPr eaLnBrk="1" hangingPunct="1"/>
            <a:endParaRPr lang="ru-RU" sz="2400" dirty="0" smtClean="0"/>
          </a:p>
        </p:txBody>
      </p:sp>
      <p:pic>
        <p:nvPicPr>
          <p:cNvPr id="21513" name="Picture 92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572008"/>
            <a:ext cx="2879720" cy="215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800" smtClean="0"/>
              <a:t>Вітамін </a:t>
            </a:r>
            <a:r>
              <a:rPr lang="en-US" sz="2800" smtClean="0"/>
              <a:t>B1</a:t>
            </a:r>
            <a:endParaRPr lang="ru-RU" sz="2800" baseline="-30000" smtClean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12875"/>
            <a:ext cx="8435975" cy="892175"/>
          </a:xfrm>
        </p:spPr>
        <p:txBody>
          <a:bodyPr/>
          <a:lstStyle/>
          <a:p>
            <a:pPr eaLnBrk="1" hangingPunct="1"/>
            <a:r>
              <a:rPr lang="uk-UA" sz="2000" dirty="0" smtClean="0"/>
              <a:t>Вітамін </a:t>
            </a:r>
            <a:r>
              <a:rPr lang="en-US" sz="2000" dirty="0" smtClean="0"/>
              <a:t>B1</a:t>
            </a:r>
            <a:r>
              <a:rPr lang="ru-RU" sz="2000" dirty="0" smtClean="0"/>
              <a:t> - </a:t>
            </a:r>
            <a:r>
              <a:rPr lang="ru-RU" sz="2000" dirty="0" err="1" smtClean="0"/>
              <a:t>тіамін</a:t>
            </a:r>
            <a:r>
              <a:rPr lang="ru-RU" sz="2000" dirty="0" smtClean="0"/>
              <a:t> - </a:t>
            </a:r>
            <a:r>
              <a:rPr lang="uk-UA" sz="2000" dirty="0" smtClean="0"/>
              <a:t>сприяє повному засвоєнню вуглеводів організмом. Відсутність вітаміну в організмі викликає захворювання нервової системи — бері-бері. Міститься вітамін В1 у житньому та пшеничному хлібі, дріжджах, печінці тварин, яйцях, овочах, переважній більшості фруктів.</a:t>
            </a:r>
            <a:endParaRPr lang="ru-RU" sz="2000" dirty="0" smtClean="0"/>
          </a:p>
        </p:txBody>
      </p:sp>
      <p:pic>
        <p:nvPicPr>
          <p:cNvPr id="23560" name="Picture 12" descr="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643314"/>
            <a:ext cx="32194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800" smtClean="0"/>
              <a:t>Вітамін В2</a:t>
            </a:r>
            <a:endParaRPr lang="ru-RU" sz="2800" baseline="-30000" smtClean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1971676"/>
          </a:xfrm>
        </p:spPr>
        <p:txBody>
          <a:bodyPr/>
          <a:lstStyle/>
          <a:p>
            <a:pPr eaLnBrk="1" hangingPunct="1"/>
            <a:r>
              <a:rPr lang="uk-UA" sz="2000" dirty="0" smtClean="0"/>
              <a:t>Вітамін </a:t>
            </a:r>
            <a:r>
              <a:rPr lang="uk-UA" sz="2000" dirty="0" smtClean="0"/>
              <a:t>В</a:t>
            </a:r>
            <a:r>
              <a:rPr lang="en-US" sz="2000" dirty="0" smtClean="0"/>
              <a:t>2</a:t>
            </a:r>
            <a:r>
              <a:rPr lang="uk-UA" sz="2000" dirty="0" smtClean="0"/>
              <a:t> </a:t>
            </a:r>
            <a:r>
              <a:rPr lang="uk-UA" sz="2000" dirty="0" smtClean="0"/>
              <a:t>- </a:t>
            </a:r>
            <a:r>
              <a:rPr lang="ru-RU" sz="2000" dirty="0" err="1" smtClean="0"/>
              <a:t>рибофламин</a:t>
            </a:r>
            <a:r>
              <a:rPr lang="uk-UA" sz="2000" dirty="0" smtClean="0"/>
              <a:t> - </a:t>
            </a:r>
            <a:r>
              <a:rPr lang="uk-UA" sz="2000" dirty="0" smtClean="0"/>
              <a:t>входить до складу ферментів, які беруть участь у вуглеводному і білковому обмінах. Нестача його призводить до ураження шкіри, запалення язика, губів, розширення кровоносних судин рогівкової оболонки очей, випаданню волосся. Вітамін В2 міститься в яловичій печінці, нирках тварин, дріжджах, зерні, молоці, яєчному жовтку.</a:t>
            </a:r>
          </a:p>
          <a:p>
            <a:pPr eaLnBrk="1" hangingPunct="1"/>
            <a:endParaRPr lang="uk-UA" sz="2000" dirty="0" smtClean="0"/>
          </a:p>
        </p:txBody>
      </p:sp>
      <p:pic>
        <p:nvPicPr>
          <p:cNvPr id="33801" name="Picture 9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000504"/>
            <a:ext cx="38163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000241"/>
            <a:ext cx="7772400" cy="928694"/>
          </a:xfrm>
        </p:spPr>
        <p:txBody>
          <a:bodyPr/>
          <a:lstStyle/>
          <a:p>
            <a:r>
              <a:rPr lang="uk-UA" sz="1800" dirty="0" smtClean="0"/>
              <a:t>Вітамін В6 </a:t>
            </a:r>
            <a:r>
              <a:rPr lang="uk-UA" sz="1400" b="0" dirty="0" smtClean="0">
                <a:latin typeface="Times New Roman" pitchFamily="18" charset="0"/>
                <a:cs typeface="Times New Roman" pitchFamily="18" charset="0"/>
              </a:rPr>
              <a:t>(піридоксин) бере участь у обміні речовин. Відсутність або нестача його в їжі спричинює запалення шкіри. Вітамін В. міститься в м'ясі, рибі, печінці, квасолі, пшениці, дріжджах.</a:t>
            </a:r>
            <a:br>
              <a:rPr lang="uk-UA" sz="1400" b="0" dirty="0" smtClean="0">
                <a:latin typeface="Times New Roman" pitchFamily="18" charset="0"/>
                <a:cs typeface="Times New Roman" pitchFamily="18" charset="0"/>
              </a:rPr>
            </a:br>
            <a:endParaRPr lang="uk-UA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42919"/>
            <a:ext cx="7772400" cy="1214445"/>
          </a:xfrm>
        </p:spPr>
        <p:txBody>
          <a:bodyPr/>
          <a:lstStyle/>
          <a:p>
            <a:pPr algn="ctr"/>
            <a:r>
              <a:rPr lang="uk-UA" sz="3600" b="1" dirty="0" smtClean="0"/>
              <a:t>Вітамін В6</a:t>
            </a:r>
            <a:r>
              <a:rPr lang="uk-UA" sz="3600" dirty="0" smtClean="0"/>
              <a:t> </a:t>
            </a:r>
            <a:endParaRPr lang="uk-UA" sz="3600" dirty="0"/>
          </a:p>
        </p:txBody>
      </p:sp>
      <p:pic>
        <p:nvPicPr>
          <p:cNvPr id="1026" name="Picture 2" descr="види квасол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002033"/>
            <a:ext cx="3286148" cy="2185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/>
          <a:lstStyle/>
          <a:p>
            <a:r>
              <a:rPr lang="uk-UA" b="1" dirty="0" smtClean="0"/>
              <a:t>Вітамін В9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143116"/>
            <a:ext cx="7129490" cy="3495684"/>
          </a:xfrm>
        </p:spPr>
        <p:txBody>
          <a:bodyPr/>
          <a:lstStyle/>
          <a:p>
            <a:pPr algn="l"/>
            <a:r>
              <a:rPr lang="uk-UA" sz="1800" b="1" dirty="0" smtClean="0"/>
              <a:t>Вітамін В9</a:t>
            </a:r>
            <a:r>
              <a:rPr lang="uk-UA" sz="1800" dirty="0" smtClean="0"/>
              <a:t> (</a:t>
            </a:r>
            <a:r>
              <a:rPr lang="uk-UA" sz="1800" dirty="0" err="1" smtClean="0"/>
              <a:t>фолієва</a:t>
            </a:r>
            <a:r>
              <a:rPr lang="uk-UA" sz="1800" dirty="0" smtClean="0"/>
              <a:t> кислота) має велике значення у кровотворенні. При нестачі його розвиваються різні форми недокрів'я. Багато вітаміну В9 у зеленому листі салату, шпинаті, петрушці. Він міститься майже у всіх продуктах тваринного і рослинного походження. Вітамін В9 дуже нестійкий при тепловій обробці й швидко руйнується.</a:t>
            </a:r>
          </a:p>
          <a:p>
            <a:pPr algn="l"/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http://t1.gstatic.com/images?q=tbn:ANd9GcSS57IipeT3ZXDK_q3OFJdElfJ3Y-cDBan6gOuhnG0AZAOyg6Y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071942"/>
            <a:ext cx="1905000" cy="1905000"/>
          </a:xfrm>
          <a:prstGeom prst="rect">
            <a:avLst/>
          </a:prstGeom>
          <a:noFill/>
        </p:spPr>
      </p:pic>
      <p:pic>
        <p:nvPicPr>
          <p:cNvPr id="50180" name="Picture 4" descr="http://infomisto.com/idei/img/lystya-salata/big/lollo-rosso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86190"/>
            <a:ext cx="3227380" cy="2420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uk-UA" b="1" dirty="0" smtClean="0"/>
              <a:t>Вітамін В12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857364"/>
            <a:ext cx="7200928" cy="1785950"/>
          </a:xfrm>
        </p:spPr>
        <p:txBody>
          <a:bodyPr/>
          <a:lstStyle/>
          <a:p>
            <a:pPr algn="l"/>
            <a:r>
              <a:rPr lang="uk-UA" sz="1800" b="1" dirty="0" smtClean="0"/>
              <a:t>Вітамін В12</a:t>
            </a:r>
            <a:r>
              <a:rPr lang="uk-UA" sz="1800" dirty="0" smtClean="0"/>
              <a:t> (</a:t>
            </a:r>
            <a:r>
              <a:rPr lang="uk-UA" sz="1800" dirty="0" err="1" smtClean="0"/>
              <a:t>ціанкобаламін</a:t>
            </a:r>
            <a:r>
              <a:rPr lang="uk-UA" sz="1800" dirty="0" smtClean="0"/>
              <a:t>) синтезується тільки мікроорганізмами. Відсутність його в організмі спричинює недокрів'я. Міститься вітамін В12 в продуктах тваринного походження, найбільше його в печінці, нирках, яєчному жовтку, менше — в м'ясі, молоці.</a:t>
            </a:r>
          </a:p>
          <a:p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2" name="AutoShape 2" descr="data:image/jpeg;base64,/9j/4AAQSkZJRgABAQAAAQABAAD/2wCEAAkGBhQSEBUUEhQVFRUWFxUYGBQUFBUXFxgXGBUVFxcXFxQXHCYeFxwkHBQUHy8gIycpLCwsFx4xNTAqNSYrLCkBCQoKDgwOFw8PFywdHBwpKSwpLCksKSkpKSkpKSkpKSkpKSwpKSkpLCkpKSkpKSwpKSksLCkpKSwpKSwpLCkqKf/AABEIAMUBAAMBIgACEQEDEQH/xAAcAAAABwEBAAAAAAAAAAAAAAAAAQIDBAUGBwj/xABAEAABAwEFBgMGAwcBCQAAAAABAAIRAwQhMUFRBQYSYXGRE4GhByKxwdHwFDLhM0JSYnKC8bIVFiMkQ1Njc6L/xAAZAQADAQEBAAAAAAAAAAAAAAAAAQIDBAX/xAAkEQACAgEEAgIDAQAAAAAAAAAAAQIRAwQSITFBURMiFDJhQv/aAAwDAQACEQMRAD8A7GgiQQMNBCUJQACURROcoVr2xSp3PqMadCb+wvRdDSb6JvEi8Rc+2/7QzJZZgdPEj1aDcPP0WYq7WtFQy6o6/IvefOAY8lk8no7IaSTVydHaPFRCqFxltqe03VKnTjdryvQG8Nen+WvVnm8uHZ0hT8n8K/E9SO0ByUFy/d/2rQ8U7VwkG7xWZf1NF3ZdIpVwQC0yCAQRocCFcZpnPlwSx9khCUjiQ4loYCpQSeNN1LS1olxDf6iB8UWNJseRpmjamvva4O/pIPwTgKLBquxUoIpRymINEgggAIIIIANBBBIAISggmAEEEJQARKCBCCBCUaJGkMCDiilIrVeFpJwAJPkJQBjd9N6C1/4ek6HRL3DECLmjQ5+Y5rA2i0SeEGY/MSb50+9VWW7azn131jeXPLu5w9QmNlWifEJN5dPfr0XI5bme1jxLHAu2kqRTaFAp2i5PC0CFZNkioYwWd21XMhoOIvjRXFa1AAyYWWttvD3E9umSzkzXGuSO8Quw+ybbxq2V1Nxk0nAD+hwkDyIcuRWei6qYaPNbbdam6yB/hvcHPgOiIuwvyxy1Up7WVlh8kaOwvrholxDRqSB8VTbS3sp05DPfPZvfNYe02qo90ufPmSfVRXtJ/ed5R9Fo8r8I5o6SK/ZlptLe+s+f+IWt0Zd6i9Zz/bz3OcBxOAEklxnsVINlbnLup+QhR6w8O+nTknHhUNt9nTGEFwkWWzNuvY4PpGCMZwI0IzC2Oz/aGwwKrTOZbh2K5y23kyHNiMbjIv8AUdlIpWc8E04vzOkYaSoU5R6CeGE/2R2qx21lVgexwc12BCflYH2d7Rc3joVDBniaDnk7h1yW7Dl2wluVnjZseyTSFygkhyMKzEVKARI5QACgilBFgKRIkaAAgUaJMAIIIiEABFKNIekAl71lNtb702hzKfvmCMYB6ZlQN9N6Pf8Aw1N3Ko4a/wAM/FZh1IRBA881zzyPqJ6GDTqt0zG22zua8k3CZAAyn/Cq/Hc10tOq2W2WgUjAEkgCB5/JZKrZiZuIgZhY82ejF8MsNn2suaCTOvVSza4CzReRcEDVIGJ7q9xm8Za7Rt0sjW4/fdVlmsrqjoaOp0S6VN1S4QTdfoPJarZWzgxoAwjzJ1SYl6Htk2DgbAEXYjHv81bgwI00TbWgBMuqIUSt3glseM0k1FAfaIReOgTJ3iTikuaCoIrp78VcmCGrW17RdfNx1A6o6tuDWQLn99DiMlHt9uLW3jG7HkVSGpOEzgsJHRFcWy8s28T2kTBgyCYlp65Lcbv+0UvcG1+GM3C6MuLQi8SsPS2Q1rbxLsyZH32yTP8AtClTcWFgnM4hUnKPkzljjlT4O+MqgiQmLXtOnSEvc1o/mP3K5xsrf59NgY5ogCG8QIIEXcjGiq7dtQvcXl3ETeCTidBkOi6Hl9Hnx0bt7ujprd77MbvGZ3P0VjZ9oseJY9rh/KQfguJ2qtVu4GzOMg3Z5JNmFVpknhPIgDsJS+RlvRwa4dHdeNGHLjNm37rUHhvGT/KTxDsbx5LdbC3/AKFcAOIpu5mWn+7LzVrImc+TSzjyuTWgo5UenVm8GRqPkU8FomcrQuUaTKVCpEhIIIFMQSqd59rfhrK+p+9EN/qNw7XnyVsuee1TbLQ1lDM+/wBIkDv73os5ukbYYbppHN6VvJrcRM33nrN6un2y6RzWVsrwKl+RU59ph3Cw/nOmBJyu0XEnye7OK8Fo5/HfpPfA/NUu1XwIvvV1SpcDQBgM1SbaGC0ZjHsp3/RBtOQg4ouNSbsm7Mq+GfO/WFp2WsBZIiAk1bU4xJw5ppkyhxwam17ZaLiQmKW2WHA+n6LKcd6kUtJVNiUEaM7VZJE4Yoqm16es9Fn3lJe9TZfxosbXte73e/6KIy3vn8zu6hPeiY9DKjSLataS5onyCe2ZTeJc2JF1+EnXyUOhaAJMcUt4cJicI0K09gupiYvAuMfK5TGNsicqQxaLeW0zxH3jgBryWeqOh2WMkZdOavNo1GNEkToOazL6t6poeOVI01DabHNaHQL/AHh0v9bkitbxJ4QA2P8ACzzH3qw2dQdUdAuaPzHnjjqpcW+h7opOzW2W+m12cD4Jp5KJh4W8IwCU98BanJZD/Azl6Xds03RsbqV44TncYKn0aqZt1WGHok0aRkTN3986lI+66G/wuMtPl9F0bd3fOlaTwH3Kn8JMg/0n5LiVrtjQ3gYLszmSmbJbXMcHAmRoURm0Tk08cn8Z6VBSwVgdyN/vGijXMVMGvP73J3Pnn8d2HLojJPo8nJjlB0x2UEkFGStDIIlcU9otrDrc/iEhpDfICIXaXG5cA36qza6p/wDI70KwzdHdoVcytrbMa6XU3RyBBg8wTPYlHZ7KWPBqEEk3Rlh649lWcZVi23+4JEuBj0gFctnryhS4HrbtMtMDDVVte0lwKJzvsJDuSViUUiM5T7DYh4fG7E4Dko9nbxVGg4fQFT7TaZMDsE2/CF5IlQXlMPGicfUlIlNA2R+C9KDoTzB5IGjKuyRHjJL3oiyERZcikFjRKKUpzUkpkWP2e1FhBGWqmu25UIujsVVAo2tk6c0wbXkk1rc5/wCYzCZ4k2/GAi4kULcPsdetTsD9mebj/paPkslTP39+S2mx6MUWc5PqULsU+ifwpupeny1NVAmZoTxQo1uqQwn4806BKrNtVobw5n4ApMuK5Keq9Ja5JAlABQdBMs9pLTcYXYvZ/vh47RRqmXge644uAyOpXFaeKt9lW11N7XNMEGZCSe1mWXGskaZ6MajVVu/tgWiztqZ4OGjhj9fNWjSu2Ls8OUXF0JqYLz/vmP8Am63/ALH/AOpegKmC4HvsyLVWy993xWOXo7NE/uZ6lT4iOZAVk7Z7GtkkkKppViDcpj9pF12Wi5T2pJsaqsAN14UcuKc4khjJPL4pIlugUpDp5H5D5pqrUvKervvUd/VaUYp2HSqCb5QfUk4QEQaiLkwocY4JUpji7J5l6RViHJLmqRCZeIKLEJ4eSaqMTwcm3hUmJjEZKXSowML9EVno5ny+qdqExdcrOdsg1W+XL9Uqy2UvMBJdinaTy0yDBCVlJWXNWxinSPDcSAJzMn77LT2alwU2jQAdgsps4uqvbxmWgz2WqbUkJp2KSrgVxwkhsnlogGyhUMYJiG6l0rOW13iVSOfD8vqr+u045Kgs1nAtHDxSBJ/T1UtGkGlbE29zWSxo/hvz7lQiw4wYwmLlfWrZ4e4Hnfz8+yjbXqCAwZXx9+aTRcJXSRWtbqpNGoo3Gja9Zs0On+zPboDzSJufd/cMD54dl1Jrl523Y2j4dopu0c3tIXoOk+QCFtifB5erhUr9jjzcuKe0ChFrqwMTPcA/NdscuS+1Ox8NXjH77QD1E/IrTJ0ZaV/c5m5yXSaSidT4so1UhrVy0e3vpDBpGb8EDUIUoN1QZYXVTDBMY6Dqck0Yzt8sr3VJKk0ad1+qi1qRa4g5GLlKszrk2SuhwtGkpL2Af4Qq1YwxTJJ6dEgVsTUYJuT1NqaASwUmaJC0xVxTwKaqBJAxlzkGiTCDgpdJoAuWiRlKVBcMABNuGnJPJuqDkfRXZh2Qni9PMs2ZuHqli7HJOEkEHTDupZvB+ix2Vamg8MQfu7srulVWb/Es8biIgQLzrH+QrijawfykJoUlRZGpCLj1UNtdN2i3NGJjRUQuSRbbWGtJ0w+Sy9kr8NVp5kdwR81Jt20A4QNVVPKi+TdRqJq21oVJbqs1HdU1ZdpkQHYJdpIc6RF+l32USFii0xopL6ZxCep0wTBIU91kbwgAiY7LNGs2kMbLpcVVjR+YuGHOF6N2ZdTaNGgdhC5BuLu2fGFRwuGHVdgsjIAW+NPs8vVZFJ0vBLcVivaNs/jsxMXtIv0m6/lMLakKHbrMHNIIkGQQtmrRxwltkmebxSIJBkXq92Pu94lMOcS0yYjMD4LW7U3Eb4ktmJw/VXVg2IGtAiABCwjid8noZdWnFbezIUd1qeYc7rd8FotmbvtDQA0NGgEBaCjssDJWFnskLZQSOKWWUu2ef97dmmja6rSI94kdDePiqmiSLgur+13YA4GWgC+eB3qWn/UFy6kAueapnp4Zb4Ji+FKclhvNMVFmboBKQHiUjxE2Xp0Oya2ok1HJqi0noE4KRMzd1+iKFaEsiZJ6D7yTzXSJTTaRaZMJwBWjCXIoFSrHYTUN0RmTh+qZs1l8RwAMDM8kttQ0KsSbsDgHN16pv2KKt0Tbfu4BT4my4txwvGZAyhUr3rVUdttgSfKCs5tJk1ZptPCTkMNSEm0zSKceyG4SmRULTcb+Vyl2myuZ+YESJHRQ3CSkbeCS3adSIn4JD7U52JTPCkwmKkhYMo3BJanYSGCjT4jExzOXNSKrQ2GgzfExj9E1SxwnQc9FNsuynir744nEEi8QDcb5yGEIJbrhAfs9zQwzAIx0v0Cl2OxgT7x5yb78DHNPPtQbLXQ50Rlwt1GETPyUmweHIcBJwIJv5eSjdTFLE9p1fd3Z3Axt2QnrC09IXKj3Yr+JZ6b9R6gx8lfMC7V0eHNU2mLKbeEtFCogiPs8psWUKcWog1IZHbRTraacDUrhQIwvtargWJrc3VB/8td9QuJzfct97Vtu+JaTTB92l7v937x73f2rn+C5Zu2e3psbjjQ6KmSbcktBy1T7LMcTHZRRvdEN7c0ulRm8qZ4ep9M0iq5WjGTEhoKcaUwSg2oqoy3D7npirVjqUipXjEpthzOOnySBfZ0TbNbzTECL+5VnTtLbQzge3C/pzBVNQs3FyCv9k2mnTEYEZkTKndR0/Fa6G7Ju24G954Lo4gJVzZTTbxQQS0cvvsmXbdZhf1i5V1RodUmkJ1bgOoSf8GovyV9qtBqEuJE6ed0DRQHUc1pqFOjTaASC+b874wBVTaKXE66JM3AQEropJyZVOYl0quoCdqUYOaVTsZOYTsUojXHOQ+CBapf4PSEBRIlHYm6REp0zIyUkAD6qNVqOBxUizuDscdEzO2OOg4iVdbH2aarxmZ+79L0xZ7I2BIJ5fOAt7u5sjgAJF59OScYbmZZc7iuGa/YNHw6TWD90Adeau2FVVipxCs6a6keS3bsdQQQhMkCJGUYKACRgoIJAed9+bK+nbawfP7Rxk5hziQfMFUNOhmcPvFd+3y3Lp21kn3agHuvGmh1C5fbfZ3aqZgNDhqDcfJc0oNM9bHqk4pMy7SBhglNcr3/ce1fweoRjcW1f9snzb9UtrG80fZROSHU1p6e4drOFI+bmj5qws3s0rOEvc1vIX3/BNRZEs0TAOCDKDnTwgmB280dtsb2VHNeILSQW9FIsNscwRcRkCnaRaxSkrILrGReSD0OHkb1Is9CbzhkFMrVw8zAHRNucMgs5Svo6ceNY+WG+TEXAYIm0gDqlFyVkpouWVsAIGQQbVHTokVHfeiQblW0z+Rjj4xBgpumYON1188skhBoCe0XytEwWUY4/BKJTFOtAunpiEl9ocRGHQZKdgPLZJFpYDHE0HQkBNPrszewf3BQH2UHqmn7OB0PS7RVtSI3P0P2qvSP/AFB5Bx+SvN2tk0qo4gSSDBER9ysm7ZhnL0Wy9njIrGmf3hd1bf8ACVcVGzHLPJtfg3ezdltAECPvXFaKyWWMkmyWSArSlSXQlR5rbY5Z6amNTTGp0BMkcQlBEgQaNEjCQARoSgmATky6gNE+iKQEQ2UaIfhhopUIoQAwKKLwFIhFCAMTvZuPStBL44XnFwGPUZrntv3FqUvyAO6Y9iu61KcqutOzg7JS4Jm8M84dM4Badm1Gfna4dQUxwHRdytWwmuyHRUNo3KpTPAO5A7AqHi9HTHVe0cs4Doi4iugbS3JDm+4Sw8rx9VjtqbArUPzglv8AELx9QocK7NY5lPhFaRqjcU1SfJSnGEi2muxQKEZpAcjhA6FFF4gQJTcIAWYyRselMZP6K+2Pum6uOLATpihc8Cl9VbZS02grb7jbBIqisQQBMA4mQRPIKw2XuQxkEjiP830WusOzw3JaRx+Tjyai1tROoU1MY1IpshPgLY5A2hLCIBKCBByjSUaADCCKUcoANEEAUaAAghKJAARhBEUAGQhCCCAEwkOYnESAI7qSZdZwppCQWoAr3WQaKFbtjte0gtBByIkK7LEksQUnRzLau4LHNLabeE4jSY1xAXPdo7IqUahZVaWubkfQ8x0Xow2YKNtDYlGu0CtTa8DCReOjheFk8fo68eqa4nyjzm2mZVxs/de01hLKLyNSIB8zC7PY9y7JSdxNotkYF0u9HEq38IJLG/Jc9VH/ACjhto3CtTR+yP8AaQ74JFm3HtJP7Nw6wPiu7eFySTRGifxL2ZflS9HMNi+zl0g1T5D5lbqybKaxoDRAGitRTSvDVxil0Yzyyn2RKdlT7KUJ4BKAVGYTWpYCOEIQINGESCAAgEaCAAERRoIAARoIIEEEYQQQMNAoIIAEIIIIABRQgggBKEIIIAJFCCCACKCCCBghFCCCBBI4QQQAZaiCCCAAEpBBABhGEEEAGEAggg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204" name="AutoShape 4" descr="data:image/jpeg;base64,/9j/4AAQSkZJRgABAQAAAQABAAD/2wCEAAkGBhQSEBUUEhQVFRUWFxUYGBQUFBUXFxgXGBUVFxcXFxQXHCYeFxwkHBQUHy8gIycpLCwsFx4xNTAqNSYrLCkBCQoKDgwOFw8PFywdHBwpKSwpLCksKSkpKSkpKSkpKSkpKSwpKSkpLCkpKSkpKSwpKSksLCkpKSwpKSwpLCkqKf/AABEIAMUBAAMBIgACEQEDEQH/xAAcAAAABwEBAAAAAAAAAAAAAAAAAQIDBAUGBwj/xABAEAABAwEFBgMGAwcBCQAAAAABAAIRAwQhMUFRBQYSYXGRE4GhByKxwdHwFDLhM0JSYnKC8bIVFiMkQ1Njc6L/xAAZAQADAQEBAAAAAAAAAAAAAAAAAQIDBAX/xAAkEQACAgEEAgIDAQAAAAAAAAAAAQIRAwQSITFBURMiFDJhQv/aAAwDAQACEQMRAD8A7GgiQQMNBCUJQACURROcoVr2xSp3PqMadCb+wvRdDSb6JvEi8Rc+2/7QzJZZgdPEj1aDcPP0WYq7WtFQy6o6/IvefOAY8lk8no7IaSTVydHaPFRCqFxltqe03VKnTjdryvQG8Nen+WvVnm8uHZ0hT8n8K/E9SO0ByUFy/d/2rQ8U7VwkG7xWZf1NF3ZdIpVwQC0yCAQRocCFcZpnPlwSx9khCUjiQ4loYCpQSeNN1LS1olxDf6iB8UWNJseRpmjamvva4O/pIPwTgKLBquxUoIpRymINEgggAIIIIANBBBIAISggmAEEEJQARKCBCCBCUaJGkMCDiilIrVeFpJwAJPkJQBjd9N6C1/4ek6HRL3DECLmjQ5+Y5rA2i0SeEGY/MSb50+9VWW7azn131jeXPLu5w9QmNlWifEJN5dPfr0XI5bme1jxLHAu2kqRTaFAp2i5PC0CFZNkioYwWd21XMhoOIvjRXFa1AAyYWWttvD3E9umSzkzXGuSO8Quw+ybbxq2V1Nxk0nAD+hwkDyIcuRWei6qYaPNbbdam6yB/hvcHPgOiIuwvyxy1Up7WVlh8kaOwvrholxDRqSB8VTbS3sp05DPfPZvfNYe02qo90ufPmSfVRXtJ/ed5R9Fo8r8I5o6SK/ZlptLe+s+f+IWt0Zd6i9Zz/bz3OcBxOAEklxnsVINlbnLup+QhR6w8O+nTknHhUNt9nTGEFwkWWzNuvY4PpGCMZwI0IzC2Oz/aGwwKrTOZbh2K5y23kyHNiMbjIv8AUdlIpWc8E04vzOkYaSoU5R6CeGE/2R2qx21lVgexwc12BCflYH2d7Rc3joVDBniaDnk7h1yW7Dl2wluVnjZseyTSFygkhyMKzEVKARI5QACgilBFgKRIkaAAgUaJMAIIIiEABFKNIekAl71lNtb702hzKfvmCMYB6ZlQN9N6Pf8Aw1N3Ko4a/wAM/FZh1IRBA881zzyPqJ6GDTqt0zG22zua8k3CZAAyn/Cq/Hc10tOq2W2WgUjAEkgCB5/JZKrZiZuIgZhY82ejF8MsNn2suaCTOvVSza4CzReRcEDVIGJ7q9xm8Za7Rt0sjW4/fdVlmsrqjoaOp0S6VN1S4QTdfoPJarZWzgxoAwjzJ1SYl6Htk2DgbAEXYjHv81bgwI00TbWgBMuqIUSt3glseM0k1FAfaIReOgTJ3iTikuaCoIrp78VcmCGrW17RdfNx1A6o6tuDWQLn99DiMlHt9uLW3jG7HkVSGpOEzgsJHRFcWy8s28T2kTBgyCYlp65Lcbv+0UvcG1+GM3C6MuLQi8SsPS2Q1rbxLsyZH32yTP8AtClTcWFgnM4hUnKPkzljjlT4O+MqgiQmLXtOnSEvc1o/mP3K5xsrf59NgY5ogCG8QIIEXcjGiq7dtQvcXl3ETeCTidBkOi6Hl9Hnx0bt7ujprd77MbvGZ3P0VjZ9oseJY9rh/KQfguJ2qtVu4GzOMg3Z5JNmFVpknhPIgDsJS+RlvRwa4dHdeNGHLjNm37rUHhvGT/KTxDsbx5LdbC3/AKFcAOIpu5mWn+7LzVrImc+TSzjyuTWgo5UenVm8GRqPkU8FomcrQuUaTKVCpEhIIIFMQSqd59rfhrK+p+9EN/qNw7XnyVsuee1TbLQ1lDM+/wBIkDv73os5ukbYYbppHN6VvJrcRM33nrN6un2y6RzWVsrwKl+RU59ph3Cw/nOmBJyu0XEnye7OK8Fo5/HfpPfA/NUu1XwIvvV1SpcDQBgM1SbaGC0ZjHsp3/RBtOQg4ouNSbsm7Mq+GfO/WFp2WsBZIiAk1bU4xJw5ppkyhxwam17ZaLiQmKW2WHA+n6LKcd6kUtJVNiUEaM7VZJE4Yoqm16es9Fn3lJe9TZfxosbXte73e/6KIy3vn8zu6hPeiY9DKjSLataS5onyCe2ZTeJc2JF1+EnXyUOhaAJMcUt4cJicI0K09gupiYvAuMfK5TGNsicqQxaLeW0zxH3jgBryWeqOh2WMkZdOavNo1GNEkToOazL6t6poeOVI01DabHNaHQL/AHh0v9bkitbxJ4QA2P8ACzzH3qw2dQdUdAuaPzHnjjqpcW+h7opOzW2W+m12cD4Jp5KJh4W8IwCU98BanJZD/Azl6Xds03RsbqV44TncYKn0aqZt1WGHok0aRkTN3986lI+66G/wuMtPl9F0bd3fOlaTwH3Kn8JMg/0n5LiVrtjQ3gYLszmSmbJbXMcHAmRoURm0Tk08cn8Z6VBSwVgdyN/vGijXMVMGvP73J3Pnn8d2HLojJPo8nJjlB0x2UEkFGStDIIlcU9otrDrc/iEhpDfICIXaXG5cA36qza6p/wDI70KwzdHdoVcytrbMa6XU3RyBBg8wTPYlHZ7KWPBqEEk3Rlh649lWcZVi23+4JEuBj0gFctnryhS4HrbtMtMDDVVte0lwKJzvsJDuSViUUiM5T7DYh4fG7E4Dko9nbxVGg4fQFT7TaZMDsE2/CF5IlQXlMPGicfUlIlNA2R+C9KDoTzB5IGjKuyRHjJL3oiyERZcikFjRKKUpzUkpkWP2e1FhBGWqmu25UIujsVVAo2tk6c0wbXkk1rc5/wCYzCZ4k2/GAi4kULcPsdetTsD9mebj/paPkslTP39+S2mx6MUWc5PqULsU+ifwpupeny1NVAmZoTxQo1uqQwn4806BKrNtVobw5n4ApMuK5Keq9Ja5JAlABQdBMs9pLTcYXYvZ/vh47RRqmXge644uAyOpXFaeKt9lW11N7XNMEGZCSe1mWXGskaZ6MajVVu/tgWiztqZ4OGjhj9fNWjSu2Ls8OUXF0JqYLz/vmP8Am63/ALH/AOpegKmC4HvsyLVWy993xWOXo7NE/uZ6lT4iOZAVk7Z7GtkkkKppViDcpj9pF12Wi5T2pJsaqsAN14UcuKc4khjJPL4pIlugUpDp5H5D5pqrUvKervvUd/VaUYp2HSqCb5QfUk4QEQaiLkwocY4JUpji7J5l6RViHJLmqRCZeIKLEJ4eSaqMTwcm3hUmJjEZKXSowML9EVno5ny+qdqExdcrOdsg1W+XL9Uqy2UvMBJdinaTy0yDBCVlJWXNWxinSPDcSAJzMn77LT2alwU2jQAdgsps4uqvbxmWgz2WqbUkJp2KSrgVxwkhsnlogGyhUMYJiG6l0rOW13iVSOfD8vqr+u045Kgs1nAtHDxSBJ/T1UtGkGlbE29zWSxo/hvz7lQiw4wYwmLlfWrZ4e4Hnfz8+yjbXqCAwZXx9+aTRcJXSRWtbqpNGoo3Gja9Zs0On+zPboDzSJufd/cMD54dl1Jrl523Y2j4dopu0c3tIXoOk+QCFtifB5erhUr9jjzcuKe0ChFrqwMTPcA/NdscuS+1Ox8NXjH77QD1E/IrTJ0ZaV/c5m5yXSaSidT4so1UhrVy0e3vpDBpGb8EDUIUoN1QZYXVTDBMY6Dqck0Yzt8sr3VJKk0ad1+qi1qRa4g5GLlKszrk2SuhwtGkpL2Af4Qq1YwxTJJ6dEgVsTUYJuT1NqaASwUmaJC0xVxTwKaqBJAxlzkGiTCDgpdJoAuWiRlKVBcMABNuGnJPJuqDkfRXZh2Qni9PMs2ZuHqli7HJOEkEHTDupZvB+ix2Vamg8MQfu7srulVWb/Es8biIgQLzrH+QrijawfykJoUlRZGpCLj1UNtdN2i3NGJjRUQuSRbbWGtJ0w+Sy9kr8NVp5kdwR81Jt20A4QNVVPKi+TdRqJq21oVJbqs1HdU1ZdpkQHYJdpIc6RF+l32USFii0xopL6ZxCep0wTBIU91kbwgAiY7LNGs2kMbLpcVVjR+YuGHOF6N2ZdTaNGgdhC5BuLu2fGFRwuGHVdgsjIAW+NPs8vVZFJ0vBLcVivaNs/jsxMXtIv0m6/lMLakKHbrMHNIIkGQQtmrRxwltkmebxSIJBkXq92Pu94lMOcS0yYjMD4LW7U3Eb4ktmJw/VXVg2IGtAiABCwjid8noZdWnFbezIUd1qeYc7rd8FotmbvtDQA0NGgEBaCjssDJWFnskLZQSOKWWUu2ef97dmmja6rSI94kdDePiqmiSLgur+13YA4GWgC+eB3qWn/UFy6kAueapnp4Zb4Ji+FKclhvNMVFmboBKQHiUjxE2Xp0Oya2ok1HJqi0noE4KRMzd1+iKFaEsiZJ6D7yTzXSJTTaRaZMJwBWjCXIoFSrHYTUN0RmTh+qZs1l8RwAMDM8kttQ0KsSbsDgHN16pv2KKt0Tbfu4BT4my4txwvGZAyhUr3rVUdttgSfKCs5tJk1ZptPCTkMNSEm0zSKceyG4SmRULTcb+Vyl2myuZ+YESJHRQ3CSkbeCS3adSIn4JD7U52JTPCkwmKkhYMo3BJanYSGCjT4jExzOXNSKrQ2GgzfExj9E1SxwnQc9FNsuynir744nEEi8QDcb5yGEIJbrhAfs9zQwzAIx0v0Cl2OxgT7x5yb78DHNPPtQbLXQ50Rlwt1GETPyUmweHIcBJwIJv5eSjdTFLE9p1fd3Z3Axt2QnrC09IXKj3Yr+JZ6b9R6gx8lfMC7V0eHNU2mLKbeEtFCogiPs8psWUKcWog1IZHbRTraacDUrhQIwvtargWJrc3VB/8td9QuJzfct97Vtu+JaTTB92l7v937x73f2rn+C5Zu2e3psbjjQ6KmSbcktBy1T7LMcTHZRRvdEN7c0ulRm8qZ4ep9M0iq5WjGTEhoKcaUwSg2oqoy3D7npirVjqUipXjEpthzOOnySBfZ0TbNbzTECL+5VnTtLbQzge3C/pzBVNQs3FyCv9k2mnTEYEZkTKndR0/Fa6G7Ju24G954Lo4gJVzZTTbxQQS0cvvsmXbdZhf1i5V1RodUmkJ1bgOoSf8GovyV9qtBqEuJE6ed0DRQHUc1pqFOjTaASC+b874wBVTaKXE66JM3AQEropJyZVOYl0quoCdqUYOaVTsZOYTsUojXHOQ+CBapf4PSEBRIlHYm6REp0zIyUkAD6qNVqOBxUizuDscdEzO2OOg4iVdbH2aarxmZ+79L0xZ7I2BIJ5fOAt7u5sjgAJF59OScYbmZZc7iuGa/YNHw6TWD90Adeau2FVVipxCs6a6keS3bsdQQQhMkCJGUYKACRgoIJAed9+bK+nbawfP7Rxk5hziQfMFUNOhmcPvFd+3y3Lp21kn3agHuvGmh1C5fbfZ3aqZgNDhqDcfJc0oNM9bHqk4pMy7SBhglNcr3/ce1fweoRjcW1f9snzb9UtrG80fZROSHU1p6e4drOFI+bmj5qws3s0rOEvc1vIX3/BNRZEs0TAOCDKDnTwgmB280dtsb2VHNeILSQW9FIsNscwRcRkCnaRaxSkrILrGReSD0OHkb1Is9CbzhkFMrVw8zAHRNucMgs5Svo6ceNY+WG+TEXAYIm0gDqlFyVkpouWVsAIGQQbVHTokVHfeiQblW0z+Rjj4xBgpumYON1188skhBoCe0XytEwWUY4/BKJTFOtAunpiEl9ocRGHQZKdgPLZJFpYDHE0HQkBNPrszewf3BQH2UHqmn7OB0PS7RVtSI3P0P2qvSP/AFB5Bx+SvN2tk0qo4gSSDBER9ysm7ZhnL0Wy9njIrGmf3hd1bf8ACVcVGzHLPJtfg3ezdltAECPvXFaKyWWMkmyWSArSlSXQlR5rbY5Z6amNTTGp0BMkcQlBEgQaNEjCQARoSgmATky6gNE+iKQEQ2UaIfhhopUIoQAwKKLwFIhFCAMTvZuPStBL44XnFwGPUZrntv3FqUvyAO6Y9iu61KcqutOzg7JS4Jm8M84dM4Badm1Gfna4dQUxwHRdytWwmuyHRUNo3KpTPAO5A7AqHi9HTHVe0cs4Doi4iugbS3JDm+4Sw8rx9VjtqbArUPzglv8AELx9QocK7NY5lPhFaRqjcU1SfJSnGEi2muxQKEZpAcjhA6FFF4gQJTcIAWYyRselMZP6K+2Pum6uOLATpihc8Cl9VbZS02grb7jbBIqisQQBMA4mQRPIKw2XuQxkEjiP830WusOzw3JaRx+Tjyai1tROoU1MY1IpshPgLY5A2hLCIBKCBByjSUaADCCKUcoANEEAUaAAghKJAARhBEUAGQhCCCAEwkOYnESAI7qSZdZwppCQWoAr3WQaKFbtjte0gtBByIkK7LEksQUnRzLau4LHNLabeE4jSY1xAXPdo7IqUahZVaWubkfQ8x0Xow2YKNtDYlGu0CtTa8DCReOjheFk8fo68eqa4nyjzm2mZVxs/de01hLKLyNSIB8zC7PY9y7JSdxNotkYF0u9HEq38IJLG/Jc9VH/ACjhto3CtTR+yP8AaQ74JFm3HtJP7Nw6wPiu7eFySTRGifxL2ZflS9HMNi+zl0g1T5D5lbqybKaxoDRAGitRTSvDVxil0Yzyyn2RKdlT7KUJ4BKAVGYTWpYCOEIQINGESCAAgEaCAAERRoIAARoIIEEEYQQQMNAoIIAEIIIIABRQgggBKEIIIAJFCCCACKCCCBghFCCCBBI4QQQAZaiCCCAAEpBBABhGEEEAGEAggg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1206" name="Picture 6" descr="http://yak-prosto.com/images/f/4/yak-zrobiti-pechinka-m-yako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876"/>
            <a:ext cx="3690930" cy="2842017"/>
          </a:xfrm>
          <a:prstGeom prst="rect">
            <a:avLst/>
          </a:prstGeom>
          <a:noFill/>
        </p:spPr>
      </p:pic>
      <p:pic>
        <p:nvPicPr>
          <p:cNvPr id="51208" name="Picture 8" descr="http://t3.gstatic.com/images?q=tbn:ANd9GcQkDmafd1kswBcYJnocG4FNxTQ0lGOB9TrLxj2KiRLFXA1jYHr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857628"/>
            <a:ext cx="1843094" cy="1305525"/>
          </a:xfrm>
          <a:prstGeom prst="rect">
            <a:avLst/>
          </a:prstGeom>
          <a:noFill/>
        </p:spPr>
      </p:pic>
      <p:pic>
        <p:nvPicPr>
          <p:cNvPr id="51210" name="Picture 10" descr="http://vidomosti-ua.com/photo/original-13112533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772034"/>
            <a:ext cx="2370140" cy="1422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/>
          <a:p>
            <a:r>
              <a:rPr lang="uk-UA" b="1" dirty="0" smtClean="0"/>
              <a:t>Вітамін В15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785926"/>
            <a:ext cx="7272366" cy="1285884"/>
          </a:xfrm>
        </p:spPr>
        <p:txBody>
          <a:bodyPr/>
          <a:lstStyle/>
          <a:p>
            <a:pPr algn="l"/>
            <a:r>
              <a:rPr lang="uk-UA" sz="1800" b="1" dirty="0" smtClean="0"/>
              <a:t>Вітамін В15</a:t>
            </a:r>
            <a:r>
              <a:rPr lang="uk-UA" sz="1800" dirty="0" smtClean="0"/>
              <a:t> (</a:t>
            </a:r>
            <a:r>
              <a:rPr lang="uk-UA" sz="1800" dirty="0" err="1" smtClean="0"/>
              <a:t>пангамова</a:t>
            </a:r>
            <a:r>
              <a:rPr lang="uk-UA" sz="1800" dirty="0" smtClean="0"/>
              <a:t> кислота) бере участь у окислювальних процесах організму, сприятливо діє на серце, судини, кровообіг. Міститься вітамін В15 у висівках рису, дріжджах, печінці.</a:t>
            </a:r>
          </a:p>
          <a:p>
            <a:pPr algn="l"/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http://www.august.in.ua/sites/default/files/styles/large/public/image_prod/ri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496"/>
            <a:ext cx="3095625" cy="3095625"/>
          </a:xfrm>
          <a:prstGeom prst="rect">
            <a:avLst/>
          </a:prstGeom>
          <a:noFill/>
        </p:spPr>
      </p:pic>
      <p:pic>
        <p:nvPicPr>
          <p:cNvPr id="52228" name="Picture 4" descr="http://t2.gstatic.com/images?q=tbn:ANd9GcQ0nVPOs7QfU89YvSFLLnAOToypbYOXCnJ9xSYiorfqQgp45a4D4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786190"/>
            <a:ext cx="2000264" cy="1594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715</TotalTime>
  <Words>1018</Words>
  <Application>Microsoft Office PowerPoint</Application>
  <PresentationFormat>Экран (4:3)</PresentationFormat>
  <Paragraphs>50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Оформление по умолчанию</vt:lpstr>
      <vt:lpstr>Сотрудничество</vt:lpstr>
      <vt:lpstr>Вітаміни і їх роль в житті людей </vt:lpstr>
      <vt:lpstr>Слайд 2</vt:lpstr>
      <vt:lpstr>Вітамін С</vt:lpstr>
      <vt:lpstr>Вітамін B1</vt:lpstr>
      <vt:lpstr>Вітамін В2</vt:lpstr>
      <vt:lpstr>Вітамін В6 (піридоксин) бере участь у обміні речовин. Відсутність або нестача його в їжі спричинює запалення шкіри. Вітамін В. міститься в м'ясі, рибі, печінці, квасолі, пшениці, дріжджах. </vt:lpstr>
      <vt:lpstr>Вітамін В9 </vt:lpstr>
      <vt:lpstr>Вітамін В12 </vt:lpstr>
      <vt:lpstr>Вітамін В15 </vt:lpstr>
      <vt:lpstr>Вітамін Р</vt:lpstr>
      <vt:lpstr>Вітамін PP</vt:lpstr>
      <vt:lpstr>Вітамін А</vt:lpstr>
      <vt:lpstr>Вітамін Д</vt:lpstr>
      <vt:lpstr>Вітамін Е</vt:lpstr>
      <vt:lpstr>Вітамін К </vt:lpstr>
      <vt:lpstr>Історія відкриття вітамінів</vt:lpstr>
      <vt:lpstr>Слайд 17</vt:lpstr>
      <vt:lpstr>Роль вітамінів в житті людини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Вітаміни і їх роль в житті людини</dc:title>
  <dc:creator>Наталія Гальчинська</dc:creator>
  <cp:lastModifiedBy>Home</cp:lastModifiedBy>
  <cp:revision>36</cp:revision>
  <dcterms:created xsi:type="dcterms:W3CDTF">2006-02-04T14:33:12Z</dcterms:created>
  <dcterms:modified xsi:type="dcterms:W3CDTF">2012-09-04T19:21:20Z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450725</vt:lpwstr>
  </property>
  <property fmtid="{D5CDD505-2E9C-101B-9397-08002B2CF9AE}" pid="3" name="NXPowerLiteVersion">
    <vt:lpwstr>D3.6.2</vt:lpwstr>
  </property>
  <property fmtid="{D5CDD505-2E9C-101B-9397-08002B2CF9AE}" pid="4" name="NXTAG2">
    <vt:lpwstr>000800600b000000000001023620</vt:lpwstr>
  </property>
</Properties>
</file>