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8" r:id="rId8"/>
    <p:sldId id="273" r:id="rId9"/>
    <p:sldId id="269" r:id="rId10"/>
    <p:sldId id="270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43D9FE-7052-44DA-988E-FE466C7438DA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9E7594-D2D0-4CFC-9C81-6F3A5BFD6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1%96%D1%94%D1%82%D0%B0" TargetMode="External"/><Relationship Id="rId2" Type="http://schemas.openxmlformats.org/officeDocument/2006/relationships/hyperlink" Target="http://uk.wikipedia.org/wiki/%D0%9F%D1%96%D1%81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/index.php?title=%D0%90%D0%BC%D0%B5%D1%80%D0%B8%D0%BA%D0%B0%D0%BD%D1%81%D1%8C%D0%BA%D0%B0_%D0%B0%D1%81%D0%BE%D1%86%D1%96%D0%B0%D1%86%D1%96%D1%8F_%D0%B4%D1%96%D1%94%D1%82%D0%BE%D0%BB%D0%BE%D0%B3%D1%96%D0%B2&amp;action=edit&amp;redlink=1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9C%E2%80%99%D1%8F%D1%81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1%87%D0%BA%D0%B8" TargetMode="External"/><Relationship Id="rId13" Type="http://schemas.openxmlformats.org/officeDocument/2006/relationships/hyperlink" Target="http://uk.wikipedia.org/wiki/%D0%A1%D0%B2%D0%B8%D0%BD%D0%B8%D0%BD%D0%B0" TargetMode="External"/><Relationship Id="rId18" Type="http://schemas.openxmlformats.org/officeDocument/2006/relationships/hyperlink" Target="http://uk.wikipedia.org/wiki/%D0%9B%D0%BE%D0%BF%D0%B0%D1%82%D0%BA%D0%B0" TargetMode="External"/><Relationship Id="rId3" Type="http://schemas.openxmlformats.org/officeDocument/2006/relationships/hyperlink" Target="http://uk.wikipedia.org/wiki/%D0%94%D1%80%D1%96%D0%B1%D0%BD%D0%B0_%D1%80%D0%BE%D0%B3%D0%B0%D1%82%D0%B0_%D1%85%D1%83%D0%B4%D0%BE%D0%B1%D0%B0" TargetMode="External"/><Relationship Id="rId7" Type="http://schemas.openxmlformats.org/officeDocument/2006/relationships/hyperlink" Target="http://uk.wikipedia.org/wiki/%D0%9A%D1%83%D1%80%D0%B8" TargetMode="External"/><Relationship Id="rId12" Type="http://schemas.openxmlformats.org/officeDocument/2006/relationships/hyperlink" Target="http://uk.wikipedia.org/wiki/%D0%AF%D0%BB%D0%BE%D0%B2%D0%B8%D1%87%D0%B8%D0%BD%D0%B0" TargetMode="External"/><Relationship Id="rId17" Type="http://schemas.openxmlformats.org/officeDocument/2006/relationships/hyperlink" Target="http://uk.wikipedia.org/wiki/%D0%9D%D0%BE%D0%B3%D0%B0" TargetMode="External"/><Relationship Id="rId2" Type="http://schemas.openxmlformats.org/officeDocument/2006/relationships/hyperlink" Target="http://uk.wikipedia.org/wiki/%D0%92%D0%B5%D0%BB%D0%B8%D0%BA%D0%B0_%D1%80%D0%BE%D0%B3%D0%B0%D1%82%D0%B0_%D1%85%D1%83%D0%B4%D0%BE%D0%B1%D0%B0" TargetMode="External"/><Relationship Id="rId16" Type="http://schemas.openxmlformats.org/officeDocument/2006/relationships/hyperlink" Target="http://uk.wikipedia.org/w/index.php?title=%D0%9E%D1%88%D0%B8%D0%B9%D0%BE%D0%B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0%D1%96%D0%BB%D1%8C" TargetMode="External"/><Relationship Id="rId11" Type="http://schemas.openxmlformats.org/officeDocument/2006/relationships/hyperlink" Target="http://uk.wikipedia.org/wiki/%D0%9F%D1%82%D0%B0%D1%85" TargetMode="External"/><Relationship Id="rId5" Type="http://schemas.openxmlformats.org/officeDocument/2006/relationships/hyperlink" Target="http://uk.wikipedia.org/wiki/%D0%9A%D0%BE%D0%BD%D1%96" TargetMode="External"/><Relationship Id="rId15" Type="http://schemas.openxmlformats.org/officeDocument/2006/relationships/hyperlink" Target="http://uk.wikipedia.org/w/index.php?title=%D0%A2%D1%83%D1%88%D0%B0&amp;action=edit&amp;redlink=1" TargetMode="External"/><Relationship Id="rId10" Type="http://schemas.openxmlformats.org/officeDocument/2006/relationships/hyperlink" Target="http://uk.wikipedia.org/wiki/%D0%94%D0%B8%D1%87%D0%B8%D0%BD%D0%B0" TargetMode="External"/><Relationship Id="rId4" Type="http://schemas.openxmlformats.org/officeDocument/2006/relationships/hyperlink" Target="http://uk.wikipedia.org/wiki/%D0%A1%D0%B2%D0%B8%D0%BD%D1%96" TargetMode="External"/><Relationship Id="rId9" Type="http://schemas.openxmlformats.org/officeDocument/2006/relationships/hyperlink" Target="http://uk.wikipedia.org/wiki/%D0%93%D1%83%D1%81%D0%B8" TargetMode="External"/><Relationship Id="rId14" Type="http://schemas.openxmlformats.org/officeDocument/2006/relationships/hyperlink" Target="http://uk.wikipedia.org/wiki/%D0%91%D0%B0%D1%80%D0%B0%D0%BD%D0%B8%D0%BD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3%D1%80%D1%8F%D1%82%D0%B8%D0%BD%D0%B0" TargetMode="External"/><Relationship Id="rId13" Type="http://schemas.openxmlformats.org/officeDocument/2006/relationships/hyperlink" Target="http://uk.wikipedia.org/w/index.php?title=%D0%9F%D0%B5%D1%80%D0%B5%D0%BF%D0%B5%D0%BB%D1%8F%D1%82%D0%B8%D0%BD%D0%B0&amp;action=edit&amp;redlink=1" TargetMode="External"/><Relationship Id="rId3" Type="http://schemas.openxmlformats.org/officeDocument/2006/relationships/hyperlink" Target="http://uk.wikipedia.org/wiki/%D0%A2%D0%B5%D0%BB%D1%8F%D1%82%D0%B8%D0%BD%D0%B0" TargetMode="External"/><Relationship Id="rId7" Type="http://schemas.openxmlformats.org/officeDocument/2006/relationships/hyperlink" Target="http://uk.wikipedia.org/w/index.php?title=%D0%9A%D1%80%D0%BE%D0%BB%D1%8F%D1%82%D0%B8%D0%BD%D0%B0&amp;action=edit&amp;redlink=1" TargetMode="External"/><Relationship Id="rId12" Type="http://schemas.openxmlformats.org/officeDocument/2006/relationships/hyperlink" Target="http://uk.wikipedia.org/w/index.php?title=%D0%A1%D1%82%D1%80%D0%B0%D1%83%D1%81%D1%8F%D1%82%D0%B8%D0%BD%D0%B0&amp;action=edit&amp;redlink=1" TargetMode="External"/><Relationship Id="rId2" Type="http://schemas.openxmlformats.org/officeDocument/2006/relationships/hyperlink" Target="http://uk.wikipedia.org/wiki/%D0%AF%D0%BB%D0%BE%D0%B2%D0%B8%D1%87%D0%B8%D0%BD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/index.php?title=%D0%9A%D0%BE%D0%BD%D0%B8%D0%BD%D0%B0&amp;action=edit&amp;redlink=1" TargetMode="External"/><Relationship Id="rId11" Type="http://schemas.openxmlformats.org/officeDocument/2006/relationships/hyperlink" Target="http://uk.wikipedia.org/w/index.php?title=%D0%9A%D0%B0%D1%87%D0%B0%D1%82%D0%B8%D0%BD%D0%B0&amp;action=edit&amp;redlink=1" TargetMode="External"/><Relationship Id="rId5" Type="http://schemas.openxmlformats.org/officeDocument/2006/relationships/hyperlink" Target="http://uk.wikipedia.org/w/index.php?title=%D0%AF%D0%B3%D0%BD%D1%8F%D1%82%D0%B8%D0%BD%D0%B0&amp;action=edit&amp;redlink=1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uk.wikipedia.org/w/index.php?title=%D0%93%D1%83%D1%81%D1%8F%D1%82%D0%B8%D0%BD%D0%B0&amp;action=edit&amp;redlink=1" TargetMode="External"/><Relationship Id="rId4" Type="http://schemas.openxmlformats.org/officeDocument/2006/relationships/hyperlink" Target="http://uk.wikipedia.org/wiki/%D0%A1%D0%B2%D0%B8%D0%BD%D0%B8%D0%BD%D0%B0" TargetMode="External"/><Relationship Id="rId9" Type="http://schemas.openxmlformats.org/officeDocument/2006/relationships/hyperlink" Target="http://uk.wikipedia.org/w/index.php?title=%D0%86%D0%BD%D0%B4%D0%B8%D1%87%D0%B0%D1%82%D0%B8%D0%BD%D0%B0&amp;action=edit&amp;redlink=1" TargetMode="Externa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1%82%D0%B0%D0%BC%D1%96%D0%BD_B6" TargetMode="External"/><Relationship Id="rId13" Type="http://schemas.openxmlformats.org/officeDocument/2006/relationships/hyperlink" Target="http://uk.wikipedia.org/wiki/%D0%A4%D0%BE%D1%81%D1%84%D0%BE%D1%80" TargetMode="External"/><Relationship Id="rId3" Type="http://schemas.openxmlformats.org/officeDocument/2006/relationships/hyperlink" Target="http://uk.wikipedia.org/wiki/%D0%97%D0%B0%D0%BB%D1%96%D0%B7%D0%BE" TargetMode="External"/><Relationship Id="rId7" Type="http://schemas.openxmlformats.org/officeDocument/2006/relationships/hyperlink" Target="http://uk.wikipedia.org/wiki/%D0%A0%D0%B8%D0%B1%D0%BE%D1%84%D0%BB%D0%B0%D0%B2%D1%96%D0%BD" TargetMode="External"/><Relationship Id="rId12" Type="http://schemas.openxmlformats.org/officeDocument/2006/relationships/hyperlink" Target="http://uk.wikipedia.org/wiki/%D0%A1%D0%B5%D0%BB%D0%B5%D0%BD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uk.wikipedia.org/wiki/%D0%90%D0%BC%D1%96%D0%BD%D0%BE%D0%BA%D0%B8%D1%81%D0%BB%D0%BE%D1%82%D0%B8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5%D0%BE%D0%BB%D1%96%D0%BD" TargetMode="External"/><Relationship Id="rId11" Type="http://schemas.openxmlformats.org/officeDocument/2006/relationships/hyperlink" Target="http://uk.wikipedia.org/wiki/%D0%A6%D0%B8%D0%BD%D0%BA" TargetMode="External"/><Relationship Id="rId5" Type="http://schemas.openxmlformats.org/officeDocument/2006/relationships/hyperlink" Target="http://uk.wikipedia.org/wiki/%D0%9D%D1%96%D0%B0%D1%86%D0%B8%D0%BD" TargetMode="External"/><Relationship Id="rId15" Type="http://schemas.openxmlformats.org/officeDocument/2006/relationships/hyperlink" Target="http://uk.wikipedia.org/wiki/%D0%9A%D0%BB%D1%96%D1%82%D0%BA%D0%BE%D0%B2%D0%B8%D0%BD%D0%B0" TargetMode="External"/><Relationship Id="rId10" Type="http://schemas.openxmlformats.org/officeDocument/2006/relationships/hyperlink" Target="http://uk.wikipedia.org/w/index.php?title=%D0%A0%D0%BE%D1%81%D0%BB%D0%B8%D0%BD%D0%BD%D1%96_%D0%BF%D1%80%D0%BE%D0%B4%D1%83%D0%BA%D1%82%D0%B8&amp;action=edit&amp;redlink=1" TargetMode="External"/><Relationship Id="rId4" Type="http://schemas.openxmlformats.org/officeDocument/2006/relationships/hyperlink" Target="http://uk.wikipedia.org/wiki/%D0%92%D1%96%D1%82%D0%B0%D0%BC%D1%96%D0%BD_%D0%92" TargetMode="External"/><Relationship Id="rId9" Type="http://schemas.openxmlformats.org/officeDocument/2006/relationships/hyperlink" Target="http://uk.wikipedia.org/wiki/%D0%92%D1%96%D1%82%D0%B0%D0%BC%D1%96%D0%BD_B12" TargetMode="External"/><Relationship Id="rId14" Type="http://schemas.openxmlformats.org/officeDocument/2006/relationships/hyperlink" Target="http://uk.wikipedia.org/wiki/%D0%92%D1%83%D0%B3%D0%BB%D0%B5%D0%B2%D0%BE%D0%B4%D0%B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80%D0%B0%D0%B7%D0%B8%D0%BB%D1%96%D1%8F" TargetMode="External"/><Relationship Id="rId13" Type="http://schemas.openxmlformats.org/officeDocument/2006/relationships/hyperlink" Target="http://uk.wikipedia.org/wiki/%D0%AF%D0%BF%D0%BE%D0%BD%D1%96%D1%8F" TargetMode="External"/><Relationship Id="rId18" Type="http://schemas.openxmlformats.org/officeDocument/2006/relationships/hyperlink" Target="http://uk.wikipedia.org/w/index.php?title=%D0%A4%D1%83%D1%80%D0%B0%D0%B6%D0%BD%D0%B5_%D0%B7%D0%B5%D1%80%D0%BD%D0%BE&amp;action=edit&amp;redlink=1" TargetMode="External"/><Relationship Id="rId3" Type="http://schemas.openxmlformats.org/officeDocument/2006/relationships/hyperlink" Target="http://uk.wikipedia.org/w/index.php?title=%D0%9C'%D1%8F%D1%81%D0%BE_%D0%BF%D1%82%D0%B8%D1%86%D1%96&amp;action=edit&amp;redlink=1" TargetMode="External"/><Relationship Id="rId7" Type="http://schemas.openxmlformats.org/officeDocument/2006/relationships/hyperlink" Target="http://uk.wikipedia.org/wiki/%D0%9D%D0%BE%D0%B2%D0%B0_%D0%97%D0%B5%D0%BB%D0%B0%D0%BD%D0%B4%D1%96%D1%8F" TargetMode="External"/><Relationship Id="rId12" Type="http://schemas.openxmlformats.org/officeDocument/2006/relationships/hyperlink" Target="http://uk.wikipedia.org/wiki/%D0%A1%D0%A8%D0%90" TargetMode="External"/><Relationship Id="rId17" Type="http://schemas.openxmlformats.org/officeDocument/2006/relationships/hyperlink" Target="http://uk.wikipedia.org/wiki/%D0%97%D0%B5%D1%80%D0%BD%D0%BE%D0%B2%D1%96" TargetMode="External"/><Relationship Id="rId2" Type="http://schemas.openxmlformats.org/officeDocument/2006/relationships/hyperlink" Target="http://uk.wikipedia.org/wiki/%D0%A1%D0%B2%D0%B8%D0%BD%D0%B8%D0%BD%D0%B0" TargetMode="External"/><Relationship Id="rId16" Type="http://schemas.openxmlformats.org/officeDocument/2006/relationships/hyperlink" Target="http://uk.wikipedia.org/wiki/%D0%84%D0%B3%D0%B8%D0%BF%D0%B5%D1%8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0%D0%B2%D1%81%D1%82%D1%80%D0%B0%D0%BB%D1%96%D1%8F" TargetMode="External"/><Relationship Id="rId11" Type="http://schemas.openxmlformats.org/officeDocument/2006/relationships/hyperlink" Target="http://uk.wikipedia.org/wiki/%D0%84%D0%A1" TargetMode="External"/><Relationship Id="rId5" Type="http://schemas.openxmlformats.org/officeDocument/2006/relationships/hyperlink" Target="http://uk.wikipedia.org/wiki/%D0%91%D0%B0%D1%80%D0%B0%D0%BD%D0%B8%D0%BD%D0%B0" TargetMode="External"/><Relationship Id="rId15" Type="http://schemas.openxmlformats.org/officeDocument/2006/relationships/hyperlink" Target="http://uk.wikipedia.org/wiki/%D0%86%D1%80%D0%B0%D0%BD" TargetMode="External"/><Relationship Id="rId10" Type="http://schemas.openxmlformats.org/officeDocument/2006/relationships/hyperlink" Target="http://uk.wikipedia.org/wiki/%D0%A3%D1%80%D1%83%D0%B3%D0%B2%D0%B0%D0%B9" TargetMode="External"/><Relationship Id="rId19" Type="http://schemas.openxmlformats.org/officeDocument/2006/relationships/image" Target="../media/image9.jpeg"/><Relationship Id="rId4" Type="http://schemas.openxmlformats.org/officeDocument/2006/relationships/hyperlink" Target="http://uk.wikipedia.org/wiki/%D0%AF%D0%BB%D0%BE%D0%B2%D0%B8%D1%87%D0%B8%D0%BD%D0%B0" TargetMode="External"/><Relationship Id="rId9" Type="http://schemas.openxmlformats.org/officeDocument/2006/relationships/hyperlink" Target="http://uk.wikipedia.org/wiki/%D0%90%D1%80%D0%B3%D0%B5%D0%BD%D1%82%D0%B8%D0%BD%D0%B0" TargetMode="External"/><Relationship Id="rId14" Type="http://schemas.openxmlformats.org/officeDocument/2006/relationships/hyperlink" Target="http://uk.wikipedia.org/wiki/%D0%A0%D0%B5%D1%81%D0%BF%D1%83%D0%B1%D0%BB%D1%96%D0%BA%D0%B0_%D0%9A%D0%BE%D1%80%D0%B5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1%80%D0%B0%D0%BD%D0%B8%D0%BD%D0%B0" TargetMode="External"/><Relationship Id="rId3" Type="http://schemas.openxmlformats.org/officeDocument/2006/relationships/hyperlink" Target="http://uk.wikipedia.org/wiki/%D0%A1%D0%BE%D1%81%D0%B8%D1%81%D0%BA%D0%B0" TargetMode="External"/><Relationship Id="rId7" Type="http://schemas.openxmlformats.org/officeDocument/2006/relationships/hyperlink" Target="http://uk.wikipedia.org/w/index.php?title=%D0%A8%D0%BF%D0%B8%D0%B3&amp;action=edit&amp;redlink=1" TargetMode="External"/><Relationship Id="rId2" Type="http://schemas.openxmlformats.org/officeDocument/2006/relationships/hyperlink" Target="http://uk.wikipedia.org/wiki/%D0%9C'%D1%8F%D1%81%D0%B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1%D0%B2%D0%B8%D0%BD%D0%B8%D0%BD%D0%B0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uk.wikipedia.org/wiki/%D0%AF%D0%BB%D0%BE%D0%B2%D0%B8%D1%87%D0%B8%D0%BD%D0%B0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uk.wikipedia.org/w/index.php?title=%D0%A1%D0%B0%D1%80%D0%B4%D0%B5%D0%BB%D1%8C%D0%BA%D0%B0&amp;action=edit&amp;redlink=1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632848" cy="2016224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Презентація </a:t>
            </a:r>
            <a:b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на тему :</a:t>
            </a:r>
            <a:r>
              <a:rPr lang="uk-UA" sz="4400" dirty="0" smtClean="0">
                <a:latin typeface="Monotype Corsiva" pitchFamily="66" charset="0"/>
              </a:rPr>
              <a:t> </a:t>
            </a:r>
            <a:r>
              <a:rPr lang="uk-UA" sz="4400" dirty="0" smtClean="0">
                <a:solidFill>
                  <a:srgbClr val="7030A0"/>
                </a:solidFill>
                <a:latin typeface="Monotype Corsiva" pitchFamily="66" charset="0"/>
              </a:rPr>
              <a:t>“ М</a:t>
            </a:r>
            <a:r>
              <a:rPr lang="en-US" sz="4400" dirty="0" smtClean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4400" dirty="0" smtClean="0">
                <a:solidFill>
                  <a:srgbClr val="7030A0"/>
                </a:solidFill>
                <a:latin typeface="Monotype Corsiva" pitchFamily="66" charset="0"/>
              </a:rPr>
              <a:t>ясні </a:t>
            </a:r>
            <a:r>
              <a:rPr lang="uk-UA" sz="4400" dirty="0" err="1" smtClean="0">
                <a:solidFill>
                  <a:srgbClr val="7030A0"/>
                </a:solidFill>
                <a:latin typeface="Monotype Corsiva" pitchFamily="66" charset="0"/>
              </a:rPr>
              <a:t>продукти</a:t>
            </a:r>
            <a:r>
              <a:rPr lang="uk-UA" sz="3600" dirty="0" err="1" smtClean="0">
                <a:solidFill>
                  <a:srgbClr val="7030A0"/>
                </a:solidFill>
                <a:latin typeface="Monotype Corsiva" pitchFamily="66" charset="0"/>
              </a:rPr>
              <a:t>”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077072"/>
            <a:ext cx="3344416" cy="201622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Підготували: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учениці 11-2 класу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НВОЛШДНЗ”Вікторія-П”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Тетерева Євгенія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Жигарьова Наталія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4320480" cy="29358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Маркування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м'яса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0152" cy="48737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вгодованості</a:t>
            </a:r>
            <a:r>
              <a:rPr lang="ru-RU" dirty="0"/>
              <a:t> та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ветеринарно</a:t>
            </a:r>
            <a:r>
              <a:rPr lang="ru-RU" dirty="0"/>
              <a:t> -</a:t>
            </a:r>
            <a:r>
              <a:rPr lang="ru-RU" dirty="0" err="1"/>
              <a:t>санітарної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на </a:t>
            </a:r>
            <a:r>
              <a:rPr lang="ru-RU" dirty="0" err="1"/>
              <a:t>кожну</a:t>
            </a:r>
            <a:r>
              <a:rPr lang="ru-RU" dirty="0"/>
              <a:t> тушу, </a:t>
            </a:r>
            <a:r>
              <a:rPr lang="ru-RU" dirty="0" err="1"/>
              <a:t>напівтуші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четвертини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</a:t>
            </a:r>
            <a:r>
              <a:rPr lang="ru-RU" dirty="0" err="1"/>
              <a:t>всіхвидів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нешкідливої</a:t>
            </a:r>
            <a:r>
              <a:rPr lang="ru-RU" dirty="0"/>
              <a:t> </a:t>
            </a:r>
            <a:r>
              <a:rPr lang="ru-RU" dirty="0" err="1"/>
              <a:t>фарбою</a:t>
            </a:r>
            <a:r>
              <a:rPr lang="ru-RU" dirty="0"/>
              <a:t> </a:t>
            </a:r>
            <a:r>
              <a:rPr lang="ru-RU" dirty="0" err="1"/>
              <a:t>фіолетового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клеймо.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err="1" smtClean="0"/>
              <a:t>клеймі</a:t>
            </a:r>
            <a:r>
              <a:rPr lang="ru-RU" dirty="0" smtClean="0"/>
              <a:t> </a:t>
            </a:r>
            <a:r>
              <a:rPr lang="ru-RU" dirty="0" err="1"/>
              <a:t>зображено</a:t>
            </a:r>
            <a:r>
              <a:rPr lang="ru-RU" dirty="0"/>
              <a:t> </a:t>
            </a:r>
            <a:r>
              <a:rPr lang="ru-RU" dirty="0" err="1"/>
              <a:t>скорочена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, номер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іслово</a:t>
            </a:r>
            <a:r>
              <a:rPr lang="ru-RU" dirty="0"/>
              <a:t> «</a:t>
            </a:r>
            <a:r>
              <a:rPr lang="ru-RU" dirty="0" err="1"/>
              <a:t>Ветосмотр</a:t>
            </a:r>
            <a:r>
              <a:rPr lang="ru-RU" dirty="0"/>
              <a:t>». Клейма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форм: </a:t>
            </a:r>
            <a:r>
              <a:rPr lang="ru-RU" dirty="0" err="1"/>
              <a:t>круглої,квадратної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трикутної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dirty="0" err="1" smtClean="0">
                <a:solidFill>
                  <a:srgbClr val="FF0000"/>
                </a:solidFill>
              </a:rPr>
              <a:t>Кругле</a:t>
            </a:r>
            <a:r>
              <a:rPr lang="ru-RU" dirty="0" smtClean="0">
                <a:solidFill>
                  <a:srgbClr val="FF0000"/>
                </a:solidFill>
              </a:rPr>
              <a:t> клеймо </a:t>
            </a:r>
            <a:r>
              <a:rPr lang="ru-RU" dirty="0" err="1" smtClean="0"/>
              <a:t>ставлять</a:t>
            </a:r>
            <a:r>
              <a:rPr lang="ru-RU" dirty="0" smtClean="0"/>
              <a:t> на </a:t>
            </a:r>
            <a:r>
              <a:rPr lang="ru-RU" dirty="0" err="1" smtClean="0"/>
              <a:t>яловичині</a:t>
            </a:r>
            <a:r>
              <a:rPr lang="ru-RU" dirty="0" smtClean="0"/>
              <a:t>, </a:t>
            </a:r>
            <a:r>
              <a:rPr lang="ru-RU" dirty="0" err="1" smtClean="0"/>
              <a:t>молочної</a:t>
            </a:r>
            <a:r>
              <a:rPr lang="ru-RU" dirty="0" smtClean="0"/>
              <a:t> </a:t>
            </a:r>
            <a:r>
              <a:rPr lang="ru-RU" dirty="0" err="1" smtClean="0"/>
              <a:t>телятині</a:t>
            </a:r>
            <a:r>
              <a:rPr lang="ru-RU" dirty="0" smtClean="0"/>
              <a:t>, </a:t>
            </a:r>
            <a:r>
              <a:rPr lang="ru-RU" dirty="0" err="1" smtClean="0"/>
              <a:t>баранини,козлятина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конину </a:t>
            </a:r>
            <a:r>
              <a:rPr lang="en-US" dirty="0" smtClean="0"/>
              <a:t>I </a:t>
            </a:r>
            <a:r>
              <a:rPr lang="ru-RU" dirty="0" err="1" smtClean="0"/>
              <a:t>категорії</a:t>
            </a:r>
            <a:r>
              <a:rPr lang="ru-RU" dirty="0" smtClean="0"/>
              <a:t>, </a:t>
            </a:r>
            <a:r>
              <a:rPr lang="ru-RU" dirty="0" err="1" smtClean="0"/>
              <a:t>свинини</a:t>
            </a:r>
            <a:r>
              <a:rPr lang="ru-RU" dirty="0" smtClean="0"/>
              <a:t> </a:t>
            </a:r>
            <a:r>
              <a:rPr lang="ru-RU" dirty="0" err="1" smtClean="0"/>
              <a:t>жирної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беконної</a:t>
            </a:r>
            <a:r>
              <a:rPr lang="ru-RU" dirty="0" smtClean="0"/>
              <a:t>, </a:t>
            </a:r>
            <a:r>
              <a:rPr lang="ru-RU" dirty="0" err="1" smtClean="0"/>
              <a:t>м'ясі</a:t>
            </a:r>
            <a:r>
              <a:rPr lang="ru-RU" dirty="0" smtClean="0"/>
              <a:t> поросят </a:t>
            </a:r>
            <a:r>
              <a:rPr lang="en-US" dirty="0" smtClean="0"/>
              <a:t>I </a:t>
            </a:r>
            <a:r>
              <a:rPr lang="ru-RU" dirty="0" err="1" smtClean="0"/>
              <a:t>категорії</a:t>
            </a:r>
            <a:r>
              <a:rPr lang="ru-RU" dirty="0" smtClean="0"/>
              <a:t>, а </a:t>
            </a:r>
            <a:r>
              <a:rPr lang="ru-RU" dirty="0" err="1" smtClean="0"/>
              <a:t>додатково</a:t>
            </a:r>
            <a:r>
              <a:rPr lang="ru-RU" dirty="0" smtClean="0"/>
              <a:t> на </a:t>
            </a:r>
            <a:r>
              <a:rPr lang="ru-RU" dirty="0" err="1" smtClean="0"/>
              <a:t>м'ясі</a:t>
            </a:r>
            <a:r>
              <a:rPr lang="ru-RU" dirty="0" smtClean="0"/>
              <a:t> поросят </a:t>
            </a:r>
            <a:r>
              <a:rPr lang="ru-RU" dirty="0" err="1" smtClean="0"/>
              <a:t>ставлять</a:t>
            </a:r>
            <a:r>
              <a:rPr lang="ru-RU" dirty="0" smtClean="0"/>
              <a:t> штамп - букву «М» на</a:t>
            </a:r>
            <a:r>
              <a:rPr lang="en-US" dirty="0" smtClean="0"/>
              <a:t> </a:t>
            </a:r>
            <a:r>
              <a:rPr lang="ru-RU" dirty="0" err="1" smtClean="0"/>
              <a:t>бирці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>
                <a:solidFill>
                  <a:srgbClr val="FF0000"/>
                </a:solidFill>
              </a:rPr>
              <a:t>Квадратне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клеймо </a:t>
            </a:r>
            <a:r>
              <a:rPr lang="ru-RU" dirty="0" err="1"/>
              <a:t>ставлять</a:t>
            </a:r>
            <a:r>
              <a:rPr lang="ru-RU" dirty="0"/>
              <a:t> на </a:t>
            </a:r>
            <a:r>
              <a:rPr lang="ru-RU" dirty="0" err="1"/>
              <a:t>яловичині</a:t>
            </a:r>
            <a:r>
              <a:rPr lang="ru-RU" dirty="0"/>
              <a:t>, </a:t>
            </a:r>
            <a:r>
              <a:rPr lang="ru-RU" dirty="0" smtClean="0"/>
              <a:t>баранин</a:t>
            </a:r>
            <a:r>
              <a:rPr lang="uk-UA" dirty="0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козлятині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конині</a:t>
            </a:r>
            <a:r>
              <a:rPr lang="ru-RU" dirty="0" smtClean="0"/>
              <a:t> </a:t>
            </a:r>
            <a:r>
              <a:rPr lang="en-US" dirty="0"/>
              <a:t>II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свинині</a:t>
            </a:r>
            <a:r>
              <a:rPr lang="ru-RU" dirty="0"/>
              <a:t> </a:t>
            </a:r>
            <a:r>
              <a:rPr lang="ru-RU" dirty="0" err="1"/>
              <a:t>м'ясної</a:t>
            </a:r>
            <a:r>
              <a:rPr lang="ru-RU" dirty="0"/>
              <a:t>, </a:t>
            </a:r>
            <a:r>
              <a:rPr lang="ru-RU" dirty="0" err="1"/>
              <a:t>обрізний</a:t>
            </a:r>
            <a:r>
              <a:rPr lang="ru-RU" dirty="0"/>
              <a:t>, </a:t>
            </a:r>
            <a:r>
              <a:rPr lang="ru-RU" dirty="0" err="1"/>
              <a:t>м'ясі</a:t>
            </a:r>
            <a:r>
              <a:rPr lang="ru-RU" dirty="0"/>
              <a:t> </a:t>
            </a:r>
            <a:r>
              <a:rPr lang="ru-RU" dirty="0" err="1"/>
              <a:t>підсвинків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поросят </a:t>
            </a:r>
            <a:r>
              <a:rPr lang="en-US" dirty="0" smtClean="0"/>
              <a:t>II</a:t>
            </a:r>
            <a:r>
              <a:rPr lang="uk-UA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/>
              <a:t>, а </a:t>
            </a:r>
            <a:r>
              <a:rPr lang="ru-RU" dirty="0" err="1"/>
              <a:t>додатково</a:t>
            </a:r>
            <a:r>
              <a:rPr lang="ru-RU" dirty="0"/>
              <a:t> на </a:t>
            </a:r>
            <a:r>
              <a:rPr lang="ru-RU" dirty="0" err="1"/>
              <a:t>м'ясі</a:t>
            </a:r>
            <a:r>
              <a:rPr lang="ru-RU" dirty="0"/>
              <a:t> поросят </a:t>
            </a:r>
            <a:r>
              <a:rPr lang="ru-RU" dirty="0" err="1"/>
              <a:t>ставлять</a:t>
            </a:r>
            <a:r>
              <a:rPr lang="ru-RU" dirty="0"/>
              <a:t> штамп - букву «П». </a:t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Трикутним</a:t>
            </a:r>
            <a:r>
              <a:rPr lang="ru-RU" dirty="0">
                <a:solidFill>
                  <a:srgbClr val="FF0000"/>
                </a:solidFill>
              </a:rPr>
              <a:t> клеймом </a:t>
            </a:r>
            <a:r>
              <a:rPr lang="ru-RU" dirty="0" err="1"/>
              <a:t>маркують</a:t>
            </a:r>
            <a:r>
              <a:rPr lang="ru-RU" dirty="0"/>
              <a:t> тощее </a:t>
            </a:r>
            <a:r>
              <a:rPr lang="ru-RU" dirty="0" err="1"/>
              <a:t>м'ясо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/>
              <a:t>клейм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. На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 smtClean="0"/>
              <a:t>напівтуші</a:t>
            </a:r>
            <a:r>
              <a:rPr lang="ru-RU" dirty="0" smtClean="0"/>
              <a:t> </a:t>
            </a:r>
            <a:r>
              <a:rPr lang="ru-RU" dirty="0" err="1" smtClean="0"/>
              <a:t>яловичини</a:t>
            </a:r>
            <a:r>
              <a:rPr lang="ru-RU" dirty="0" smtClean="0"/>
              <a:t> </a:t>
            </a:r>
            <a:r>
              <a:rPr lang="en-US" dirty="0"/>
              <a:t>I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клейм: на </a:t>
            </a:r>
            <a:r>
              <a:rPr lang="ru-RU" dirty="0" err="1"/>
              <a:t>лопаткову</a:t>
            </a:r>
            <a:r>
              <a:rPr lang="ru-RU" dirty="0"/>
              <a:t>, </a:t>
            </a:r>
            <a:r>
              <a:rPr lang="ru-RU" dirty="0" err="1"/>
              <a:t>спинну,поперекову</a:t>
            </a:r>
            <a:r>
              <a:rPr lang="ru-RU" dirty="0"/>
              <a:t>, </a:t>
            </a:r>
            <a:r>
              <a:rPr lang="ru-RU" dirty="0" err="1"/>
              <a:t>стегнову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 На тушу </a:t>
            </a:r>
            <a:r>
              <a:rPr lang="ru-RU" dirty="0" err="1"/>
              <a:t>баранини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5 клейм </a:t>
            </a:r>
            <a:r>
              <a:rPr lang="ru-RU" dirty="0" err="1"/>
              <a:t>здвох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: </a:t>
            </a:r>
            <a:r>
              <a:rPr lang="ru-RU" dirty="0" err="1"/>
              <a:t>симетрично</a:t>
            </a:r>
            <a:r>
              <a:rPr lang="ru-RU" dirty="0"/>
              <a:t> на лопатки, </a:t>
            </a:r>
            <a:r>
              <a:rPr lang="ru-RU" dirty="0" err="1"/>
              <a:t>стегнової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клеймоправоруч</a:t>
            </a:r>
            <a:r>
              <a:rPr lang="ru-RU" dirty="0"/>
              <a:t> на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17c75326fad0c37479ecf912a07290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384376" cy="190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052736"/>
            <a:ext cx="4824536" cy="36724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групи</a:t>
            </a:r>
            <a:r>
              <a:rPr lang="ru-RU" dirty="0"/>
              <a:t> людей </a:t>
            </a:r>
            <a:r>
              <a:rPr lang="ru-RU" dirty="0" err="1"/>
              <a:t>відмовляються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часу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dirty="0" err="1">
                <a:hlinkClick r:id="rId2" tooltip="Піст"/>
              </a:rPr>
              <a:t>релігійного</a:t>
            </a:r>
            <a:r>
              <a:rPr lang="ru-RU" dirty="0">
                <a:hlinkClick r:id="rId2" tooltip="Піст"/>
              </a:rPr>
              <a:t> посту</a:t>
            </a:r>
            <a:r>
              <a:rPr lang="ru-RU" dirty="0"/>
              <a:t>). Причини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часто </a:t>
            </a:r>
            <a:r>
              <a:rPr lang="ru-RU" dirty="0" err="1"/>
              <a:t>етичного</a:t>
            </a:r>
            <a:r>
              <a:rPr lang="ru-RU" dirty="0"/>
              <a:t>, </a:t>
            </a:r>
            <a:r>
              <a:rPr lang="ru-RU" dirty="0" err="1"/>
              <a:t>релігійного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 err="1">
                <a:hlinkClick r:id="rId3" tooltip="Дієта"/>
              </a:rPr>
              <a:t>дієтологічного</a:t>
            </a:r>
            <a:r>
              <a:rPr lang="ru-RU" dirty="0"/>
              <a:t> характеру.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вегетаріанства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виключають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 </a:t>
            </a:r>
            <a:r>
              <a:rPr lang="ru-RU" dirty="0" err="1"/>
              <a:t>м'ясо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причин,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відмовляються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таких, як молоко та </a:t>
            </a:r>
            <a:r>
              <a:rPr lang="ru-RU" dirty="0" err="1"/>
              <a:t>яйця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культурах, </a:t>
            </a:r>
            <a:r>
              <a:rPr lang="ru-RU" dirty="0" err="1"/>
              <a:t>виключають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аналоги.</a:t>
            </a:r>
          </a:p>
          <a:p>
            <a:pPr>
              <a:buNone/>
            </a:pPr>
            <a:r>
              <a:rPr lang="ru-RU" dirty="0" smtClean="0"/>
              <a:t>         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релігіях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заборонено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свинини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яловичини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9206969_13a6ff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3747525" cy="2810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272677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5" tooltip="Американська асоціація дієтологів (ще не написана)"/>
              </a:rPr>
              <a:t>Американська</a:t>
            </a:r>
            <a:r>
              <a:rPr lang="ru-RU" dirty="0" smtClean="0">
                <a:hlinkClick r:id="rId5" tooltip="Американська асоціація дієтологів (ще не написана)"/>
              </a:rPr>
              <a:t> </a:t>
            </a:r>
            <a:r>
              <a:rPr lang="ru-RU" dirty="0" err="1" smtClean="0">
                <a:hlinkClick r:id="rId5" tooltip="Американська асоціація дієтологів (ще не написана)"/>
              </a:rPr>
              <a:t>асоціація</a:t>
            </a:r>
            <a:r>
              <a:rPr lang="ru-RU" dirty="0" smtClean="0">
                <a:hlinkClick r:id="rId5" tooltip="Американська асоціація дієтологів (ще не написана)"/>
              </a:rPr>
              <a:t> </a:t>
            </a:r>
            <a:r>
              <a:rPr lang="ru-RU" dirty="0" err="1" smtClean="0">
                <a:hlinkClick r:id="rId5" tooltip="Американська асоціація дієтологів (ще не написана)"/>
              </a:rPr>
              <a:t>дієтологів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Дієтологи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вегетаріанські</a:t>
            </a:r>
            <a:r>
              <a:rPr lang="ru-RU" dirty="0" smtClean="0"/>
              <a:t> </a:t>
            </a:r>
            <a:r>
              <a:rPr lang="ru-RU" dirty="0" err="1" smtClean="0"/>
              <a:t>дієти</a:t>
            </a:r>
            <a:r>
              <a:rPr lang="ru-RU" dirty="0" smtClean="0"/>
              <a:t>, при правильному </a:t>
            </a:r>
            <a:r>
              <a:rPr lang="ru-RU" dirty="0" err="1" smtClean="0"/>
              <a:t>плануванні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повноцінними</a:t>
            </a:r>
            <a:r>
              <a:rPr lang="ru-RU" dirty="0" smtClean="0"/>
              <a:t> на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лікуванню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запобіганню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організмі</a:t>
            </a:r>
            <a:r>
              <a:rPr lang="ru-RU" dirty="0" smtClean="0"/>
              <a:t>, </a:t>
            </a:r>
            <a:r>
              <a:rPr lang="ru-RU" dirty="0" err="1" smtClean="0"/>
              <a:t>вегетаріанцям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харчові</a:t>
            </a:r>
            <a:r>
              <a:rPr lang="ru-RU" dirty="0" smtClean="0"/>
              <a:t> добавки, </a:t>
            </a:r>
            <a:r>
              <a:rPr lang="ru-RU" dirty="0" err="1" smtClean="0"/>
              <a:t>вітаміни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збагачені</a:t>
            </a:r>
            <a:r>
              <a:rPr lang="ru-RU" dirty="0" smtClean="0"/>
              <a:t> </a:t>
            </a:r>
            <a:r>
              <a:rPr lang="ru-RU" dirty="0" err="1" smtClean="0"/>
              <a:t>вітамінами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мінералами</a:t>
            </a:r>
            <a:r>
              <a:rPr lang="ru-RU" baseline="3000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-v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04664"/>
            <a:ext cx="2952328" cy="357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620688"/>
            <a:ext cx="59046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Великомасштабні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смертність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ішемічної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нижчою</a:t>
            </a:r>
            <a:r>
              <a:rPr lang="ru-RU" dirty="0" smtClean="0"/>
              <a:t> у </a:t>
            </a:r>
            <a:r>
              <a:rPr lang="ru-RU" dirty="0" err="1" smtClean="0"/>
              <a:t>вегетаріанців-чоловіків</a:t>
            </a:r>
            <a:r>
              <a:rPr lang="ru-RU" dirty="0" smtClean="0"/>
              <a:t> та у </a:t>
            </a:r>
            <a:r>
              <a:rPr lang="ru-RU" dirty="0" err="1" smtClean="0"/>
              <a:t>вегетаріанців-жінок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невегетаріанців.Можливим</a:t>
            </a:r>
            <a:r>
              <a:rPr lang="ru-RU" dirty="0" smtClean="0"/>
              <a:t>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нижчий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вегетаріанців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невегетаріанцями.Також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фактором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вегетаріанська</a:t>
            </a:r>
            <a:r>
              <a:rPr lang="ru-RU" dirty="0" smtClean="0"/>
              <a:t> </a:t>
            </a:r>
            <a:r>
              <a:rPr lang="ru-RU" dirty="0" err="1" smtClean="0"/>
              <a:t>дієта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холестерину та </a:t>
            </a:r>
            <a:r>
              <a:rPr lang="ru-RU" dirty="0" err="1" smtClean="0"/>
              <a:t>тваринних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, </a:t>
            </a:r>
            <a:r>
              <a:rPr lang="ru-RU" dirty="0" err="1" smtClean="0"/>
              <a:t>клітковини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таких </a:t>
            </a:r>
            <a:r>
              <a:rPr lang="ru-RU" dirty="0" err="1" smtClean="0"/>
              <a:t>антиоксидантів</a:t>
            </a:r>
            <a:r>
              <a:rPr lang="ru-RU" dirty="0" smtClean="0"/>
              <a:t> як </a:t>
            </a:r>
            <a:r>
              <a:rPr lang="ru-RU" dirty="0" err="1" smtClean="0"/>
              <a:t>Вітамін</a:t>
            </a:r>
            <a:r>
              <a:rPr lang="ru-RU" dirty="0" smtClean="0"/>
              <a:t> С та </a:t>
            </a:r>
            <a:r>
              <a:rPr lang="ru-RU" dirty="0" err="1" smtClean="0"/>
              <a:t>Е.Наукові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сходяться</a:t>
            </a:r>
            <a:r>
              <a:rPr lang="ru-RU" dirty="0" smtClean="0"/>
              <a:t> у </a:t>
            </a:r>
            <a:r>
              <a:rPr lang="ru-RU" dirty="0" err="1" smtClean="0"/>
              <a:t>висновках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вегетаріанського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та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кров'яного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частота </a:t>
            </a:r>
            <a:r>
              <a:rPr lang="ru-RU" dirty="0" err="1" smtClean="0"/>
              <a:t>гіпертензії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статистично</a:t>
            </a:r>
            <a:r>
              <a:rPr lang="ru-RU" dirty="0" smtClean="0"/>
              <a:t> значимо </a:t>
            </a:r>
            <a:r>
              <a:rPr lang="ru-RU" dirty="0" err="1" smtClean="0"/>
              <a:t>нижчою</a:t>
            </a:r>
            <a:r>
              <a:rPr lang="ru-RU" dirty="0" smtClean="0"/>
              <a:t> у </a:t>
            </a:r>
            <a:r>
              <a:rPr lang="ru-RU" dirty="0" err="1" smtClean="0"/>
              <a:t>вегетаріанців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невегетаріанців</a:t>
            </a:r>
            <a:r>
              <a:rPr lang="ru-RU" dirty="0" smtClean="0"/>
              <a:t>. 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нижчого</a:t>
            </a:r>
            <a:r>
              <a:rPr lang="ru-RU" dirty="0" smtClean="0"/>
              <a:t> </a:t>
            </a:r>
            <a:r>
              <a:rPr lang="ru-RU" dirty="0" err="1" smtClean="0"/>
              <a:t>кров'яного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у </a:t>
            </a:r>
            <a:r>
              <a:rPr lang="ru-RU" dirty="0" err="1" smtClean="0"/>
              <a:t>вегетаріанців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сумарний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таких як </a:t>
            </a:r>
            <a:r>
              <a:rPr lang="ru-RU" dirty="0" err="1" smtClean="0"/>
              <a:t>калію</a:t>
            </a:r>
            <a:r>
              <a:rPr lang="ru-RU" dirty="0" smtClean="0"/>
              <a:t>, </a:t>
            </a:r>
            <a:r>
              <a:rPr lang="ru-RU" dirty="0" err="1" smtClean="0"/>
              <a:t>магнію</a:t>
            </a:r>
            <a:r>
              <a:rPr lang="ru-RU" dirty="0" smtClean="0"/>
              <a:t>, </a:t>
            </a:r>
            <a:r>
              <a:rPr lang="ru-RU" dirty="0" err="1" smtClean="0"/>
              <a:t>антиоксидантів</a:t>
            </a:r>
            <a:r>
              <a:rPr lang="ru-RU" dirty="0" smtClean="0"/>
              <a:t>,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та волокон,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</a:t>
            </a:r>
            <a:r>
              <a:rPr lang="ru-RU" dirty="0" err="1" smtClean="0"/>
              <a:t>рослинних</a:t>
            </a:r>
            <a:r>
              <a:rPr lang="ru-RU" dirty="0" smtClean="0"/>
              <a:t> продуктах.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7132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</a:t>
            </a:r>
            <a:r>
              <a:rPr lang="uk-UA" sz="2400" b="1" i="1" dirty="0" smtClean="0">
                <a:solidFill>
                  <a:srgbClr val="7030A0"/>
                </a:solidFill>
              </a:rPr>
              <a:t>Вегетаріанство-як спосіб вберегти себе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22114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70C0"/>
                </a:solidFill>
                <a:latin typeface="Monotype Corsiva" pitchFamily="66" charset="0"/>
              </a:rPr>
              <a:t>План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229600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Види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класифікація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м’яса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Склад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властивості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м'яса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hlinkClick r:id="rId2"/>
            </a:endParaRP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 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Споживчі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якості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м'яса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Виробництво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м'яса</a:t>
            </a:r>
            <a:endParaRPr lang="uk-UA" sz="3600" b="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uk-UA" sz="3600" b="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Ковбасні вироби</a:t>
            </a:r>
            <a:endParaRPr lang="en-US" sz="3600" b="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Натуральні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напівфабрикати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Маркування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м'яса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Відмова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від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споживання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м'яса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Вегетаріанство-як спосіб вберегти себе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379265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5e0a522cc253d8f11e07a495a83a7b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80928"/>
            <a:ext cx="3324878" cy="222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Monotype Corsiva" pitchFamily="66" charset="0"/>
              </a:rPr>
              <a:t>       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Види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класифікація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м’яса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 err="1" smtClean="0">
                <a:solidFill>
                  <a:srgbClr val="7030A0"/>
                </a:solidFill>
                <a:hlinkClick r:id="rId2" tooltip="Велика рогата худоба"/>
              </a:rPr>
              <a:t>великої</a:t>
            </a:r>
            <a:r>
              <a:rPr lang="ru-RU" dirty="0"/>
              <a:t> та </a:t>
            </a:r>
            <a:r>
              <a:rPr lang="ru-RU" dirty="0" err="1">
                <a:hlinkClick r:id="rId3" tooltip="Дрібна рогата худоба"/>
              </a:rPr>
              <a:t>дрібної</a:t>
            </a:r>
            <a:r>
              <a:rPr lang="ru-RU" dirty="0"/>
              <a:t> 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 </a:t>
            </a:r>
            <a:r>
              <a:rPr lang="ru-RU" dirty="0">
                <a:hlinkClick r:id="rId4" tooltip="Свині"/>
              </a:rPr>
              <a:t>свиней</a:t>
            </a:r>
            <a:r>
              <a:rPr lang="ru-RU" dirty="0"/>
              <a:t>, </a:t>
            </a:r>
            <a:r>
              <a:rPr lang="ru-RU" dirty="0">
                <a:hlinkClick r:id="rId5" tooltip="Коні"/>
              </a:rPr>
              <a:t>коней</a:t>
            </a:r>
            <a:r>
              <a:rPr lang="ru-RU" dirty="0"/>
              <a:t>, </a:t>
            </a:r>
            <a:r>
              <a:rPr lang="ru-RU" dirty="0" err="1" smtClean="0">
                <a:hlinkClick r:id="rId6" tooltip="Кріль"/>
              </a:rPr>
              <a:t>кролів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 — </a:t>
            </a:r>
            <a:r>
              <a:rPr lang="ru-RU" dirty="0">
                <a:hlinkClick r:id="rId7" tooltip="Кури"/>
              </a:rPr>
              <a:t>курей</a:t>
            </a:r>
            <a:r>
              <a:rPr lang="ru-RU" dirty="0"/>
              <a:t>, </a:t>
            </a:r>
            <a:r>
              <a:rPr lang="ru-RU" dirty="0" err="1">
                <a:hlinkClick r:id="rId8" tooltip="Качки"/>
              </a:rPr>
              <a:t>качок</a:t>
            </a:r>
            <a:r>
              <a:rPr lang="ru-RU" dirty="0"/>
              <a:t>, </a:t>
            </a:r>
            <a:r>
              <a:rPr lang="ru-RU" dirty="0">
                <a:hlinkClick r:id="rId9" tooltip="Гуси"/>
              </a:rPr>
              <a:t>гусей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>
                <a:hlinkClick r:id="rId10" tooltip="Дичина"/>
              </a:rPr>
              <a:t>Дичина</a:t>
            </a:r>
            <a:r>
              <a:rPr lang="ru-RU" dirty="0"/>
              <a:t> — </a:t>
            </a:r>
            <a:r>
              <a:rPr lang="ru-RU" dirty="0" err="1"/>
              <a:t>м’ясо</a:t>
            </a:r>
            <a:r>
              <a:rPr lang="ru-RU" dirty="0"/>
              <a:t> диких </a:t>
            </a:r>
            <a:r>
              <a:rPr lang="ru-RU" dirty="0" err="1"/>
              <a:t>звірів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 </a:t>
            </a:r>
            <a:r>
              <a:rPr lang="ru-RU" dirty="0" err="1">
                <a:hlinkClick r:id="rId11" tooltip="Птах"/>
              </a:rPr>
              <a:t>птахів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яловиччину</a:t>
            </a:r>
            <a:r>
              <a:rPr lang="ru-RU" dirty="0"/>
              <a:t>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(</a:t>
            </a:r>
            <a:r>
              <a:rPr lang="ru-RU" dirty="0" err="1"/>
              <a:t>волів</a:t>
            </a:r>
            <a:r>
              <a:rPr lang="ru-RU" dirty="0"/>
              <a:t>, </a:t>
            </a:r>
            <a:r>
              <a:rPr lang="ru-RU" dirty="0" err="1"/>
              <a:t>корів</a:t>
            </a:r>
            <a:r>
              <a:rPr lang="ru-RU" dirty="0"/>
              <a:t>, </a:t>
            </a:r>
            <a:r>
              <a:rPr lang="ru-RU" dirty="0" err="1"/>
              <a:t>биків</a:t>
            </a:r>
            <a:r>
              <a:rPr lang="ru-RU" dirty="0"/>
              <a:t>)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яловиччину</a:t>
            </a:r>
            <a:r>
              <a:rPr lang="ru-RU" dirty="0"/>
              <a:t> молодняка — </a:t>
            </a:r>
            <a:r>
              <a:rPr lang="ru-RU" dirty="0" err="1"/>
              <a:t>від</a:t>
            </a:r>
            <a:r>
              <a:rPr lang="ru-RU" dirty="0"/>
              <a:t> 3 </a:t>
            </a:r>
            <a:r>
              <a:rPr lang="ru-RU" dirty="0" err="1"/>
              <a:t>місяців</a:t>
            </a:r>
            <a:r>
              <a:rPr lang="ru-RU" dirty="0"/>
              <a:t> до 3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телятину — </a:t>
            </a:r>
            <a:r>
              <a:rPr lang="ru-RU" dirty="0" err="1"/>
              <a:t>від</a:t>
            </a:r>
            <a:r>
              <a:rPr lang="ru-RU" dirty="0"/>
              <a:t> 14 </a:t>
            </a:r>
            <a:r>
              <a:rPr lang="ru-RU" dirty="0" err="1"/>
              <a:t>днів</a:t>
            </a:r>
            <a:r>
              <a:rPr lang="ru-RU" dirty="0"/>
              <a:t> до 3 </a:t>
            </a:r>
            <a:r>
              <a:rPr lang="ru-RU" dirty="0" err="1"/>
              <a:t>місяців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b="1" i="1" dirty="0" err="1" smtClean="0"/>
              <a:t>Конкретні</a:t>
            </a:r>
            <a:r>
              <a:rPr lang="ru-RU" b="1" i="1" dirty="0" smtClean="0"/>
              <a:t> </a:t>
            </a:r>
            <a:r>
              <a:rPr lang="ru-RU" b="1" i="1" dirty="0" err="1"/>
              <a:t>види</a:t>
            </a:r>
            <a:r>
              <a:rPr lang="ru-RU" b="1" i="1" dirty="0"/>
              <a:t> </a:t>
            </a:r>
            <a:r>
              <a:rPr lang="ru-RU" b="1" i="1" dirty="0" err="1"/>
              <a:t>м’яса</a:t>
            </a:r>
            <a:r>
              <a:rPr lang="ru-RU" b="1" i="1" dirty="0"/>
              <a:t> </a:t>
            </a:r>
            <a:r>
              <a:rPr lang="ru-RU" b="1" i="1" dirty="0" err="1"/>
              <a:t>називаються</a:t>
            </a:r>
            <a:r>
              <a:rPr lang="ru-RU" b="1" i="1" dirty="0"/>
              <a:t>:</a:t>
            </a:r>
          </a:p>
          <a:p>
            <a:r>
              <a:rPr lang="ru-RU" dirty="0"/>
              <a:t>за видом </a:t>
            </a:r>
            <a:r>
              <a:rPr lang="ru-RU" dirty="0" err="1"/>
              <a:t>тварин</a:t>
            </a:r>
            <a:r>
              <a:rPr lang="ru-RU" dirty="0"/>
              <a:t> — </a:t>
            </a:r>
            <a:r>
              <a:rPr lang="ru-RU" dirty="0" err="1">
                <a:hlinkClick r:id="rId12" tooltip="Яловичина"/>
              </a:rPr>
              <a:t>яловичина</a:t>
            </a:r>
            <a:r>
              <a:rPr lang="ru-RU" dirty="0"/>
              <a:t>, </a:t>
            </a:r>
            <a:r>
              <a:rPr lang="ru-RU" dirty="0">
                <a:hlinkClick r:id="rId13" tooltip="Свинина"/>
              </a:rPr>
              <a:t>свинина</a:t>
            </a:r>
            <a:r>
              <a:rPr lang="ru-RU" dirty="0"/>
              <a:t>, </a:t>
            </a:r>
            <a:r>
              <a:rPr lang="ru-RU" dirty="0">
                <a:hlinkClick r:id="rId14" tooltip="Баранина"/>
              </a:rPr>
              <a:t>баранина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за </a:t>
            </a:r>
            <a:r>
              <a:rPr lang="ru-RU" dirty="0" err="1"/>
              <a:t>частиною</a:t>
            </a:r>
            <a:r>
              <a:rPr lang="ru-RU" dirty="0"/>
              <a:t> </a:t>
            </a:r>
            <a:r>
              <a:rPr lang="ru-RU" dirty="0" err="1">
                <a:hlinkClick r:id="rId15" tooltip="Туша (ще не написана)"/>
              </a:rPr>
              <a:t>туші</a:t>
            </a:r>
            <a:r>
              <a:rPr lang="ru-RU" dirty="0"/>
              <a:t> — </a:t>
            </a:r>
            <a:r>
              <a:rPr lang="ru-RU" dirty="0" err="1">
                <a:hlinkClick r:id="rId16" tooltip="Ошийок (ще не написана)"/>
              </a:rPr>
              <a:t>ошийок</a:t>
            </a:r>
            <a:r>
              <a:rPr lang="ru-RU" dirty="0"/>
              <a:t>, </a:t>
            </a:r>
            <a:r>
              <a:rPr lang="ru-RU" dirty="0">
                <a:hlinkClick r:id="rId17" tooltip="Нога"/>
              </a:rPr>
              <a:t>нога</a:t>
            </a:r>
            <a:r>
              <a:rPr lang="ru-RU" dirty="0"/>
              <a:t>, </a:t>
            </a:r>
            <a:r>
              <a:rPr lang="ru-RU" dirty="0">
                <a:hlinkClick r:id="rId18" tooltip="Лопатка"/>
              </a:rPr>
              <a:t>лопатка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У </a:t>
            </a:r>
            <a:r>
              <a:rPr lang="ru-RU" dirty="0" err="1"/>
              <a:t>європейському</a:t>
            </a:r>
            <a:r>
              <a:rPr lang="ru-RU" dirty="0"/>
              <a:t> культурному </a:t>
            </a:r>
            <a:r>
              <a:rPr lang="ru-RU" dirty="0" err="1"/>
              <a:t>просторі</a:t>
            </a:r>
            <a:r>
              <a:rPr lang="ru-RU" dirty="0"/>
              <a:t> часто </a:t>
            </a:r>
            <a:r>
              <a:rPr lang="ru-RU" dirty="0" err="1"/>
              <a:t>вживаються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: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4800" dirty="0" err="1" smtClean="0">
                <a:solidFill>
                  <a:srgbClr val="7030A0"/>
                </a:solidFill>
                <a:latin typeface="Monotype Corsiva" pitchFamily="66" charset="0"/>
              </a:rPr>
              <a:t>Види</a:t>
            </a: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Monotype Corsiva" pitchFamily="66" charset="0"/>
              </a:rPr>
              <a:t>м’яса</a:t>
            </a:r>
            <a:endParaRPr lang="ru-RU" sz="4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32591">
            <a:off x="1825304" y="970305"/>
            <a:ext cx="932875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188112">
            <a:off x="5619734" y="977487"/>
            <a:ext cx="1000876" cy="1489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708920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</a:t>
            </a:r>
            <a:r>
              <a:rPr lang="ru-RU" sz="2000" dirty="0" err="1" smtClean="0">
                <a:solidFill>
                  <a:srgbClr val="FF0000"/>
                </a:solidFill>
              </a:rPr>
              <a:t>Червоне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м’ясо</a:t>
            </a:r>
            <a:r>
              <a:rPr lang="ru-RU" sz="20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ru-RU" sz="2000" dirty="0" err="1">
                <a:hlinkClick r:id="rId2" tooltip="Яловичина"/>
              </a:rPr>
              <a:t>Яловичина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dirty="0">
                <a:hlinkClick r:id="rId3" tooltip="Телятина"/>
              </a:rPr>
              <a:t>телятина</a:t>
            </a:r>
            <a:endParaRPr lang="ru-RU" sz="2000" dirty="0"/>
          </a:p>
          <a:p>
            <a:pPr lvl="1"/>
            <a:r>
              <a:rPr lang="ru-RU" sz="2000" dirty="0">
                <a:hlinkClick r:id="rId4" tooltip="Свинина"/>
              </a:rPr>
              <a:t>Свинина</a:t>
            </a:r>
            <a:endParaRPr lang="ru-RU" sz="2000" dirty="0"/>
          </a:p>
          <a:p>
            <a:pPr lvl="1"/>
            <a:r>
              <a:rPr lang="ru-RU" sz="2000" dirty="0" err="1"/>
              <a:t>Овече</a:t>
            </a:r>
            <a:r>
              <a:rPr lang="ru-RU" sz="2000" dirty="0"/>
              <a:t> </a:t>
            </a:r>
            <a:r>
              <a:rPr lang="ru-RU" sz="2000" dirty="0" err="1"/>
              <a:t>м’ясо</a:t>
            </a:r>
            <a:r>
              <a:rPr lang="ru-RU" sz="2000" dirty="0"/>
              <a:t> та </a:t>
            </a:r>
            <a:r>
              <a:rPr lang="ru-RU" sz="2000" dirty="0">
                <a:hlinkClick r:id="rId5" tooltip="Ягнятина (ще не написана)"/>
              </a:rPr>
              <a:t>ягнятина</a:t>
            </a:r>
            <a:endParaRPr lang="ru-RU" sz="2000" dirty="0"/>
          </a:p>
          <a:p>
            <a:pPr lvl="1"/>
            <a:r>
              <a:rPr lang="ru-RU" sz="2000" dirty="0" err="1"/>
              <a:t>козяче</a:t>
            </a:r>
            <a:r>
              <a:rPr lang="ru-RU" sz="2000" dirty="0"/>
              <a:t> </a:t>
            </a:r>
            <a:r>
              <a:rPr lang="ru-RU" sz="2000" dirty="0" err="1"/>
              <a:t>м’ясо</a:t>
            </a:r>
            <a:r>
              <a:rPr lang="ru-RU" sz="2000" dirty="0"/>
              <a:t> (</a:t>
            </a:r>
            <a:r>
              <a:rPr lang="ru-RU" sz="2000" dirty="0" err="1"/>
              <a:t>козина</a:t>
            </a:r>
            <a:r>
              <a:rPr lang="ru-RU" sz="2000" dirty="0"/>
              <a:t>)</a:t>
            </a:r>
          </a:p>
          <a:p>
            <a:pPr lvl="1"/>
            <a:r>
              <a:rPr lang="ru-RU" sz="2000" dirty="0">
                <a:hlinkClick r:id="rId6" tooltip="Конина (ще не написана)"/>
              </a:rPr>
              <a:t>Конина</a:t>
            </a:r>
            <a:endParaRPr lang="ru-RU" sz="2000" dirty="0"/>
          </a:p>
          <a:p>
            <a:pPr lvl="1"/>
            <a:r>
              <a:rPr lang="ru-RU" sz="2000" dirty="0" err="1" smtClean="0">
                <a:hlinkClick r:id="rId7" tooltip="Кролятина (ще не написана)"/>
              </a:rPr>
              <a:t>Кролятина</a:t>
            </a:r>
          </a:p>
          <a:p>
            <a:pPr lvl="1"/>
            <a:r>
              <a:rPr lang="ru-RU" sz="2000" dirty="0" err="1" smtClean="0"/>
              <a:t>М’ясо</a:t>
            </a:r>
            <a:r>
              <a:rPr lang="ru-RU" sz="2000" dirty="0" smtClean="0"/>
              <a:t> </a:t>
            </a:r>
            <a:r>
              <a:rPr lang="ru-RU" sz="2000" dirty="0" err="1" smtClean="0"/>
              <a:t>нутрії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2492897"/>
            <a:ext cx="2957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dirty="0" err="1" smtClean="0">
                <a:solidFill>
                  <a:srgbClr val="FF0000"/>
                </a:solidFill>
              </a:rPr>
              <a:t>Біле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м’ясо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ru-RU" dirty="0" err="1"/>
              <a:t>Пташине</a:t>
            </a:r>
            <a:r>
              <a:rPr lang="ru-RU" dirty="0"/>
              <a:t> </a:t>
            </a:r>
            <a:r>
              <a:rPr lang="ru-RU" dirty="0" err="1"/>
              <a:t>м’ясо</a:t>
            </a:r>
            <a:endParaRPr lang="ru-RU" dirty="0"/>
          </a:p>
          <a:p>
            <a:pPr lvl="2"/>
            <a:r>
              <a:rPr lang="ru-RU" dirty="0">
                <a:hlinkClick r:id="rId8" tooltip="Курятина"/>
              </a:rPr>
              <a:t>Курятина</a:t>
            </a:r>
            <a:endParaRPr lang="ru-RU" dirty="0"/>
          </a:p>
          <a:p>
            <a:pPr lvl="2"/>
            <a:r>
              <a:rPr lang="ru-RU" dirty="0" err="1">
                <a:hlinkClick r:id="rId9" tooltip="Індичатина (ще не написана)"/>
              </a:rPr>
              <a:t>Індичатина</a:t>
            </a:r>
            <a:endParaRPr lang="ru-RU" dirty="0"/>
          </a:p>
          <a:p>
            <a:pPr lvl="2"/>
            <a:r>
              <a:rPr lang="ru-RU" dirty="0">
                <a:hlinkClick r:id="rId10" tooltip="Гусятина (ще не написана)"/>
              </a:rPr>
              <a:t>Гусятина</a:t>
            </a:r>
            <a:endParaRPr lang="ru-RU" dirty="0"/>
          </a:p>
          <a:p>
            <a:pPr lvl="2"/>
            <a:r>
              <a:rPr lang="ru-RU" dirty="0" err="1">
                <a:hlinkClick r:id="rId11" tooltip="Качатина (ще не написана)"/>
              </a:rPr>
              <a:t>Качатина</a:t>
            </a:r>
            <a:endParaRPr lang="ru-RU" dirty="0"/>
          </a:p>
          <a:p>
            <a:pPr lvl="1"/>
            <a:r>
              <a:rPr lang="ru-RU" dirty="0" err="1"/>
              <a:t>М’ясо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:</a:t>
            </a:r>
          </a:p>
          <a:p>
            <a:pPr lvl="2"/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дикої</a:t>
            </a:r>
            <a:r>
              <a:rPr lang="ru-RU" dirty="0"/>
              <a:t> качки</a:t>
            </a:r>
          </a:p>
          <a:p>
            <a:pPr lvl="2"/>
            <a:r>
              <a:rPr lang="ru-RU" dirty="0" err="1"/>
              <a:t>М’ясо</a:t>
            </a:r>
            <a:r>
              <a:rPr lang="ru-RU" dirty="0"/>
              <a:t> фазана</a:t>
            </a:r>
          </a:p>
          <a:p>
            <a:pPr lvl="2"/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куріпки</a:t>
            </a:r>
            <a:endParaRPr lang="ru-RU" dirty="0"/>
          </a:p>
          <a:p>
            <a:pPr lvl="2"/>
            <a:r>
              <a:rPr lang="ru-RU" dirty="0" err="1">
                <a:hlinkClick r:id="rId12" tooltip="Страусятина (ще не написана)"/>
              </a:rPr>
              <a:t>Страусятина</a:t>
            </a:r>
            <a:endParaRPr lang="ru-RU" dirty="0"/>
          </a:p>
          <a:p>
            <a:pPr lvl="2"/>
            <a:r>
              <a:rPr lang="ru-RU" dirty="0" err="1">
                <a:hlinkClick r:id="rId13" tooltip="Перепелятина (ще не написана)"/>
              </a:rPr>
              <a:t>Перепелятина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 descr="krasnoe-myas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67744" y="4725144"/>
            <a:ext cx="324036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32330920_312912_23992nothumb5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47864" y="2492896"/>
            <a:ext cx="3029322" cy="202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0936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2800" dirty="0" err="1" smtClean="0">
                <a:solidFill>
                  <a:srgbClr val="0070C0"/>
                </a:solidFill>
              </a:rPr>
              <a:t>Споживчі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якості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м'яса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052736"/>
            <a:ext cx="5184576" cy="5328592"/>
          </a:xfrm>
        </p:spPr>
        <p:txBody>
          <a:bodyPr>
            <a:normAutofit/>
          </a:bodyPr>
          <a:lstStyle/>
          <a:p>
            <a:r>
              <a:rPr lang="ru-RU" sz="1600" dirty="0" err="1"/>
              <a:t>М'ясо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незамінних</a:t>
            </a:r>
            <a:r>
              <a:rPr lang="ru-RU" sz="1600" dirty="0"/>
              <a:t> </a:t>
            </a:r>
            <a:r>
              <a:rPr lang="ru-RU" sz="1600" dirty="0" err="1">
                <a:hlinkClick r:id="rId2" tooltip="Амінокислоти"/>
              </a:rPr>
              <a:t>амінокислот</a:t>
            </a:r>
            <a:r>
              <a:rPr lang="ru-RU" sz="1600" dirty="0"/>
              <a:t>, </a:t>
            </a:r>
            <a:r>
              <a:rPr lang="ru-RU" sz="1600" dirty="0" err="1">
                <a:hlinkClick r:id="rId3" tooltip="Залізо"/>
              </a:rPr>
              <a:t>заліза</a:t>
            </a:r>
            <a:r>
              <a:rPr lang="ru-RU" sz="1600" dirty="0"/>
              <a:t> </a:t>
            </a:r>
            <a:r>
              <a:rPr lang="ru-RU" sz="1600" dirty="0" err="1"/>
              <a:t>й</a:t>
            </a:r>
            <a:r>
              <a:rPr lang="ru-RU" sz="1600" dirty="0"/>
              <a:t> </a:t>
            </a:r>
            <a:r>
              <a:rPr lang="ru-RU" sz="1600" dirty="0" err="1">
                <a:hlinkClick r:id="rId4" tooltip="Вітамін В"/>
              </a:rPr>
              <a:t>вітамінів</a:t>
            </a:r>
            <a:r>
              <a:rPr lang="ru-RU" sz="1600" dirty="0">
                <a:hlinkClick r:id="rId4" tooltip="Вітамін В"/>
              </a:rPr>
              <a:t> </a:t>
            </a:r>
            <a:r>
              <a:rPr lang="ru-RU" sz="1600" dirty="0" err="1">
                <a:hlinkClick r:id="rId4" tooltip="Вітамін В"/>
              </a:rPr>
              <a:t>групи</a:t>
            </a:r>
            <a:r>
              <a:rPr lang="ru-RU" sz="1600" dirty="0">
                <a:hlinkClick r:id="rId4" tooltip="Вітамін В"/>
              </a:rPr>
              <a:t> В</a:t>
            </a:r>
            <a:r>
              <a:rPr lang="ru-RU" sz="1600" dirty="0"/>
              <a:t> (</a:t>
            </a:r>
            <a:r>
              <a:rPr lang="ru-RU" sz="1600" dirty="0" err="1">
                <a:hlinkClick r:id="rId5" tooltip="Ніацин"/>
              </a:rPr>
              <a:t>ніацин</a:t>
            </a:r>
            <a:r>
              <a:rPr lang="ru-RU" sz="1600" dirty="0"/>
              <a:t>, </a:t>
            </a:r>
            <a:r>
              <a:rPr lang="ru-RU" sz="1600" dirty="0" err="1">
                <a:hlinkClick r:id="rId6" tooltip="Холін"/>
              </a:rPr>
              <a:t>холін</a:t>
            </a:r>
            <a:r>
              <a:rPr lang="ru-RU" sz="1600" dirty="0"/>
              <a:t>, </a:t>
            </a:r>
            <a:r>
              <a:rPr lang="ru-RU" sz="1600" dirty="0" err="1">
                <a:hlinkClick r:id="rId7" tooltip="Рибофлавін"/>
              </a:rPr>
              <a:t>рибофлавін</a:t>
            </a:r>
            <a:r>
              <a:rPr lang="ru-RU" sz="1600" dirty="0"/>
              <a:t>, </a:t>
            </a:r>
            <a:r>
              <a:rPr lang="ru-RU" sz="1600" dirty="0" err="1">
                <a:hlinkClick r:id="rId8" tooltip="Вітамін B6"/>
              </a:rPr>
              <a:t>вітамін</a:t>
            </a:r>
            <a:r>
              <a:rPr lang="ru-RU" sz="1600" dirty="0">
                <a:hlinkClick r:id="rId8" tooltip="Вітамін B6"/>
              </a:rPr>
              <a:t> </a:t>
            </a:r>
            <a:r>
              <a:rPr lang="en-US" sz="1600" dirty="0">
                <a:hlinkClick r:id="rId8" tooltip="Вітамін B6"/>
              </a:rPr>
              <a:t>B6</a:t>
            </a:r>
            <a:r>
              <a:rPr lang="en-US" sz="1600" dirty="0"/>
              <a:t>, </a:t>
            </a:r>
            <a:r>
              <a:rPr lang="ru-RU" sz="1600" dirty="0" err="1">
                <a:hlinkClick r:id="rId9" tooltip="Вітамін B12"/>
              </a:rPr>
              <a:t>вітамін</a:t>
            </a:r>
            <a:r>
              <a:rPr lang="ru-RU" sz="1600" dirty="0">
                <a:hlinkClick r:id="rId9" tooltip="Вітамін B12"/>
              </a:rPr>
              <a:t> </a:t>
            </a:r>
            <a:r>
              <a:rPr lang="en-US" sz="1600" dirty="0">
                <a:hlinkClick r:id="rId9" tooltip="Вітамін B12"/>
              </a:rPr>
              <a:t>B12</a:t>
            </a:r>
            <a:r>
              <a:rPr lang="en-US" sz="1600" dirty="0"/>
              <a:t>). </a:t>
            </a:r>
            <a:r>
              <a:rPr lang="ru-RU" sz="1600" dirty="0"/>
              <a:t>Особливо </a:t>
            </a:r>
            <a:r>
              <a:rPr lang="ru-RU" sz="1600" dirty="0" err="1"/>
              <a:t>важливим</a:t>
            </a:r>
            <a:r>
              <a:rPr lang="ru-RU" sz="1600" dirty="0"/>
              <a:t> для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залізо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складно </a:t>
            </a:r>
            <a:r>
              <a:rPr lang="ru-RU" sz="1600" dirty="0" err="1"/>
              <a:t>отримати</a:t>
            </a:r>
            <a:r>
              <a:rPr lang="ru-RU" sz="1600" dirty="0"/>
              <a:t> в </a:t>
            </a:r>
            <a:r>
              <a:rPr lang="ru-RU" sz="1600" dirty="0" err="1"/>
              <a:t>достатніх</a:t>
            </a:r>
            <a:r>
              <a:rPr lang="ru-RU" sz="1600" dirty="0"/>
              <a:t> </a:t>
            </a:r>
            <a:r>
              <a:rPr lang="ru-RU" sz="1600" dirty="0" err="1"/>
              <a:t>кількостях</a:t>
            </a:r>
            <a:r>
              <a:rPr lang="ru-RU" sz="1600" dirty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0" tooltip="Рослинні продукти (ще не написана)"/>
              </a:rPr>
              <a:t>рослинних</a:t>
            </a:r>
            <a:r>
              <a:rPr lang="ru-RU" sz="1600" dirty="0" smtClean="0">
                <a:hlinkClick r:id="rId10" tooltip="Рослинні продукти (ще не написана)"/>
              </a:rPr>
              <a:t> </a:t>
            </a:r>
            <a:r>
              <a:rPr lang="ru-RU" sz="1600" dirty="0" err="1">
                <a:hlinkClick r:id="rId10" tooltip="Рослинні продукти (ще не написана)"/>
              </a:rPr>
              <a:t>продуктів</a:t>
            </a:r>
            <a:r>
              <a:rPr lang="ru-RU" sz="1600" dirty="0"/>
              <a:t>. До того ж,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тваринного</a:t>
            </a:r>
            <a:r>
              <a:rPr lang="ru-RU" sz="1600" dirty="0"/>
              <a:t> </a:t>
            </a:r>
            <a:r>
              <a:rPr lang="ru-RU" sz="1600" dirty="0" err="1"/>
              <a:t>походження</a:t>
            </a:r>
            <a:r>
              <a:rPr lang="ru-RU" sz="1600" dirty="0"/>
              <a:t> </a:t>
            </a:r>
            <a:r>
              <a:rPr lang="ru-RU" sz="1600" dirty="0" err="1"/>
              <a:t>воно</a:t>
            </a:r>
            <a:r>
              <a:rPr lang="ru-RU" sz="1600" dirty="0"/>
              <a:t> </a:t>
            </a:r>
            <a:r>
              <a:rPr lang="ru-RU" sz="1600" dirty="0" err="1"/>
              <a:t>краще</a:t>
            </a:r>
            <a:r>
              <a:rPr lang="ru-RU" sz="1600" dirty="0"/>
              <a:t> </a:t>
            </a:r>
            <a:r>
              <a:rPr lang="ru-RU" sz="1600" dirty="0" err="1"/>
              <a:t>засвоюється</a:t>
            </a:r>
            <a:r>
              <a:rPr lang="ru-RU" sz="1600" dirty="0"/>
              <a:t>.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важливими</a:t>
            </a:r>
            <a:r>
              <a:rPr lang="ru-RU" sz="1600" dirty="0"/>
              <a:t> </a:t>
            </a:r>
            <a:r>
              <a:rPr lang="ru-RU" sz="1600" dirty="0" err="1"/>
              <a:t>хімічними</a:t>
            </a:r>
            <a:r>
              <a:rPr lang="ru-RU" sz="1600" dirty="0"/>
              <a:t> </a:t>
            </a:r>
            <a:r>
              <a:rPr lang="ru-RU" sz="1600" dirty="0" err="1"/>
              <a:t>складниками</a:t>
            </a:r>
            <a:r>
              <a:rPr lang="ru-RU" sz="1600" dirty="0"/>
              <a:t> </a:t>
            </a:r>
            <a:r>
              <a:rPr lang="ru-RU" sz="1600" dirty="0" err="1"/>
              <a:t>м'яса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 </a:t>
            </a:r>
            <a:r>
              <a:rPr lang="ru-RU" sz="1600" dirty="0">
                <a:hlinkClick r:id="rId11" tooltip="Цинк"/>
              </a:rPr>
              <a:t>цинк</a:t>
            </a:r>
            <a:r>
              <a:rPr lang="ru-RU" sz="1600" dirty="0"/>
              <a:t>, </a:t>
            </a:r>
            <a:r>
              <a:rPr lang="ru-RU" sz="1600" dirty="0">
                <a:hlinkClick r:id="rId12" tooltip="Селен"/>
              </a:rPr>
              <a:t>селен</a:t>
            </a:r>
            <a:r>
              <a:rPr lang="ru-RU" sz="1600" dirty="0"/>
              <a:t>, </a:t>
            </a:r>
            <a:r>
              <a:rPr lang="ru-RU" sz="1600" dirty="0" smtClean="0">
                <a:hlinkClick r:id="rId13" tooltip="Фосфор"/>
              </a:rPr>
              <a:t>фосфор</a:t>
            </a:r>
            <a:r>
              <a:rPr lang="ru-RU" sz="1600" dirty="0" smtClean="0"/>
              <a:t>. </a:t>
            </a:r>
            <a:r>
              <a:rPr lang="ru-RU" sz="1600" dirty="0" err="1"/>
              <a:t>М'язова</a:t>
            </a:r>
            <a:r>
              <a:rPr lang="ru-RU" sz="1600" dirty="0"/>
              <a:t> тканина </a:t>
            </a:r>
            <a:r>
              <a:rPr lang="ru-RU" sz="1600" dirty="0" err="1"/>
              <a:t>бідна</a:t>
            </a:r>
            <a:r>
              <a:rPr lang="ru-RU" sz="1600" dirty="0"/>
              <a:t> </a:t>
            </a:r>
            <a:r>
              <a:rPr lang="ru-RU" sz="1600" dirty="0" err="1">
                <a:hlinkClick r:id="rId14" tooltip="Вуглеводи"/>
              </a:rPr>
              <a:t>вуглеводами</a:t>
            </a:r>
            <a:r>
              <a:rPr lang="ru-RU" sz="1600" dirty="0"/>
              <a:t> </a:t>
            </a:r>
            <a:r>
              <a:rPr lang="ru-RU" sz="1600" dirty="0" err="1"/>
              <a:t>і</a:t>
            </a:r>
            <a:r>
              <a:rPr lang="ru-RU" sz="1600" dirty="0"/>
              <a:t> не </a:t>
            </a:r>
            <a:r>
              <a:rPr lang="ru-RU" sz="1600" dirty="0" err="1"/>
              <a:t>має</a:t>
            </a:r>
            <a:r>
              <a:rPr lang="ru-RU" sz="1600" dirty="0"/>
              <a:t> </a:t>
            </a:r>
            <a:r>
              <a:rPr lang="ru-RU" sz="1600" dirty="0" err="1" smtClean="0">
                <a:hlinkClick r:id="rId15" tooltip="Клітковина"/>
              </a:rPr>
              <a:t>клітковини</a:t>
            </a:r>
            <a:r>
              <a:rPr lang="ru-RU" sz="1600" baseline="300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/>
              <a:t>Вміст</a:t>
            </a:r>
            <a:r>
              <a:rPr lang="ru-RU" sz="1600" dirty="0"/>
              <a:t> жиру в </a:t>
            </a:r>
            <a:r>
              <a:rPr lang="ru-RU" sz="1600" dirty="0" err="1"/>
              <a:t>м'ясі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різним</a:t>
            </a:r>
            <a:r>
              <a:rPr lang="ru-RU" sz="1600" dirty="0"/>
              <a:t> у </a:t>
            </a:r>
            <a:r>
              <a:rPr lang="ru-RU" sz="1600" dirty="0" err="1"/>
              <a:t>залежності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виду та </a:t>
            </a:r>
            <a:r>
              <a:rPr lang="ru-RU" sz="1600" dirty="0" err="1"/>
              <a:t>природи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того, як </a:t>
            </a:r>
            <a:r>
              <a:rPr lang="ru-RU" sz="1600" dirty="0" err="1"/>
              <a:t>цю</a:t>
            </a:r>
            <a:r>
              <a:rPr lang="ru-RU" sz="1600" dirty="0"/>
              <a:t> </a:t>
            </a:r>
            <a:r>
              <a:rPr lang="ru-RU" sz="1600" dirty="0" err="1"/>
              <a:t>тварину</a:t>
            </a:r>
            <a:r>
              <a:rPr lang="ru-RU" sz="1600" dirty="0"/>
              <a:t> </a:t>
            </a:r>
            <a:r>
              <a:rPr lang="ru-RU" sz="1600" dirty="0" err="1"/>
              <a:t>відгодовують</a:t>
            </a:r>
            <a:r>
              <a:rPr lang="ru-RU" sz="1600" dirty="0"/>
              <a:t>,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методу </a:t>
            </a:r>
            <a:r>
              <a:rPr lang="ru-RU" sz="1600" dirty="0" err="1"/>
              <a:t>приготування</a:t>
            </a:r>
            <a:r>
              <a:rPr lang="ru-RU" sz="1600" dirty="0"/>
              <a:t>. Дичина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менше</a:t>
            </a:r>
            <a:r>
              <a:rPr lang="ru-RU" sz="1600" dirty="0"/>
              <a:t> жиру,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домашні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. </a:t>
            </a:r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тенденція</a:t>
            </a:r>
            <a:r>
              <a:rPr lang="ru-RU" sz="1600" dirty="0"/>
              <a:t> </a:t>
            </a:r>
            <a:r>
              <a:rPr lang="ru-RU" sz="1600" dirty="0" err="1"/>
              <a:t>попередніх</a:t>
            </a:r>
            <a:r>
              <a:rPr lang="ru-RU" sz="1600" dirty="0"/>
              <a:t> </a:t>
            </a:r>
            <a:r>
              <a:rPr lang="ru-RU" sz="1600" dirty="0" err="1"/>
              <a:t>десятиліть</a:t>
            </a:r>
            <a:r>
              <a:rPr lang="ru-RU" sz="1600" dirty="0"/>
              <a:t> до </a:t>
            </a:r>
            <a:r>
              <a:rPr lang="ru-RU" sz="1600" dirty="0" err="1"/>
              <a:t>вирощування</a:t>
            </a:r>
            <a:r>
              <a:rPr lang="ru-RU" sz="1600" dirty="0"/>
              <a:t> </a:t>
            </a:r>
            <a:r>
              <a:rPr lang="ru-RU" sz="1600" dirty="0" err="1"/>
              <a:t>жирніших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, у нас час </a:t>
            </a:r>
            <a:r>
              <a:rPr lang="ru-RU" sz="1600" dirty="0" err="1"/>
              <a:t>поступається</a:t>
            </a:r>
            <a:r>
              <a:rPr lang="ru-RU" sz="1600" dirty="0"/>
              <a:t> попитом на </a:t>
            </a:r>
            <a:r>
              <a:rPr lang="ru-RU" sz="1600" dirty="0" err="1"/>
              <a:t>пісніше</a:t>
            </a:r>
            <a:r>
              <a:rPr lang="ru-RU" sz="1600" dirty="0"/>
              <a:t> </a:t>
            </a:r>
            <a:r>
              <a:rPr lang="ru-RU" sz="1600" dirty="0" err="1"/>
              <a:t>м'ясо</a:t>
            </a:r>
            <a:r>
              <a:rPr lang="ru-RU" sz="1600" dirty="0"/>
              <a:t>.</a:t>
            </a:r>
          </a:p>
        </p:txBody>
      </p:sp>
      <p:pic>
        <p:nvPicPr>
          <p:cNvPr id="5" name="Содержимое 4" descr="news-image-52a7ed41a26da.jpg"/>
          <p:cNvPicPr>
            <a:picLocks noGrp="1" noChangeAspect="1"/>
          </p:cNvPicPr>
          <p:nvPr>
            <p:ph sz="quarter" idx="1"/>
          </p:nvPr>
        </p:nvPicPr>
        <p:blipFill>
          <a:blip r:embed="rId16" cstate="print"/>
          <a:stretch>
            <a:fillRect/>
          </a:stretch>
        </p:blipFill>
        <p:spPr>
          <a:xfrm>
            <a:off x="5364088" y="476672"/>
            <a:ext cx="3325075" cy="235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ak-gotuvati-m-yaso-v-gorshiku-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21778" y="2996952"/>
            <a:ext cx="355971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309360" cy="936104"/>
          </a:xfrm>
        </p:spPr>
        <p:txBody>
          <a:bodyPr>
            <a:noAutofit/>
          </a:bodyPr>
          <a:lstStyle/>
          <a:p>
            <a:r>
              <a:rPr lang="ru-RU" sz="3600" b="0" dirty="0" err="1">
                <a:solidFill>
                  <a:srgbClr val="00B050"/>
                </a:solidFill>
                <a:latin typeface="Monotype Corsiva" pitchFamily="66" charset="0"/>
              </a:rPr>
              <a:t>Виробництво</a:t>
            </a:r>
            <a:r>
              <a:rPr lang="ru-RU" sz="3600" b="0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600" b="0" dirty="0" err="1">
                <a:solidFill>
                  <a:srgbClr val="00B050"/>
                </a:solidFill>
                <a:latin typeface="Monotype Corsiva" pitchFamily="66" charset="0"/>
              </a:rPr>
              <a:t>м'яса</a:t>
            </a:r>
            <a:r>
              <a:rPr lang="ru-RU" sz="3600" b="0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600" b="0" dirty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836712"/>
            <a:ext cx="4824536" cy="5217443"/>
          </a:xfrm>
        </p:spPr>
        <p:txBody>
          <a:bodyPr>
            <a:noAutofit/>
          </a:bodyPr>
          <a:lstStyle/>
          <a:p>
            <a:r>
              <a:rPr lang="ru-RU" sz="1100" dirty="0" smtClean="0"/>
              <a:t>В </a:t>
            </a:r>
            <a:r>
              <a:rPr lang="ru-RU" sz="1100" dirty="0" err="1"/>
              <a:t>Україні</a:t>
            </a:r>
            <a:r>
              <a:rPr lang="ru-RU" sz="1100" dirty="0"/>
              <a:t> на душу </a:t>
            </a:r>
            <a:r>
              <a:rPr lang="ru-RU" sz="1100" dirty="0" err="1"/>
              <a:t>населення</a:t>
            </a:r>
            <a:r>
              <a:rPr lang="ru-RU" sz="1100" dirty="0"/>
              <a:t> </a:t>
            </a:r>
            <a:r>
              <a:rPr lang="ru-RU" sz="1100" dirty="0" err="1"/>
              <a:t>споживається</a:t>
            </a:r>
            <a:r>
              <a:rPr lang="ru-RU" sz="1100" dirty="0"/>
              <a:t> </a:t>
            </a:r>
            <a:r>
              <a:rPr lang="ru-RU" sz="1100" dirty="0" err="1"/>
              <a:t>близько</a:t>
            </a:r>
            <a:r>
              <a:rPr lang="ru-RU" sz="1100" dirty="0"/>
              <a:t> 45 кг </a:t>
            </a:r>
            <a:r>
              <a:rPr lang="ru-RU" sz="1100" dirty="0" err="1"/>
              <a:t>м'яса</a:t>
            </a:r>
            <a:r>
              <a:rPr lang="ru-RU" sz="1100" dirty="0"/>
              <a:t> на </a:t>
            </a:r>
            <a:r>
              <a:rPr lang="ru-RU" sz="1100" dirty="0" err="1"/>
              <a:t>рік</a:t>
            </a:r>
            <a:r>
              <a:rPr lang="ru-RU" sz="1100" dirty="0"/>
              <a:t> </a:t>
            </a:r>
            <a:r>
              <a:rPr lang="ru-RU" sz="1100" baseline="30000" dirty="0" smtClean="0"/>
              <a:t>.</a:t>
            </a:r>
            <a:r>
              <a:rPr lang="ru-RU" sz="1100" dirty="0" smtClean="0"/>
              <a:t>З </a:t>
            </a:r>
            <a:r>
              <a:rPr lang="ru-RU" sz="1100" dirty="0"/>
              <a:t>них </a:t>
            </a:r>
            <a:r>
              <a:rPr lang="ru-RU" sz="1100" dirty="0" err="1"/>
              <a:t>близько</a:t>
            </a:r>
            <a:r>
              <a:rPr lang="ru-RU" sz="1100" dirty="0"/>
              <a:t> 18 кг - свинина. При </a:t>
            </a:r>
            <a:r>
              <a:rPr lang="ru-RU" sz="1100" dirty="0" err="1"/>
              <a:t>цьому</a:t>
            </a:r>
            <a:r>
              <a:rPr lang="ru-RU" sz="1100" dirty="0"/>
              <a:t> </a:t>
            </a:r>
            <a:r>
              <a:rPr lang="ru-RU" sz="1100" dirty="0" err="1"/>
              <a:t>експерти</a:t>
            </a:r>
            <a:r>
              <a:rPr lang="ru-RU" sz="1100" dirty="0"/>
              <a:t> </a:t>
            </a:r>
            <a:r>
              <a:rPr lang="ru-RU" sz="1100" dirty="0" err="1"/>
              <a:t>зазначають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рівень</a:t>
            </a:r>
            <a:r>
              <a:rPr lang="ru-RU" sz="1100" dirty="0"/>
              <a:t> </a:t>
            </a:r>
            <a:r>
              <a:rPr lang="ru-RU" sz="1100" dirty="0" err="1"/>
              <a:t>споживання</a:t>
            </a:r>
            <a:r>
              <a:rPr lang="ru-RU" sz="1100" dirty="0"/>
              <a:t> </a:t>
            </a:r>
            <a:r>
              <a:rPr lang="ru-RU" sz="1100" dirty="0" err="1"/>
              <a:t>свинини</a:t>
            </a:r>
            <a:r>
              <a:rPr lang="ru-RU" sz="1100" dirty="0"/>
              <a:t> </a:t>
            </a:r>
            <a:r>
              <a:rPr lang="ru-RU" sz="1100" dirty="0" err="1"/>
              <a:t>з</a:t>
            </a:r>
            <a:r>
              <a:rPr lang="ru-RU" sz="1100" dirty="0"/>
              <a:t> часом </a:t>
            </a:r>
            <a:r>
              <a:rPr lang="ru-RU" sz="1100" dirty="0" err="1"/>
              <a:t>зростатиме</a:t>
            </a:r>
            <a:r>
              <a:rPr lang="ru-RU" sz="1100" dirty="0"/>
              <a:t> </a:t>
            </a:r>
            <a:r>
              <a:rPr lang="ru-RU" sz="1100" baseline="30000" dirty="0" smtClean="0"/>
              <a:t>.</a:t>
            </a:r>
            <a:r>
              <a:rPr lang="ru-RU" sz="1100" dirty="0" smtClean="0"/>
              <a:t>У </a:t>
            </a:r>
            <a:r>
              <a:rPr lang="ru-RU" sz="1100" dirty="0" err="1"/>
              <a:t>структурі</a:t>
            </a:r>
            <a:r>
              <a:rPr lang="ru-RU" sz="1100" dirty="0"/>
              <a:t> </a:t>
            </a:r>
            <a:r>
              <a:rPr lang="ru-RU" sz="1100" dirty="0" err="1"/>
              <a:t>світового</a:t>
            </a:r>
            <a:r>
              <a:rPr lang="ru-RU" sz="1100" dirty="0"/>
              <a:t> </a:t>
            </a:r>
            <a:r>
              <a:rPr lang="ru-RU" sz="1100" dirty="0" err="1"/>
              <a:t>виробництва</a:t>
            </a:r>
            <a:r>
              <a:rPr lang="ru-RU" sz="1100" dirty="0"/>
              <a:t> </a:t>
            </a:r>
            <a:r>
              <a:rPr lang="ru-RU" sz="1100" dirty="0" err="1"/>
              <a:t>м'яса</a:t>
            </a:r>
            <a:r>
              <a:rPr lang="ru-RU" sz="1100" dirty="0"/>
              <a:t> </a:t>
            </a:r>
            <a:r>
              <a:rPr lang="ru-RU" sz="1100" dirty="0" err="1"/>
              <a:t>всіх</a:t>
            </a:r>
            <a:r>
              <a:rPr lang="ru-RU" sz="1100" dirty="0"/>
              <a:t> </a:t>
            </a:r>
            <a:r>
              <a:rPr lang="ru-RU" sz="1100" dirty="0" err="1"/>
              <a:t>видів</a:t>
            </a:r>
            <a:r>
              <a:rPr lang="ru-RU" sz="1100" dirty="0"/>
              <a:t> </a:t>
            </a:r>
            <a:r>
              <a:rPr lang="ru-RU" sz="1100" dirty="0">
                <a:hlinkClick r:id="rId2" tooltip="Свинина"/>
              </a:rPr>
              <a:t>свинина</a:t>
            </a:r>
            <a:r>
              <a:rPr lang="ru-RU" sz="1100" dirty="0"/>
              <a:t> </a:t>
            </a:r>
            <a:r>
              <a:rPr lang="ru-RU" sz="1100" dirty="0" err="1"/>
              <a:t>займає</a:t>
            </a:r>
            <a:r>
              <a:rPr lang="ru-RU" sz="1100" dirty="0"/>
              <a:t> перше </a:t>
            </a:r>
            <a:r>
              <a:rPr lang="ru-RU" sz="1100" dirty="0" err="1"/>
              <a:t>місце</a:t>
            </a:r>
            <a:r>
              <a:rPr lang="ru-RU" sz="1100" dirty="0"/>
              <a:t> — 39,1%, на другому </a:t>
            </a:r>
            <a:r>
              <a:rPr lang="ru-RU" sz="1100" dirty="0" err="1"/>
              <a:t>місці</a:t>
            </a:r>
            <a:r>
              <a:rPr lang="ru-RU" sz="1100" dirty="0"/>
              <a:t> </a:t>
            </a:r>
            <a:r>
              <a:rPr lang="ru-RU" sz="1100" dirty="0" err="1">
                <a:hlinkClick r:id="rId3" tooltip="М'ясо птиці (ще не написана)"/>
              </a:rPr>
              <a:t>м'ясо</a:t>
            </a:r>
            <a:r>
              <a:rPr lang="ru-RU" sz="1100" dirty="0">
                <a:hlinkClick r:id="rId3" tooltip="М'ясо птиці (ще не написана)"/>
              </a:rPr>
              <a:t> </a:t>
            </a:r>
            <a:r>
              <a:rPr lang="ru-RU" sz="1100" dirty="0" err="1">
                <a:hlinkClick r:id="rId3" tooltip="М'ясо птиці (ще не написана)"/>
              </a:rPr>
              <a:t>птиці</a:t>
            </a:r>
            <a:r>
              <a:rPr lang="ru-RU" sz="1100" dirty="0"/>
              <a:t> — 29,3%, </a:t>
            </a:r>
            <a:r>
              <a:rPr lang="ru-RU" sz="1100" dirty="0" err="1"/>
              <a:t>далі</a:t>
            </a:r>
            <a:r>
              <a:rPr lang="ru-RU" sz="1100" dirty="0"/>
              <a:t> </a:t>
            </a:r>
            <a:r>
              <a:rPr lang="ru-RU" sz="1100" dirty="0" err="1"/>
              <a:t>йдуть</a:t>
            </a:r>
            <a:r>
              <a:rPr lang="ru-RU" sz="1100" dirty="0"/>
              <a:t> </a:t>
            </a:r>
            <a:r>
              <a:rPr lang="ru-RU" sz="1100" dirty="0" smtClean="0"/>
              <a:t> </a:t>
            </a:r>
            <a:r>
              <a:rPr lang="ru-RU" sz="1100" dirty="0" err="1" smtClean="0">
                <a:hlinkClick r:id="rId4" tooltip="Яловичина"/>
              </a:rPr>
              <a:t>яловичина</a:t>
            </a:r>
            <a:r>
              <a:rPr lang="ru-RU" sz="1100" dirty="0"/>
              <a:t> — 25,0%, </a:t>
            </a:r>
            <a:r>
              <a:rPr lang="ru-RU" sz="1100" dirty="0">
                <a:hlinkClick r:id="rId5" tooltip="Баранина"/>
              </a:rPr>
              <a:t>баранина</a:t>
            </a:r>
            <a:r>
              <a:rPr lang="ru-RU" sz="1100" dirty="0"/>
              <a:t> — 4,8%, </a:t>
            </a:r>
            <a:r>
              <a:rPr lang="ru-RU" sz="1100" dirty="0" err="1"/>
              <a:t>інші</a:t>
            </a:r>
            <a:r>
              <a:rPr lang="ru-RU" sz="1100" dirty="0"/>
              <a:t> </a:t>
            </a:r>
            <a:r>
              <a:rPr lang="ru-RU" sz="1100" dirty="0" err="1"/>
              <a:t>види</a:t>
            </a:r>
            <a:r>
              <a:rPr lang="ru-RU" sz="1100" dirty="0"/>
              <a:t> </a:t>
            </a:r>
            <a:r>
              <a:rPr lang="ru-RU" sz="1100" dirty="0" err="1"/>
              <a:t>м'яса</a:t>
            </a:r>
            <a:r>
              <a:rPr lang="ru-RU" sz="1100" dirty="0"/>
              <a:t> — 1,8</a:t>
            </a:r>
            <a:r>
              <a:rPr lang="ru-RU" sz="1100" dirty="0" smtClean="0"/>
              <a:t>%.Ціни </a:t>
            </a:r>
            <a:r>
              <a:rPr lang="ru-RU" sz="1100" dirty="0"/>
              <a:t>на ринку </a:t>
            </a:r>
            <a:r>
              <a:rPr lang="ru-RU" sz="1100" dirty="0" err="1"/>
              <a:t>м'яса</a:t>
            </a:r>
            <a:r>
              <a:rPr lang="ru-RU" sz="1100" dirty="0"/>
              <a:t> </a:t>
            </a:r>
            <a:r>
              <a:rPr lang="ru-RU" sz="1100" dirty="0" err="1"/>
              <a:t>піддаються</a:t>
            </a:r>
            <a:r>
              <a:rPr lang="ru-RU" sz="1100" dirty="0"/>
              <a:t> </a:t>
            </a:r>
            <a:r>
              <a:rPr lang="ru-RU" sz="1100" dirty="0" err="1"/>
              <a:t>значним</a:t>
            </a:r>
            <a:r>
              <a:rPr lang="ru-RU" sz="1100" dirty="0"/>
              <a:t> </a:t>
            </a:r>
            <a:r>
              <a:rPr lang="ru-RU" sz="1100" dirty="0" err="1"/>
              <a:t>коливанням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залежать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якості</a:t>
            </a:r>
            <a:r>
              <a:rPr lang="ru-RU" sz="1100" dirty="0"/>
              <a:t>, умов поставки та </a:t>
            </a:r>
            <a:r>
              <a:rPr lang="ru-RU" sz="1100" dirty="0" err="1"/>
              <a:t>інших</a:t>
            </a:r>
            <a:r>
              <a:rPr lang="ru-RU" sz="1100" dirty="0"/>
              <a:t> </a:t>
            </a:r>
            <a:r>
              <a:rPr lang="ru-RU" sz="1100" dirty="0" err="1" smtClean="0"/>
              <a:t>факторів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У </a:t>
            </a:r>
            <a:r>
              <a:rPr lang="ru-RU" sz="1100" dirty="0" err="1"/>
              <a:t>світовій</a:t>
            </a:r>
            <a:r>
              <a:rPr lang="ru-RU" sz="1100" dirty="0"/>
              <a:t> </a:t>
            </a:r>
            <a:r>
              <a:rPr lang="ru-RU" sz="1100" dirty="0" err="1"/>
              <a:t>торгівлі</a:t>
            </a:r>
            <a:r>
              <a:rPr lang="ru-RU" sz="1100" dirty="0"/>
              <a:t> </a:t>
            </a:r>
            <a:r>
              <a:rPr lang="ru-RU" sz="1100" dirty="0" err="1"/>
              <a:t>яловичиною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телятиною </a:t>
            </a:r>
            <a:r>
              <a:rPr lang="ru-RU" sz="1100" dirty="0" err="1"/>
              <a:t>чітко</a:t>
            </a:r>
            <a:r>
              <a:rPr lang="ru-RU" sz="1100" dirty="0"/>
              <a:t> </a:t>
            </a:r>
            <a:r>
              <a:rPr lang="ru-RU" sz="1100" dirty="0" err="1"/>
              <a:t>виділяються</a:t>
            </a:r>
            <a:r>
              <a:rPr lang="ru-RU" sz="1100" dirty="0"/>
              <a:t> за </a:t>
            </a:r>
            <a:r>
              <a:rPr lang="ru-RU" sz="1100" dirty="0" err="1"/>
              <a:t>регіонами</a:t>
            </a:r>
            <a:r>
              <a:rPr lang="ru-RU" sz="1100" dirty="0"/>
              <a:t> </a:t>
            </a:r>
            <a:r>
              <a:rPr lang="ru-RU" sz="1100" dirty="0" err="1"/>
              <a:t>основні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</a:t>
            </a:r>
            <a:r>
              <a:rPr lang="ru-RU" sz="1100" dirty="0" err="1"/>
              <a:t>експортери</a:t>
            </a:r>
            <a:r>
              <a:rPr lang="ru-RU" sz="1100" dirty="0"/>
              <a:t> </a:t>
            </a:r>
            <a:r>
              <a:rPr lang="ru-RU" sz="1100" dirty="0" err="1"/>
              <a:t>й</a:t>
            </a:r>
            <a:r>
              <a:rPr lang="ru-RU" sz="1100" dirty="0"/>
              <a:t> </a:t>
            </a:r>
            <a:r>
              <a:rPr lang="ru-RU" sz="1100" dirty="0" err="1"/>
              <a:t>імпортери</a:t>
            </a:r>
            <a:r>
              <a:rPr lang="ru-RU" sz="1100" dirty="0"/>
              <a:t> </a:t>
            </a:r>
            <a:r>
              <a:rPr lang="ru-RU" sz="1100" dirty="0" err="1"/>
              <a:t>цієї</a:t>
            </a:r>
            <a:r>
              <a:rPr lang="ru-RU" sz="1100" dirty="0"/>
              <a:t> </a:t>
            </a:r>
            <a:r>
              <a:rPr lang="ru-RU" sz="1100" dirty="0" err="1"/>
              <a:t>продукції</a:t>
            </a:r>
            <a:r>
              <a:rPr lang="ru-RU" sz="1100" dirty="0"/>
              <a:t>. Так, </a:t>
            </a:r>
            <a:r>
              <a:rPr lang="ru-RU" sz="1100" dirty="0" err="1"/>
              <a:t>лідерами</a:t>
            </a:r>
            <a:r>
              <a:rPr lang="ru-RU" sz="1100" dirty="0"/>
              <a:t> </a:t>
            </a:r>
            <a:r>
              <a:rPr lang="ru-RU" sz="1100" dirty="0" err="1"/>
              <a:t>експорту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 </a:t>
            </a:r>
            <a:r>
              <a:rPr lang="ru-RU" sz="1100" dirty="0" err="1">
                <a:hlinkClick r:id="rId6" tooltip="Австралія"/>
              </a:rPr>
              <a:t>Австралія</a:t>
            </a:r>
            <a:r>
              <a:rPr lang="ru-RU" sz="1100" dirty="0"/>
              <a:t> </a:t>
            </a:r>
            <a:r>
              <a:rPr lang="ru-RU" sz="1100" dirty="0" err="1"/>
              <a:t>і</a:t>
            </a:r>
            <a:r>
              <a:rPr lang="ru-RU" sz="1100" dirty="0"/>
              <a:t> </a:t>
            </a:r>
            <a:r>
              <a:rPr lang="ru-RU" sz="1100" dirty="0">
                <a:hlinkClick r:id="rId7" tooltip="Нова Зеландія"/>
              </a:rPr>
              <a:t>Нова </a:t>
            </a:r>
            <a:r>
              <a:rPr lang="ru-RU" sz="1100" dirty="0" err="1">
                <a:hlinkClick r:id="rId7" tooltip="Нова Зеландія"/>
              </a:rPr>
              <a:t>Зеландія</a:t>
            </a:r>
            <a:r>
              <a:rPr lang="ru-RU" sz="1100" dirty="0"/>
              <a:t> (</a:t>
            </a:r>
            <a:r>
              <a:rPr lang="ru-RU" sz="1100" dirty="0" err="1"/>
              <a:t>понад</a:t>
            </a:r>
            <a:r>
              <a:rPr lang="ru-RU" sz="1100" dirty="0"/>
              <a:t> 25% </a:t>
            </a:r>
            <a:r>
              <a:rPr lang="ru-RU" sz="1100" dirty="0" err="1"/>
              <a:t>обсягу</a:t>
            </a:r>
            <a:r>
              <a:rPr lang="ru-RU" sz="1100" dirty="0"/>
              <a:t> </a:t>
            </a:r>
            <a:r>
              <a:rPr lang="ru-RU" sz="1100" dirty="0" err="1"/>
              <a:t>світових</a:t>
            </a:r>
            <a:r>
              <a:rPr lang="ru-RU" sz="1100" dirty="0"/>
              <a:t> поставок), а </a:t>
            </a:r>
            <a:r>
              <a:rPr lang="ru-RU" sz="1100" dirty="0" err="1"/>
              <a:t>також</a:t>
            </a:r>
            <a:r>
              <a:rPr lang="ru-RU" sz="1100" dirty="0"/>
              <a:t> </a:t>
            </a:r>
            <a:r>
              <a:rPr lang="ru-RU" sz="1100" dirty="0" err="1">
                <a:hlinkClick r:id="rId8" tooltip="Бразилія"/>
              </a:rPr>
              <a:t>Бразилія</a:t>
            </a:r>
            <a:r>
              <a:rPr lang="ru-RU" sz="1100" dirty="0" err="1"/>
              <a:t>,</a:t>
            </a:r>
            <a:r>
              <a:rPr lang="ru-RU" sz="1100" dirty="0" err="1">
                <a:hlinkClick r:id="rId9" tooltip="Аргентина"/>
              </a:rPr>
              <a:t>Аргентина</a:t>
            </a:r>
            <a:r>
              <a:rPr lang="ru-RU" sz="1100" dirty="0"/>
              <a:t>, </a:t>
            </a:r>
            <a:r>
              <a:rPr lang="ru-RU" sz="1100" dirty="0">
                <a:hlinkClick r:id="rId10" tooltip="Уругвай"/>
              </a:rPr>
              <a:t>Уругвай</a:t>
            </a:r>
            <a:r>
              <a:rPr lang="ru-RU" sz="1100" dirty="0"/>
              <a:t>, </a:t>
            </a:r>
            <a:r>
              <a:rPr lang="ru-RU" sz="1100" dirty="0" err="1"/>
              <a:t>країни</a:t>
            </a:r>
            <a:r>
              <a:rPr lang="ru-RU" sz="1100" dirty="0"/>
              <a:t> </a:t>
            </a:r>
            <a:r>
              <a:rPr lang="ru-RU" sz="1100" dirty="0">
                <a:hlinkClick r:id="rId11" tooltip="ЄС"/>
              </a:rPr>
              <a:t>ЄС</a:t>
            </a:r>
            <a:r>
              <a:rPr lang="ru-RU" sz="1100" dirty="0"/>
              <a:t> </a:t>
            </a:r>
            <a:r>
              <a:rPr lang="ru-RU" sz="1100" dirty="0" err="1"/>
              <a:t>і</a:t>
            </a:r>
            <a:r>
              <a:rPr lang="ru-RU" sz="1100" dirty="0"/>
              <a:t> </a:t>
            </a:r>
            <a:r>
              <a:rPr lang="ru-RU" sz="1100" dirty="0">
                <a:hlinkClick r:id="rId12" tooltip="США"/>
              </a:rPr>
              <a:t>США</a:t>
            </a:r>
            <a:r>
              <a:rPr lang="ru-RU" sz="1100" dirty="0"/>
              <a:t>. </a:t>
            </a:r>
            <a:r>
              <a:rPr lang="ru-RU" sz="1100" dirty="0" err="1"/>
              <a:t>Основним</a:t>
            </a:r>
            <a:r>
              <a:rPr lang="ru-RU" sz="1100" dirty="0"/>
              <a:t> </a:t>
            </a:r>
            <a:r>
              <a:rPr lang="ru-RU" sz="1100" dirty="0" err="1"/>
              <a:t>імпортерами</a:t>
            </a:r>
            <a:r>
              <a:rPr lang="ru-RU" sz="1100" dirty="0"/>
              <a:t> </a:t>
            </a:r>
            <a:r>
              <a:rPr lang="ru-RU" sz="1100" dirty="0" err="1"/>
              <a:t>їхньої</a:t>
            </a:r>
            <a:r>
              <a:rPr lang="ru-RU" sz="1100" dirty="0"/>
              <a:t> </a:t>
            </a:r>
            <a:r>
              <a:rPr lang="ru-RU" sz="1100" dirty="0" err="1"/>
              <a:t>продукції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 </a:t>
            </a:r>
            <a:r>
              <a:rPr lang="ru-RU" sz="1100" dirty="0" err="1">
                <a:hlinkClick r:id="rId13" tooltip="Японія"/>
              </a:rPr>
              <a:t>Японія</a:t>
            </a:r>
            <a:r>
              <a:rPr lang="ru-RU" sz="1100" dirty="0"/>
              <a:t>, </a:t>
            </a:r>
            <a:r>
              <a:rPr lang="ru-RU" sz="1100" dirty="0" err="1">
                <a:hlinkClick r:id="rId14" tooltip="Республіка Корея"/>
              </a:rPr>
              <a:t>Республіка</a:t>
            </a:r>
            <a:r>
              <a:rPr lang="ru-RU" sz="1100" dirty="0">
                <a:hlinkClick r:id="rId14" tooltip="Республіка Корея"/>
              </a:rPr>
              <a:t> Корея</a:t>
            </a:r>
            <a:r>
              <a:rPr lang="ru-RU" sz="1100" dirty="0"/>
              <a:t>, </a:t>
            </a:r>
            <a:r>
              <a:rPr lang="ru-RU" sz="1100" dirty="0" err="1">
                <a:hlinkClick r:id="rId15" tooltip="Іран"/>
              </a:rPr>
              <a:t>Іран</a:t>
            </a:r>
            <a:r>
              <a:rPr lang="ru-RU" sz="1100" dirty="0"/>
              <a:t>, </a:t>
            </a:r>
            <a:r>
              <a:rPr lang="ru-RU" sz="1100" dirty="0" err="1">
                <a:hlinkClick r:id="rId16" tooltip="Єгипет"/>
              </a:rPr>
              <a:t>Єгипет</a:t>
            </a:r>
            <a:r>
              <a:rPr lang="ru-RU" sz="1100" dirty="0"/>
              <a:t>.</a:t>
            </a:r>
          </a:p>
          <a:p>
            <a:r>
              <a:rPr lang="ru-RU" sz="1100" dirty="0" err="1" smtClean="0"/>
              <a:t>Основні</a:t>
            </a:r>
            <a:r>
              <a:rPr lang="ru-RU" sz="1100" dirty="0" smtClean="0"/>
              <a:t> </a:t>
            </a:r>
            <a:r>
              <a:rPr lang="ru-RU" sz="1100" dirty="0" err="1"/>
              <a:t>експортери</a:t>
            </a:r>
            <a:r>
              <a:rPr lang="ru-RU" sz="1100" dirty="0"/>
              <a:t> </a:t>
            </a:r>
            <a:r>
              <a:rPr lang="ru-RU" sz="1100" dirty="0" err="1"/>
              <a:t>баранини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ягнятини</a:t>
            </a:r>
            <a:r>
              <a:rPr lang="ru-RU" sz="1100" dirty="0"/>
              <a:t> — </a:t>
            </a:r>
            <a:r>
              <a:rPr lang="ru-RU" sz="1100" dirty="0">
                <a:hlinkClick r:id="rId7" tooltip="Нова Зеландія"/>
              </a:rPr>
              <a:t>Нова </a:t>
            </a:r>
            <a:r>
              <a:rPr lang="ru-RU" sz="1100" dirty="0" err="1">
                <a:hlinkClick r:id="rId7" tooltip="Нова Зеландія"/>
              </a:rPr>
              <a:t>Зеландія</a:t>
            </a:r>
            <a:r>
              <a:rPr lang="ru-RU" sz="1100" dirty="0"/>
              <a:t> </a:t>
            </a:r>
            <a:r>
              <a:rPr lang="ru-RU" sz="1100" dirty="0" err="1"/>
              <a:t>і</a:t>
            </a:r>
            <a:r>
              <a:rPr lang="ru-RU" sz="1100" dirty="0"/>
              <a:t> </a:t>
            </a:r>
            <a:r>
              <a:rPr lang="ru-RU" sz="1100" dirty="0" err="1" smtClean="0">
                <a:hlinkClick r:id="rId6" tooltip="Австралія"/>
              </a:rPr>
              <a:t>Австралія</a:t>
            </a:r>
            <a:r>
              <a:rPr lang="ru-RU" sz="1100" dirty="0" err="1" smtClean="0"/>
              <a:t>.За</a:t>
            </a:r>
            <a:r>
              <a:rPr lang="ru-RU" sz="1100" dirty="0" smtClean="0"/>
              <a:t> </a:t>
            </a:r>
            <a:r>
              <a:rPr lang="ru-RU" sz="1100" dirty="0" err="1"/>
              <a:t>експортом</a:t>
            </a:r>
            <a:r>
              <a:rPr lang="ru-RU" sz="1100" dirty="0"/>
              <a:t> </a:t>
            </a:r>
            <a:r>
              <a:rPr lang="ru-RU" sz="1100" dirty="0" err="1"/>
              <a:t>птиці</a:t>
            </a:r>
            <a:r>
              <a:rPr lang="ru-RU" sz="1100" dirty="0"/>
              <a:t> </a:t>
            </a:r>
            <a:r>
              <a:rPr lang="ru-RU" sz="1100" dirty="0" err="1"/>
              <a:t>виділяються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ЄС </a:t>
            </a:r>
            <a:r>
              <a:rPr lang="ru-RU" sz="1100" dirty="0" err="1"/>
              <a:t>і</a:t>
            </a:r>
            <a:r>
              <a:rPr lang="ru-RU" sz="1100" dirty="0"/>
              <a:t> США.</a:t>
            </a:r>
          </a:p>
          <a:p>
            <a:r>
              <a:rPr lang="ru-RU" sz="1100" dirty="0" err="1"/>
              <a:t>Особливе</a:t>
            </a:r>
            <a:r>
              <a:rPr lang="ru-RU" sz="1100" dirty="0"/>
              <a:t> </a:t>
            </a:r>
            <a:r>
              <a:rPr lang="ru-RU" sz="1100" dirty="0" err="1"/>
              <a:t>місце</a:t>
            </a:r>
            <a:r>
              <a:rPr lang="ru-RU" sz="1100" dirty="0"/>
              <a:t> у </a:t>
            </a:r>
            <a:r>
              <a:rPr lang="ru-RU" sz="1100" dirty="0" err="1"/>
              <a:t>світовій</a:t>
            </a:r>
            <a:r>
              <a:rPr lang="ru-RU" sz="1100" dirty="0"/>
              <a:t> </a:t>
            </a:r>
            <a:r>
              <a:rPr lang="ru-RU" sz="1100" dirty="0" err="1"/>
              <a:t>торгівлі</a:t>
            </a:r>
            <a:r>
              <a:rPr lang="ru-RU" sz="1100" dirty="0"/>
              <a:t> </a:t>
            </a:r>
            <a:r>
              <a:rPr lang="ru-RU" sz="1100" dirty="0" err="1"/>
              <a:t>м'ясом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м'ясопродуктами</a:t>
            </a:r>
            <a:r>
              <a:rPr lang="ru-RU" sz="1100" dirty="0"/>
              <a:t> </a:t>
            </a:r>
            <a:r>
              <a:rPr lang="ru-RU" sz="1100" dirty="0" err="1"/>
              <a:t>займають</a:t>
            </a:r>
            <a:r>
              <a:rPr lang="ru-RU" sz="1100" dirty="0"/>
              <a:t> США. </a:t>
            </a:r>
            <a:r>
              <a:rPr lang="ru-RU" sz="1100" dirty="0" err="1"/>
              <a:t>Відносно</a:t>
            </a:r>
            <a:r>
              <a:rPr lang="ru-RU" sz="1100" dirty="0"/>
              <a:t> </a:t>
            </a:r>
            <a:r>
              <a:rPr lang="ru-RU" sz="1100" dirty="0" err="1"/>
              <a:t>низькі</a:t>
            </a:r>
            <a:r>
              <a:rPr lang="ru-RU" sz="1100" dirty="0"/>
              <a:t> </a:t>
            </a:r>
            <a:r>
              <a:rPr lang="ru-RU" sz="1100" dirty="0" err="1"/>
              <a:t>світові</a:t>
            </a:r>
            <a:r>
              <a:rPr lang="ru-RU" sz="1100" dirty="0"/>
              <a:t> </a:t>
            </a:r>
            <a:r>
              <a:rPr lang="ru-RU" sz="1100" dirty="0" err="1"/>
              <a:t>ціни</a:t>
            </a:r>
            <a:r>
              <a:rPr lang="ru-RU" sz="1100" dirty="0"/>
              <a:t> на </a:t>
            </a:r>
            <a:r>
              <a:rPr lang="ru-RU" sz="1100" dirty="0" err="1"/>
              <a:t>ці</a:t>
            </a:r>
            <a:r>
              <a:rPr lang="ru-RU" sz="1100" dirty="0"/>
              <a:t> </a:t>
            </a:r>
            <a:r>
              <a:rPr lang="ru-RU" sz="1100" dirty="0" err="1"/>
              <a:t>товари</a:t>
            </a:r>
            <a:r>
              <a:rPr lang="ru-RU" sz="1100" dirty="0"/>
              <a:t> привели до того,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ця</a:t>
            </a:r>
            <a:r>
              <a:rPr lang="ru-RU" sz="1100" dirty="0"/>
              <a:t> </a:t>
            </a:r>
            <a:r>
              <a:rPr lang="ru-RU" sz="1100" dirty="0" err="1"/>
              <a:t>країна</a:t>
            </a:r>
            <a:r>
              <a:rPr lang="ru-RU" sz="1100" dirty="0"/>
              <a:t> </a:t>
            </a:r>
            <a:r>
              <a:rPr lang="ru-RU" sz="1100" dirty="0" err="1"/>
              <a:t>віддає</a:t>
            </a:r>
            <a:r>
              <a:rPr lang="ru-RU" sz="1100" dirty="0"/>
              <a:t> </a:t>
            </a:r>
            <a:r>
              <a:rPr lang="ru-RU" sz="1100" dirty="0" err="1"/>
              <a:t>пріоритет</a:t>
            </a:r>
            <a:r>
              <a:rPr lang="ru-RU" sz="1100" dirty="0"/>
              <a:t> </a:t>
            </a:r>
            <a:r>
              <a:rPr lang="ru-RU" sz="1100" dirty="0" err="1"/>
              <a:t>імпорту</a:t>
            </a:r>
            <a:r>
              <a:rPr lang="ru-RU" sz="1100" dirty="0"/>
              <a:t> перед </a:t>
            </a:r>
            <a:r>
              <a:rPr lang="ru-RU" sz="1100" dirty="0" err="1"/>
              <a:t>власним</a:t>
            </a:r>
            <a:r>
              <a:rPr lang="ru-RU" sz="1100" dirty="0"/>
              <a:t> </a:t>
            </a:r>
            <a:r>
              <a:rPr lang="ru-RU" sz="1100" dirty="0" err="1"/>
              <a:t>виробництвом</a:t>
            </a:r>
            <a:r>
              <a:rPr lang="ru-RU" sz="1100" dirty="0"/>
              <a:t>. </a:t>
            </a:r>
            <a:r>
              <a:rPr lang="ru-RU" sz="1100" dirty="0" err="1"/>
              <a:t>Аграрна</a:t>
            </a:r>
            <a:r>
              <a:rPr lang="ru-RU" sz="1100" dirty="0"/>
              <a:t> </a:t>
            </a:r>
            <a:r>
              <a:rPr lang="ru-RU" sz="1100" dirty="0" err="1"/>
              <a:t>політика</a:t>
            </a:r>
            <a:r>
              <a:rPr lang="ru-RU" sz="1100" dirty="0"/>
              <a:t> США все </a:t>
            </a:r>
            <a:r>
              <a:rPr lang="ru-RU" sz="1100" dirty="0" err="1"/>
              <a:t>більш</a:t>
            </a:r>
            <a:r>
              <a:rPr lang="ru-RU" sz="1100" dirty="0"/>
              <a:t> направлена ​​на </a:t>
            </a:r>
            <a:r>
              <a:rPr lang="ru-RU" sz="1100" dirty="0" err="1"/>
              <a:t>підтримку</a:t>
            </a:r>
            <a:r>
              <a:rPr lang="ru-RU" sz="1100" dirty="0"/>
              <a:t> </a:t>
            </a:r>
            <a:r>
              <a:rPr lang="ru-RU" sz="1100" dirty="0" err="1"/>
              <a:t>експорту</a:t>
            </a:r>
            <a:r>
              <a:rPr lang="ru-RU" sz="1100" dirty="0"/>
              <a:t> </a:t>
            </a:r>
            <a:r>
              <a:rPr lang="ru-RU" sz="1100" dirty="0" err="1">
                <a:hlinkClick r:id="rId17" tooltip="Зернові"/>
              </a:rPr>
              <a:t>зернових</a:t>
            </a:r>
            <a:r>
              <a:rPr lang="ru-RU" sz="1100" dirty="0"/>
              <a:t>, у тому </a:t>
            </a:r>
            <a:r>
              <a:rPr lang="ru-RU" sz="1100" dirty="0" err="1" smtClean="0"/>
              <a:t>числі</a:t>
            </a:r>
            <a:r>
              <a:rPr lang="en-US" sz="1100" dirty="0" smtClean="0"/>
              <a:t> </a:t>
            </a:r>
            <a:r>
              <a:rPr lang="ru-RU" sz="1100" dirty="0" smtClean="0">
                <a:hlinkClick r:id="rId18" tooltip="Фуражне зерно (ще не написана)"/>
              </a:rPr>
              <a:t>фуражного </a:t>
            </a:r>
            <a:r>
              <a:rPr lang="ru-RU" sz="1100" dirty="0">
                <a:hlinkClick r:id="rId18" tooltip="Фуражне зерно (ще не написана)"/>
              </a:rPr>
              <a:t>зерна</a:t>
            </a:r>
            <a:r>
              <a:rPr lang="ru-RU" sz="1100" dirty="0"/>
              <a:t>, в </a:t>
            </a:r>
            <a:r>
              <a:rPr lang="ru-RU" sz="1100" dirty="0" err="1"/>
              <a:t>результаті</a:t>
            </a:r>
            <a:r>
              <a:rPr lang="ru-RU" sz="1100" dirty="0"/>
              <a:t> </a:t>
            </a:r>
            <a:r>
              <a:rPr lang="ru-RU" sz="1100" dirty="0" err="1"/>
              <a:t>чого</a:t>
            </a:r>
            <a:r>
              <a:rPr lang="ru-RU" sz="1100" dirty="0"/>
              <a:t> </a:t>
            </a:r>
            <a:r>
              <a:rPr lang="ru-RU" sz="1100" dirty="0" err="1"/>
              <a:t>потенційні</a:t>
            </a:r>
            <a:r>
              <a:rPr lang="ru-RU" sz="1100" dirty="0"/>
              <a:t> </a:t>
            </a:r>
            <a:r>
              <a:rPr lang="ru-RU" sz="1100" dirty="0" err="1"/>
              <a:t>можливості</a:t>
            </a:r>
            <a:r>
              <a:rPr lang="ru-RU" sz="1100" dirty="0"/>
              <a:t> США </a:t>
            </a:r>
            <a:r>
              <a:rPr lang="ru-RU" sz="1100" dirty="0" err="1"/>
              <a:t>сконцентровані</a:t>
            </a:r>
            <a:r>
              <a:rPr lang="ru-RU" sz="1100" dirty="0"/>
              <a:t> не на </a:t>
            </a:r>
            <a:r>
              <a:rPr lang="ru-RU" sz="1100" dirty="0" err="1"/>
              <a:t>експорті</a:t>
            </a:r>
            <a:r>
              <a:rPr lang="ru-RU" sz="1100" dirty="0"/>
              <a:t> </a:t>
            </a:r>
            <a:r>
              <a:rPr lang="ru-RU" sz="1100" dirty="0" err="1"/>
              <a:t>тваринництва</a:t>
            </a:r>
            <a:r>
              <a:rPr lang="ru-RU" sz="1100" dirty="0"/>
              <a:t>, а на </a:t>
            </a:r>
            <a:r>
              <a:rPr lang="ru-RU" sz="1100" dirty="0" err="1"/>
              <a:t>експорті</a:t>
            </a:r>
            <a:r>
              <a:rPr lang="ru-RU" sz="1100" dirty="0"/>
              <a:t> «</a:t>
            </a:r>
            <a:r>
              <a:rPr lang="ru-RU" sz="1100" dirty="0" err="1"/>
              <a:t>сировини</a:t>
            </a:r>
            <a:r>
              <a:rPr lang="ru-RU" sz="1100" dirty="0"/>
              <a:t>» для </a:t>
            </a:r>
            <a:r>
              <a:rPr lang="ru-RU" sz="1100" dirty="0" err="1"/>
              <a:t>їхнього</a:t>
            </a:r>
            <a:r>
              <a:rPr lang="ru-RU" sz="1100" dirty="0"/>
              <a:t> </a:t>
            </a:r>
            <a:r>
              <a:rPr lang="ru-RU" sz="1100" dirty="0" err="1"/>
              <a:t>виробництва</a:t>
            </a:r>
            <a:r>
              <a:rPr lang="ru-RU" sz="1100" dirty="0"/>
              <a:t>.</a:t>
            </a:r>
          </a:p>
          <a:p>
            <a:r>
              <a:rPr lang="ru-RU" sz="1100" dirty="0"/>
              <a:t>Для </a:t>
            </a:r>
            <a:r>
              <a:rPr lang="ru-RU" sz="1100" dirty="0" err="1"/>
              <a:t>виробництва</a:t>
            </a:r>
            <a:r>
              <a:rPr lang="ru-RU" sz="1100" dirty="0"/>
              <a:t> 1,2 кг </a:t>
            </a:r>
            <a:r>
              <a:rPr lang="ru-RU" sz="1100" dirty="0" err="1"/>
              <a:t>м'яса</a:t>
            </a:r>
            <a:r>
              <a:rPr lang="ru-RU" sz="1100" dirty="0"/>
              <a:t> </a:t>
            </a:r>
            <a:r>
              <a:rPr lang="ru-RU" sz="1100" dirty="0" err="1"/>
              <a:t>необхідно</a:t>
            </a:r>
            <a:r>
              <a:rPr lang="ru-RU" sz="1100" dirty="0"/>
              <a:t> </a:t>
            </a:r>
            <a:r>
              <a:rPr lang="ru-RU" sz="1100" dirty="0" err="1"/>
              <a:t>біля</a:t>
            </a:r>
            <a:r>
              <a:rPr lang="ru-RU" sz="1100" dirty="0"/>
              <a:t> 8 кг зерна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5" name="Содержимое 4" descr="26-meat-produktion.jpg"/>
          <p:cNvPicPr>
            <a:picLocks noGrp="1" noChangeAspect="1"/>
          </p:cNvPicPr>
          <p:nvPr>
            <p:ph sz="quarter" idx="1"/>
          </p:nvPr>
        </p:nvPicPr>
        <p:blipFill>
          <a:blip r:embed="rId19" cstate="print"/>
          <a:stretch>
            <a:fillRect/>
          </a:stretch>
        </p:blipFill>
        <p:spPr>
          <a:xfrm>
            <a:off x="4788024" y="764704"/>
            <a:ext cx="42119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776864" cy="1556792"/>
          </a:xfrm>
        </p:spPr>
        <p:txBody>
          <a:bodyPr>
            <a:normAutofit/>
          </a:bodyPr>
          <a:lstStyle/>
          <a:p>
            <a:r>
              <a:rPr lang="uk-UA" sz="4400" b="0" dirty="0" smtClean="0">
                <a:solidFill>
                  <a:srgbClr val="7030A0"/>
                </a:solidFill>
                <a:latin typeface="Monotype Corsiva" pitchFamily="66" charset="0"/>
              </a:rPr>
              <a:t>Ковбасні </a:t>
            </a:r>
            <a:r>
              <a:rPr lang="uk-UA" sz="4400" b="0" dirty="0">
                <a:solidFill>
                  <a:srgbClr val="7030A0"/>
                </a:solidFill>
                <a:latin typeface="Monotype Corsiva" pitchFamily="66" charset="0"/>
              </a:rPr>
              <a:t>вироби</a:t>
            </a:r>
            <a:r>
              <a:rPr lang="uk-UA" sz="4400" b="0" dirty="0">
                <a:latin typeface="Monotype Corsiva" pitchFamily="66" charset="0"/>
              </a:rPr>
              <a:t/>
            </a:r>
            <a:br>
              <a:rPr lang="uk-UA" sz="4400" b="0" dirty="0">
                <a:latin typeface="Monotype Corsiva" pitchFamily="66" charset="0"/>
              </a:rPr>
            </a:br>
            <a:endParaRPr lang="ru-RU" sz="4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908720"/>
            <a:ext cx="3779912" cy="5217443"/>
          </a:xfrm>
        </p:spPr>
        <p:txBody>
          <a:bodyPr>
            <a:normAutofit/>
          </a:bodyPr>
          <a:lstStyle/>
          <a:p>
            <a:r>
              <a:rPr lang="ru-RU" sz="1600" b="1" i="1" dirty="0" err="1" smtClean="0"/>
              <a:t>Ковбасні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вироби</a:t>
            </a:r>
            <a:r>
              <a:rPr lang="ru-RU" dirty="0"/>
              <a:t> —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>
                <a:hlinkClick r:id="rId2" tooltip="М'ясо"/>
              </a:rPr>
              <a:t>м'яса</a:t>
            </a:r>
            <a:r>
              <a:rPr lang="ru-RU" dirty="0"/>
              <a:t>, </a:t>
            </a:r>
            <a:r>
              <a:rPr lang="ru-RU" dirty="0" err="1"/>
              <a:t>оброблені</a:t>
            </a:r>
            <a:r>
              <a:rPr lang="ru-RU" dirty="0"/>
              <a:t> </a:t>
            </a:r>
            <a:r>
              <a:rPr lang="ru-RU" dirty="0" err="1"/>
              <a:t>механічним</a:t>
            </a:r>
            <a:r>
              <a:rPr lang="ru-RU" dirty="0"/>
              <a:t> та </a:t>
            </a:r>
            <a:r>
              <a:rPr lang="ru-RU" dirty="0" err="1"/>
              <a:t>фізико-хімічними</a:t>
            </a:r>
            <a:r>
              <a:rPr lang="ru-RU" dirty="0"/>
              <a:t> способами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видаленні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</a:t>
            </a:r>
            <a:r>
              <a:rPr lang="ru-RU" dirty="0" err="1"/>
              <a:t>неїстівних</a:t>
            </a:r>
            <a:r>
              <a:rPr lang="ru-RU" dirty="0"/>
              <a:t>, </a:t>
            </a:r>
            <a:r>
              <a:rPr lang="ru-RU" dirty="0" err="1"/>
              <a:t>малопоживний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подрібненні</a:t>
            </a:r>
            <a:r>
              <a:rPr lang="ru-RU" dirty="0"/>
              <a:t>. До </a:t>
            </a:r>
            <a:r>
              <a:rPr lang="ru-RU" dirty="0" err="1"/>
              <a:t>фізико-хімічної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належать </a:t>
            </a:r>
            <a:r>
              <a:rPr lang="ru-RU" dirty="0" err="1"/>
              <a:t>соління</a:t>
            </a:r>
            <a:r>
              <a:rPr lang="ru-RU" dirty="0"/>
              <a:t>, </a:t>
            </a:r>
            <a:r>
              <a:rPr lang="ru-RU" dirty="0" err="1"/>
              <a:t>дозрівання</a:t>
            </a:r>
            <a:r>
              <a:rPr lang="ru-RU" dirty="0"/>
              <a:t>, </a:t>
            </a:r>
            <a:r>
              <a:rPr lang="ru-RU" dirty="0" err="1"/>
              <a:t>обсмажування</a:t>
            </a:r>
            <a:r>
              <a:rPr lang="ru-RU" dirty="0"/>
              <a:t>, </a:t>
            </a:r>
            <a:r>
              <a:rPr lang="ru-RU" dirty="0" err="1"/>
              <a:t>варіння</a:t>
            </a:r>
            <a:r>
              <a:rPr lang="ru-RU" dirty="0"/>
              <a:t>, </a:t>
            </a:r>
            <a:r>
              <a:rPr lang="ru-RU" dirty="0" err="1"/>
              <a:t>копчення</a:t>
            </a:r>
            <a:r>
              <a:rPr lang="ru-RU" dirty="0"/>
              <a:t>.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ковбасні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варені</a:t>
            </a:r>
            <a:r>
              <a:rPr lang="ru-RU" dirty="0" smtClean="0"/>
              <a:t> (в тому </a:t>
            </a:r>
            <a:r>
              <a:rPr lang="ru-RU" dirty="0" err="1" smtClean="0"/>
              <a:t>числі</a:t>
            </a:r>
            <a:r>
              <a:rPr lang="ru-RU" dirty="0" smtClean="0"/>
              <a:t> </a:t>
            </a:r>
            <a:r>
              <a:rPr lang="ru-RU" dirty="0" smtClean="0">
                <a:hlinkClick r:id="rId3" tooltip="Сосиска"/>
              </a:rPr>
              <a:t>сосиски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4" tooltip="Сарделька (ще не написана)"/>
              </a:rPr>
              <a:t>сардельки</a:t>
            </a:r>
            <a:r>
              <a:rPr lang="ru-RU" dirty="0" smtClean="0"/>
              <a:t>), </a:t>
            </a:r>
            <a:r>
              <a:rPr lang="ru-RU" dirty="0" err="1" smtClean="0"/>
              <a:t>напівкопчені</a:t>
            </a:r>
            <a:r>
              <a:rPr lang="ru-RU" dirty="0" smtClean="0"/>
              <a:t>, </a:t>
            </a:r>
            <a:r>
              <a:rPr lang="ru-RU" dirty="0" err="1" smtClean="0"/>
              <a:t>копчені</a:t>
            </a:r>
            <a:r>
              <a:rPr lang="ru-RU" dirty="0" smtClean="0"/>
              <a:t>, </a:t>
            </a:r>
            <a:r>
              <a:rPr lang="ru-RU" dirty="0" err="1" smtClean="0"/>
              <a:t>копчено-варені</a:t>
            </a:r>
            <a:r>
              <a:rPr lang="ru-RU" dirty="0" smtClean="0"/>
              <a:t>, </a:t>
            </a:r>
            <a:r>
              <a:rPr lang="ru-RU" dirty="0" err="1" smtClean="0"/>
              <a:t>ліверні</a:t>
            </a:r>
            <a:r>
              <a:rPr lang="ru-RU" dirty="0" smtClean="0"/>
              <a:t>. До </a:t>
            </a:r>
            <a:r>
              <a:rPr lang="ru-RU" dirty="0" err="1" smtClean="0"/>
              <a:t>ковбасних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копченості</a:t>
            </a:r>
            <a:r>
              <a:rPr lang="ru-RU" dirty="0" smtClean="0"/>
              <a:t>. </a:t>
            </a:r>
            <a:r>
              <a:rPr lang="ru-RU" dirty="0" err="1" smtClean="0"/>
              <a:t>Сировиною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: нежирна </a:t>
            </a:r>
            <a:r>
              <a:rPr lang="ru-RU" dirty="0" err="1" smtClean="0">
                <a:hlinkClick r:id="rId5" tooltip="Яловичина"/>
              </a:rPr>
              <a:t>яловичина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Свинина"/>
              </a:rPr>
              <a:t>свинина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7" tooltip="Шпиг (ще не написана)"/>
              </a:rPr>
              <a:t>шпиг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 </a:t>
            </a:r>
            <a:r>
              <a:rPr lang="ru-RU" dirty="0" smtClean="0">
                <a:hlinkClick r:id="rId8" tooltip="Баранина"/>
              </a:rPr>
              <a:t>баранина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птиці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728615.jpg"/>
          <p:cNvPicPr>
            <a:picLocks noGrp="1" noChangeAspect="1"/>
          </p:cNvPicPr>
          <p:nvPr>
            <p:ph sz="quarter" idx="1"/>
          </p:nvPr>
        </p:nvPicPr>
        <p:blipFill>
          <a:blip r:embed="rId9" cstate="print"/>
          <a:stretch>
            <a:fillRect/>
          </a:stretch>
        </p:blipFill>
        <p:spPr>
          <a:xfrm>
            <a:off x="3995936" y="548680"/>
            <a:ext cx="487960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cture-200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3783534"/>
            <a:ext cx="3960440" cy="28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lami_ak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008" y="3950498"/>
            <a:ext cx="4208688" cy="290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usages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789040"/>
            <a:ext cx="5580112" cy="2861202"/>
          </a:xfrm>
          <a:prstGeom prst="rect">
            <a:avLst/>
          </a:prstGeom>
        </p:spPr>
      </p:pic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620689"/>
            <a:ext cx="3816423" cy="2655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  <a:latin typeface="Monotype Corsiva" pitchFamily="66" charset="0"/>
              </a:rPr>
              <a:t>Особливості виготовлення</a:t>
            </a:r>
            <a:endParaRPr lang="ru-RU" sz="36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64096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У </a:t>
            </a:r>
            <a:r>
              <a:rPr lang="ru-RU" sz="1200" dirty="0" err="1" smtClean="0"/>
              <a:t>ковбасному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виробництві</a:t>
            </a:r>
            <a:r>
              <a:rPr lang="ru-RU" sz="1200" dirty="0" smtClean="0"/>
              <a:t> широко </a:t>
            </a:r>
            <a:r>
              <a:rPr lang="ru-RU" sz="1200" dirty="0" err="1" smtClean="0"/>
              <a:t>використовується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допоміжна</a:t>
            </a:r>
            <a:r>
              <a:rPr lang="ru-RU" sz="1200" dirty="0" smtClean="0"/>
              <a:t> </a:t>
            </a:r>
            <a:r>
              <a:rPr lang="ru-RU" sz="1200" dirty="0" err="1" smtClean="0"/>
              <a:t>сировина</a:t>
            </a:r>
            <a:r>
              <a:rPr lang="ru-RU" sz="1200" dirty="0" smtClean="0"/>
              <a:t>: </a:t>
            </a:r>
            <a:r>
              <a:rPr lang="ru-RU" sz="1200" b="1" dirty="0" err="1" smtClean="0"/>
              <a:t>кухонна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сіль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нітрати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аскорбінова</a:t>
            </a:r>
            <a:r>
              <a:rPr lang="ru-RU" sz="1200" b="1" dirty="0" smtClean="0"/>
              <a:t> кислота, </a:t>
            </a:r>
            <a:r>
              <a:rPr lang="ru-RU" sz="1200" b="1" dirty="0" err="1" smtClean="0"/>
              <a:t>штучні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харчові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барвники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фосфати</a:t>
            </a:r>
            <a:r>
              <a:rPr lang="ru-RU" sz="1200" b="1" dirty="0" smtClean="0"/>
              <a:t> та </a:t>
            </a:r>
            <a:r>
              <a:rPr lang="ru-RU" sz="1200" b="1" dirty="0" err="1" smtClean="0"/>
              <a:t>ін</a:t>
            </a:r>
            <a:r>
              <a:rPr lang="ru-RU" sz="1200" dirty="0" smtClean="0"/>
              <a:t>., без </a:t>
            </a:r>
            <a:r>
              <a:rPr lang="ru-RU" sz="1200" dirty="0" err="1" smtClean="0"/>
              <a:t>яких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неможливо</a:t>
            </a:r>
            <a:r>
              <a:rPr lang="ru-RU" sz="1200" dirty="0" smtClean="0"/>
              <a:t> </a:t>
            </a:r>
            <a:r>
              <a:rPr lang="ru-RU" sz="1200" dirty="0" err="1" smtClean="0"/>
              <a:t>виготовити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якісну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продукцію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Сіль</a:t>
            </a:r>
            <a:r>
              <a:rPr lang="ru-RU" sz="1200" b="1" i="1" dirty="0" smtClean="0"/>
              <a:t> поварена</a:t>
            </a:r>
            <a:r>
              <a:rPr lang="ru-RU" sz="1200" i="1" dirty="0" smtClean="0"/>
              <a:t> </a:t>
            </a:r>
            <a:r>
              <a:rPr lang="ru-RU" sz="1200" dirty="0" smtClean="0"/>
              <a:t>– </a:t>
            </a:r>
            <a:r>
              <a:rPr lang="ru-RU" sz="1200" dirty="0" err="1" smtClean="0"/>
              <a:t>основний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смаковий</a:t>
            </a:r>
            <a:r>
              <a:rPr lang="ru-RU" sz="1200" dirty="0" smtClean="0"/>
              <a:t> та </a:t>
            </a:r>
            <a:r>
              <a:rPr lang="ru-RU" sz="1200" dirty="0" err="1" smtClean="0"/>
              <a:t>бактеріостатичний</a:t>
            </a:r>
            <a:r>
              <a:rPr lang="ru-RU" sz="1200" dirty="0" smtClean="0"/>
              <a:t> компонент.</a:t>
            </a:r>
          </a:p>
          <a:p>
            <a:r>
              <a:rPr lang="ru-RU" sz="1200" b="1" i="1" dirty="0" err="1" smtClean="0"/>
              <a:t>Нітрати</a:t>
            </a:r>
            <a:r>
              <a:rPr lang="ru-RU" sz="1200" i="1" dirty="0" smtClean="0"/>
              <a:t>. </a:t>
            </a:r>
            <a:r>
              <a:rPr lang="ru-RU" sz="1200" dirty="0" err="1" smtClean="0"/>
              <a:t>Основний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стабілізатор</a:t>
            </a:r>
            <a:r>
              <a:rPr lang="ru-RU" sz="1200" dirty="0" smtClean="0"/>
              <a:t> </a:t>
            </a:r>
            <a:r>
              <a:rPr lang="ru-RU" sz="1200" dirty="0" err="1" smtClean="0"/>
              <a:t>забарвлення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м'ясопродуктів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Штучні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барвники</a:t>
            </a:r>
            <a:r>
              <a:rPr lang="ru-RU" sz="1200" i="1" dirty="0" smtClean="0"/>
              <a:t>. </a:t>
            </a:r>
            <a:r>
              <a:rPr lang="ru-RU" sz="1200" dirty="0" smtClean="0"/>
              <a:t>В </a:t>
            </a:r>
            <a:r>
              <a:rPr lang="ru-RU" sz="1200" dirty="0" err="1" smtClean="0"/>
              <a:t>останні</a:t>
            </a:r>
            <a:r>
              <a:rPr lang="ru-RU" sz="1200" dirty="0" smtClean="0"/>
              <a:t> роки для </a:t>
            </a:r>
            <a:r>
              <a:rPr lang="ru-RU" sz="1200" dirty="0" err="1" smtClean="0"/>
              <a:t>зменшення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дії</a:t>
            </a:r>
            <a:r>
              <a:rPr lang="ru-RU" sz="1200" dirty="0" smtClean="0"/>
              <a:t> </a:t>
            </a:r>
            <a:r>
              <a:rPr lang="ru-RU" sz="1200" dirty="0" err="1" smtClean="0"/>
              <a:t>нітратів</a:t>
            </a:r>
            <a:r>
              <a:rPr lang="ru-RU" sz="1200" dirty="0" smtClean="0"/>
              <a:t> на </a:t>
            </a:r>
            <a:r>
              <a:rPr lang="ru-RU" sz="1200" dirty="0" err="1" smtClean="0"/>
              <a:t>організм</a:t>
            </a:r>
            <a:r>
              <a:rPr lang="ru-RU" sz="1200" dirty="0" smtClean="0"/>
              <a:t> </a:t>
            </a:r>
            <a:r>
              <a:rPr lang="ru-RU" sz="1200" dirty="0" err="1" smtClean="0"/>
              <a:t>людини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попередження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харчових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отруєнь</a:t>
            </a:r>
            <a:r>
              <a:rPr lang="ru-RU" sz="1200" dirty="0" smtClean="0"/>
              <a:t> </a:t>
            </a:r>
            <a:r>
              <a:rPr lang="ru-RU" sz="1200" dirty="0" err="1" smtClean="0"/>
              <a:t>нітратної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етіології</a:t>
            </a:r>
            <a:r>
              <a:rPr lang="ru-RU" sz="1200" dirty="0" smtClean="0"/>
              <a:t>, </a:t>
            </a:r>
            <a:r>
              <a:rPr lang="ru-RU" sz="1200" dirty="0" err="1" smtClean="0"/>
              <a:t>вченими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розроблені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запропоновані</a:t>
            </a:r>
            <a:r>
              <a:rPr lang="ru-RU" sz="1200" dirty="0" smtClean="0"/>
              <a:t> </a:t>
            </a:r>
            <a:r>
              <a:rPr lang="ru-RU" sz="1200" dirty="0" err="1" smtClean="0"/>
              <a:t>харчові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барвники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Кармазин – для </a:t>
            </a:r>
            <a:r>
              <a:rPr lang="ru-RU" sz="1200" dirty="0" err="1" smtClean="0"/>
              <a:t>забарвлення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емульгованих</a:t>
            </a:r>
            <a:r>
              <a:rPr lang="ru-RU" sz="1200" dirty="0" smtClean="0"/>
              <a:t> та </a:t>
            </a:r>
            <a:r>
              <a:rPr lang="ru-RU" sz="1200" dirty="0" err="1" smtClean="0"/>
              <a:t>цільном'язових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виробів</a:t>
            </a:r>
            <a:r>
              <a:rPr lang="ru-RU" sz="1200" dirty="0" smtClean="0"/>
              <a:t>. </a:t>
            </a:r>
            <a:r>
              <a:rPr lang="ru-RU" sz="1200" dirty="0" err="1" smtClean="0"/>
              <a:t>Застосовується</a:t>
            </a:r>
            <a:r>
              <a:rPr lang="ru-RU" sz="1200" dirty="0" smtClean="0"/>
              <a:t> у </a:t>
            </a:r>
            <a:r>
              <a:rPr lang="ru-RU" sz="1200" dirty="0" err="1" smtClean="0"/>
              <a:t>вигляді</a:t>
            </a:r>
            <a:r>
              <a:rPr lang="ru-RU" sz="1200" dirty="0" smtClean="0"/>
              <a:t> 1% водяного </a:t>
            </a:r>
            <a:r>
              <a:rPr lang="ru-RU" sz="1200" dirty="0" err="1" smtClean="0"/>
              <a:t>розчину</a:t>
            </a:r>
            <a:r>
              <a:rPr lang="ru-RU" sz="1200" dirty="0" smtClean="0"/>
              <a:t> у </a:t>
            </a:r>
            <a:r>
              <a:rPr lang="ru-RU" sz="1200" dirty="0" err="1" smtClean="0"/>
              <a:t>кількості</a:t>
            </a:r>
            <a:r>
              <a:rPr lang="ru-RU" sz="1200" dirty="0" smtClean="0"/>
              <a:t> 1…2,5 г на 100 кг </a:t>
            </a:r>
            <a:r>
              <a:rPr lang="ru-RU" sz="1200" dirty="0" err="1" smtClean="0"/>
              <a:t>сировини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Аскорбінова</a:t>
            </a:r>
            <a:r>
              <a:rPr lang="ru-RU" sz="1200" b="1" i="1" dirty="0" smtClean="0"/>
              <a:t> кислота</a:t>
            </a:r>
            <a:r>
              <a:rPr lang="ru-RU" sz="1200" i="1" dirty="0" smtClean="0"/>
              <a:t> </a:t>
            </a:r>
            <a:r>
              <a:rPr lang="ru-RU" sz="1200" dirty="0" err="1" smtClean="0"/>
              <a:t>використовується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ковбасному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виробництві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підвищення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інтенсивності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стабільності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кольору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Цукор</a:t>
            </a:r>
            <a:r>
              <a:rPr lang="ru-RU" sz="1200" i="1" dirty="0" smtClean="0"/>
              <a:t> </a:t>
            </a:r>
            <a:r>
              <a:rPr lang="ru-RU" sz="1200" dirty="0" smtClean="0"/>
              <a:t>(фруктоза, глюкоза, декстроза). </a:t>
            </a:r>
            <a:r>
              <a:rPr lang="ru-RU" sz="1200" dirty="0" err="1" smtClean="0"/>
              <a:t>Використовується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ковбасному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виробництві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надання</a:t>
            </a:r>
            <a:r>
              <a:rPr lang="ru-RU" sz="1200" dirty="0" smtClean="0"/>
              <a:t> смаку, а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поживного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середовища</a:t>
            </a:r>
            <a:r>
              <a:rPr lang="ru-RU" sz="1200" dirty="0" smtClean="0"/>
              <a:t> </a:t>
            </a:r>
            <a:r>
              <a:rPr lang="ru-RU" sz="1200" dirty="0" err="1" smtClean="0"/>
              <a:t>для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розвитку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молочнокислої</a:t>
            </a:r>
            <a:r>
              <a:rPr lang="ru-RU" sz="1200" dirty="0" smtClean="0"/>
              <a:t> </a:t>
            </a:r>
            <a:r>
              <a:rPr lang="ru-RU" sz="1200" dirty="0" err="1" smtClean="0"/>
              <a:t>мікрофлори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Фосфати</a:t>
            </a:r>
            <a:r>
              <a:rPr lang="ru-RU" sz="1200" i="1" dirty="0" smtClean="0"/>
              <a:t>. </a:t>
            </a:r>
            <a:r>
              <a:rPr lang="ru-RU" sz="1200" dirty="0" err="1" smtClean="0"/>
              <a:t>Суміші</a:t>
            </a:r>
            <a:r>
              <a:rPr lang="ru-RU" sz="1200" dirty="0" smtClean="0"/>
              <a:t> солей </a:t>
            </a:r>
            <a:r>
              <a:rPr lang="ru-RU" sz="1200" dirty="0" err="1" smtClean="0"/>
              <a:t>фосфорної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кислоти</a:t>
            </a:r>
            <a:r>
              <a:rPr lang="ru-RU" sz="1200" dirty="0" smtClean="0"/>
              <a:t>. </a:t>
            </a:r>
            <a:r>
              <a:rPr lang="ru-RU" sz="1200" dirty="0" err="1" smtClean="0"/>
              <a:t>Фосфати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використовують</a:t>
            </a:r>
            <a:r>
              <a:rPr lang="ru-RU" sz="1200" dirty="0" smtClean="0"/>
              <a:t> при </a:t>
            </a:r>
            <a:r>
              <a:rPr lang="ru-RU" sz="1200" dirty="0" err="1" smtClean="0"/>
              <a:t>виготовленні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ковбас</a:t>
            </a:r>
            <a:r>
              <a:rPr lang="ru-RU" sz="1200" dirty="0" smtClean="0"/>
              <a:t> як </a:t>
            </a:r>
            <a:r>
              <a:rPr lang="ru-RU" sz="1200" dirty="0" err="1" smtClean="0"/>
              <a:t>активатори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: </a:t>
            </a:r>
            <a:r>
              <a:rPr lang="ru-RU" sz="1200" dirty="0" err="1" smtClean="0"/>
              <a:t>збільшують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водозв'язуючу</a:t>
            </a:r>
            <a:r>
              <a:rPr lang="ru-RU" sz="1200" dirty="0" smtClean="0"/>
              <a:t> </a:t>
            </a:r>
            <a:r>
              <a:rPr lang="ru-RU" sz="1200" dirty="0" err="1" smtClean="0"/>
              <a:t>здатність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м'яса</a:t>
            </a:r>
            <a:r>
              <a:rPr lang="ru-RU" sz="1200" dirty="0" smtClean="0"/>
              <a:t>, </a:t>
            </a:r>
            <a:r>
              <a:rPr lang="ru-RU" sz="1200" dirty="0" err="1" smtClean="0"/>
              <a:t>сполучають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іони</a:t>
            </a:r>
            <a:r>
              <a:rPr lang="ru-RU" sz="1200" dirty="0" smtClean="0"/>
              <a:t> </a:t>
            </a:r>
            <a:r>
              <a:rPr lang="ru-RU" sz="1200" dirty="0" err="1" smtClean="0"/>
              <a:t>кальцію</a:t>
            </a:r>
            <a:r>
              <a:rPr lang="ru-RU" sz="1200" dirty="0" smtClean="0"/>
              <a:t>, </a:t>
            </a:r>
            <a:r>
              <a:rPr lang="ru-RU" sz="1200" dirty="0" err="1" smtClean="0"/>
              <a:t>підвищують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рН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середовища</a:t>
            </a:r>
            <a:r>
              <a:rPr lang="ru-RU" sz="1200" dirty="0" smtClean="0"/>
              <a:t>, </a:t>
            </a:r>
            <a:r>
              <a:rPr lang="ru-RU" sz="1200" dirty="0" err="1" smtClean="0"/>
              <a:t>викликають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розпад</a:t>
            </a:r>
            <a:r>
              <a:rPr lang="ru-RU" sz="1200" dirty="0" smtClean="0"/>
              <a:t> </a:t>
            </a:r>
            <a:r>
              <a:rPr lang="ru-RU" sz="1200" dirty="0" err="1" smtClean="0"/>
              <a:t>актоміозину</a:t>
            </a:r>
            <a:r>
              <a:rPr lang="ru-RU" sz="1200" dirty="0" smtClean="0"/>
              <a:t>, </a:t>
            </a:r>
            <a:r>
              <a:rPr lang="ru-RU" sz="1200" dirty="0" err="1" smtClean="0"/>
              <a:t>підвищують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емульгуючу</a:t>
            </a:r>
            <a:r>
              <a:rPr lang="ru-RU" sz="1200" dirty="0" smtClean="0"/>
              <a:t> </a:t>
            </a:r>
            <a:r>
              <a:rPr lang="ru-RU" sz="1200" dirty="0" err="1" smtClean="0"/>
              <a:t>здатність</a:t>
            </a:r>
            <a:r>
              <a:rPr lang="ru-RU" sz="1200" dirty="0" smtClean="0"/>
              <a:t> фаршу, </a:t>
            </a:r>
            <a:r>
              <a:rPr lang="ru-RU" sz="1200" dirty="0" err="1" smtClean="0"/>
              <a:t>сприяють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розчиненню</a:t>
            </a:r>
            <a:r>
              <a:rPr lang="ru-RU" sz="1200" dirty="0" smtClean="0"/>
              <a:t> </a:t>
            </a:r>
            <a:r>
              <a:rPr lang="ru-RU" sz="1200" dirty="0" err="1" smtClean="0"/>
              <a:t>міозину</a:t>
            </a:r>
            <a:r>
              <a:rPr lang="ru-RU" sz="1200" dirty="0" smtClean="0"/>
              <a:t> та </a:t>
            </a:r>
            <a:r>
              <a:rPr lang="ru-RU" sz="1200" dirty="0" err="1" smtClean="0"/>
              <a:t>гальмують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окислювальні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процеси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Спеції</a:t>
            </a:r>
            <a:r>
              <a:rPr lang="ru-RU" sz="1200" b="1" i="1" dirty="0" smtClean="0"/>
              <a:t>. </a:t>
            </a:r>
            <a:r>
              <a:rPr lang="ru-RU" sz="1200" dirty="0" err="1" smtClean="0"/>
              <a:t>Спеції</a:t>
            </a:r>
            <a:r>
              <a:rPr lang="ru-RU" sz="1200" dirty="0" smtClean="0"/>
              <a:t> –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прянощі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додаються</a:t>
            </a:r>
            <a:r>
              <a:rPr lang="ru-RU" sz="1200" dirty="0" smtClean="0"/>
              <a:t> у </a:t>
            </a:r>
            <a:r>
              <a:rPr lang="ru-RU" sz="1200" dirty="0" err="1" smtClean="0"/>
              <a:t>ковбасні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вироби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надання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їм</a:t>
            </a:r>
            <a:r>
              <a:rPr lang="ru-RU" sz="1200" dirty="0" smtClean="0"/>
              <a:t> </a:t>
            </a:r>
            <a:r>
              <a:rPr lang="ru-RU" sz="1200" dirty="0" err="1" smtClean="0"/>
              <a:t>специфічного</a:t>
            </a:r>
            <a:r>
              <a:rPr lang="ru-RU" sz="1200" dirty="0" smtClean="0"/>
              <a:t> смаку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аромату.Необхідно</a:t>
            </a:r>
            <a:r>
              <a:rPr lang="ru-RU" sz="1200" dirty="0" smtClean="0"/>
              <a:t> </a:t>
            </a:r>
            <a:r>
              <a:rPr lang="ru-RU" sz="1200" dirty="0" err="1" smtClean="0"/>
              <a:t>враховувати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спеції</a:t>
            </a:r>
            <a:r>
              <a:rPr lang="ru-RU" sz="1200" dirty="0" smtClean="0"/>
              <a:t>, практично, </a:t>
            </a:r>
            <a:r>
              <a:rPr lang="ru-RU" sz="1200" dirty="0" err="1" smtClean="0"/>
              <a:t>завжди</a:t>
            </a:r>
            <a:r>
              <a:rPr lang="ru-RU" sz="1200" dirty="0" smtClean="0"/>
              <a:t> </a:t>
            </a:r>
            <a:r>
              <a:rPr lang="ru-RU" sz="1200" dirty="0" err="1" smtClean="0"/>
              <a:t>засіяні</a:t>
            </a:r>
            <a:r>
              <a:rPr lang="ru-RU" sz="1200" dirty="0" smtClean="0"/>
              <a:t> </a:t>
            </a:r>
            <a:r>
              <a:rPr lang="ru-RU" sz="1200" dirty="0" err="1" smtClean="0"/>
              <a:t>мікрофлорою</a:t>
            </a:r>
            <a:r>
              <a:rPr lang="ru-RU" sz="1200" dirty="0" smtClean="0"/>
              <a:t>, </a:t>
            </a:r>
            <a:r>
              <a:rPr lang="ru-RU" sz="1200" dirty="0" err="1" smtClean="0"/>
              <a:t>серед</a:t>
            </a:r>
            <a:r>
              <a:rPr lang="ru-RU" sz="1200" dirty="0" smtClean="0"/>
              <a:t> </a:t>
            </a:r>
            <a:r>
              <a:rPr lang="ru-RU" sz="1200" dirty="0" err="1" smtClean="0"/>
              <a:t>якої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значну</a:t>
            </a:r>
            <a:r>
              <a:rPr lang="ru-RU" sz="1200" dirty="0" smtClean="0"/>
              <a:t> питому вагу становить </a:t>
            </a:r>
            <a:r>
              <a:rPr lang="ru-RU" sz="1200" dirty="0" err="1" smtClean="0"/>
              <a:t>спорова</a:t>
            </a:r>
            <a:r>
              <a:rPr lang="ru-RU" sz="1200" dirty="0" smtClean="0"/>
              <a:t> </a:t>
            </a:r>
            <a:r>
              <a:rPr lang="ru-RU" sz="1200" dirty="0" err="1" smtClean="0"/>
              <a:t>мікрофлора</a:t>
            </a:r>
            <a:r>
              <a:rPr lang="ru-RU" sz="1200" dirty="0" smtClean="0"/>
              <a:t>, </a:t>
            </a:r>
            <a:r>
              <a:rPr lang="ru-RU" sz="1200" dirty="0" err="1" smtClean="0"/>
              <a:t>стійка</a:t>
            </a:r>
            <a:r>
              <a:rPr lang="ru-RU" sz="1200" dirty="0" smtClean="0"/>
              <a:t> до </a:t>
            </a:r>
            <a:r>
              <a:rPr lang="ru-RU" sz="1200" dirty="0" err="1" smtClean="0"/>
              <a:t>високих</a:t>
            </a:r>
            <a:r>
              <a:rPr lang="ru-RU" sz="1200" dirty="0" smtClean="0"/>
              <a:t> температур, </a:t>
            </a:r>
            <a:r>
              <a:rPr lang="ru-RU" sz="1200" dirty="0" err="1" smtClean="0"/>
              <a:t>що</a:t>
            </a:r>
            <a:r>
              <a:rPr lang="ru-RU" sz="1200" dirty="0" smtClean="0"/>
              <a:t> часто </a:t>
            </a:r>
            <a:r>
              <a:rPr lang="ru-RU" sz="1200" dirty="0" err="1" smtClean="0"/>
              <a:t>сприяє</a:t>
            </a:r>
            <a:r>
              <a:rPr lang="ru-RU" sz="1200" dirty="0" smtClean="0"/>
              <a:t> </a:t>
            </a:r>
            <a:r>
              <a:rPr lang="ru-RU" sz="1200" dirty="0" err="1" smtClean="0"/>
              <a:t>псуванню</a:t>
            </a:r>
            <a:r>
              <a:rPr lang="ru-RU" sz="1200" dirty="0" smtClean="0"/>
              <a:t> </a:t>
            </a:r>
            <a:r>
              <a:rPr lang="ru-RU" sz="1200" dirty="0" err="1" smtClean="0"/>
              <a:t>ковбасних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виробів</a:t>
            </a:r>
            <a:r>
              <a:rPr lang="ru-RU" sz="1200" dirty="0" smtClean="0"/>
              <a:t> у </a:t>
            </a:r>
            <a:r>
              <a:rPr lang="ru-RU" sz="1200" dirty="0" err="1" smtClean="0"/>
              <a:t>процесі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зберігання</a:t>
            </a:r>
            <a:r>
              <a:rPr lang="ru-RU" sz="1200" dirty="0" smtClean="0"/>
              <a:t>. </a:t>
            </a:r>
          </a:p>
          <a:p>
            <a:pPr>
              <a:buNone/>
            </a:pPr>
            <a:r>
              <a:rPr lang="ru-RU" sz="1200" dirty="0" smtClean="0"/>
              <a:t>          </a:t>
            </a:r>
            <a:r>
              <a:rPr lang="ru-RU" sz="1200" b="1" dirty="0" err="1" smtClean="0"/>
              <a:t>Ковбасні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оболонки</a:t>
            </a:r>
            <a:r>
              <a:rPr lang="ru-RU" sz="1200" b="1" dirty="0" smtClean="0"/>
              <a:t>:</a:t>
            </a:r>
          </a:p>
          <a:p>
            <a:r>
              <a:rPr lang="ru-RU" sz="1200" b="1" i="1" dirty="0" err="1" smtClean="0"/>
              <a:t>Натуральні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оболонки</a:t>
            </a:r>
            <a:r>
              <a:rPr lang="ru-RU" sz="1200" b="1" i="1" dirty="0" smtClean="0"/>
              <a:t> </a:t>
            </a:r>
            <a:r>
              <a:rPr lang="ru-RU" sz="1200" i="1" dirty="0" smtClean="0"/>
              <a:t>– 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спеціально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оброблені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підготовлені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відділи</a:t>
            </a:r>
            <a:r>
              <a:rPr lang="ru-RU" sz="1200" dirty="0" smtClean="0"/>
              <a:t> кишечника </a:t>
            </a:r>
            <a:r>
              <a:rPr lang="ru-RU" sz="1200" dirty="0" err="1" smtClean="0"/>
              <a:t>усіх</a:t>
            </a:r>
            <a:r>
              <a:rPr lang="ru-RU" sz="1200" dirty="0" smtClean="0"/>
              <a:t> </a:t>
            </a:r>
            <a:r>
              <a:rPr lang="ru-RU" sz="1200" dirty="0" err="1" smtClean="0"/>
              <a:t>видів</a:t>
            </a:r>
            <a:r>
              <a:rPr lang="ru-RU" sz="1200" dirty="0" smtClean="0"/>
              <a:t> </a:t>
            </a:r>
            <a:r>
              <a:rPr lang="ru-RU" sz="1200" dirty="0" err="1" smtClean="0"/>
              <a:t>худоби</a:t>
            </a:r>
            <a:r>
              <a:rPr lang="ru-RU" sz="1200" dirty="0" smtClean="0"/>
              <a:t>. </a:t>
            </a:r>
            <a:r>
              <a:rPr lang="ru-RU" sz="1200" dirty="0" err="1" smtClean="0"/>
              <a:t>Натуральні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оболонки</a:t>
            </a:r>
            <a:r>
              <a:rPr lang="ru-RU" sz="1200" dirty="0" smtClean="0"/>
              <a:t> добре </a:t>
            </a:r>
            <a:r>
              <a:rPr lang="ru-RU" sz="1200" dirty="0" err="1" smtClean="0"/>
              <a:t>зберігають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смакові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властивості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ковбас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використовуються</a:t>
            </a:r>
            <a:r>
              <a:rPr lang="ru-RU" sz="1200" dirty="0" smtClean="0"/>
              <a:t> у </a:t>
            </a:r>
            <a:r>
              <a:rPr lang="ru-RU" sz="1200" dirty="0" err="1" smtClean="0"/>
              <a:t>виробництві</a:t>
            </a:r>
            <a:r>
              <a:rPr lang="ru-RU" sz="1200" dirty="0" smtClean="0"/>
              <a:t> </a:t>
            </a:r>
            <a:r>
              <a:rPr lang="ru-RU" sz="1200" dirty="0" err="1" smtClean="0"/>
              <a:t>всіх</a:t>
            </a:r>
            <a:r>
              <a:rPr lang="ru-RU" sz="1200" dirty="0" smtClean="0"/>
              <a:t> </a:t>
            </a:r>
            <a:r>
              <a:rPr lang="ru-RU" sz="1200" dirty="0" err="1" smtClean="0"/>
              <a:t>видів</a:t>
            </a:r>
            <a:r>
              <a:rPr lang="ru-RU" sz="1200" dirty="0" smtClean="0"/>
              <a:t> </a:t>
            </a:r>
            <a:r>
              <a:rPr lang="ru-RU" sz="1200" dirty="0" err="1" smtClean="0"/>
              <a:t>ковбасних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виробів</a:t>
            </a:r>
            <a:r>
              <a:rPr lang="ru-RU" sz="1200" dirty="0" smtClean="0"/>
              <a:t>.</a:t>
            </a:r>
          </a:p>
          <a:p>
            <a:r>
              <a:rPr lang="ru-RU" sz="1200" b="1" i="1" dirty="0" err="1" smtClean="0"/>
              <a:t>Білкові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оболонки</a:t>
            </a:r>
            <a:r>
              <a:rPr lang="ru-RU" sz="1200" i="1" dirty="0" smtClean="0"/>
              <a:t>. </a:t>
            </a:r>
            <a:r>
              <a:rPr lang="ru-RU" sz="1200" dirty="0" err="1" smtClean="0"/>
              <a:t>Білкові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оболонки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обрізків</a:t>
            </a:r>
            <a:r>
              <a:rPr lang="ru-RU" sz="1200" dirty="0" smtClean="0"/>
              <a:t> шкур </a:t>
            </a:r>
            <a:r>
              <a:rPr lang="ru-RU" sz="1200" dirty="0" err="1" smtClean="0"/>
              <a:t>великої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рогатої</a:t>
            </a:r>
            <a:r>
              <a:rPr lang="ru-RU" sz="1200" dirty="0" smtClean="0"/>
              <a:t> </a:t>
            </a:r>
            <a:r>
              <a:rPr lang="ru-RU" sz="1200" dirty="0" err="1" smtClean="0"/>
              <a:t>худоби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відповідних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розмірів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діаметру</a:t>
            </a:r>
            <a:r>
              <a:rPr lang="ru-RU" sz="1200" dirty="0" smtClean="0"/>
              <a:t>. </a:t>
            </a:r>
            <a:r>
              <a:rPr lang="ru-RU" sz="1200" dirty="0" err="1" smtClean="0"/>
              <a:t>Випускають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різними</a:t>
            </a:r>
            <a:r>
              <a:rPr lang="ru-RU" sz="1200" dirty="0" smtClean="0"/>
              <a:t>  </a:t>
            </a:r>
            <a:r>
              <a:rPr lang="ru-RU" sz="1200" dirty="0" err="1" smtClean="0"/>
              <a:t>назвами</a:t>
            </a:r>
            <a:r>
              <a:rPr lang="ru-RU" sz="1200" dirty="0" smtClean="0"/>
              <a:t>: </a:t>
            </a:r>
            <a:r>
              <a:rPr lang="ru-RU" sz="1200" dirty="0" err="1" smtClean="0"/>
              <a:t>білкозин</a:t>
            </a:r>
            <a:r>
              <a:rPr lang="ru-RU" sz="1200" dirty="0" smtClean="0"/>
              <a:t>, </a:t>
            </a:r>
            <a:r>
              <a:rPr lang="ru-RU" sz="1200" dirty="0" err="1" smtClean="0"/>
              <a:t>кутизин</a:t>
            </a:r>
            <a:r>
              <a:rPr lang="ru-RU" sz="1200" dirty="0" smtClean="0"/>
              <a:t>, </a:t>
            </a:r>
            <a:r>
              <a:rPr lang="ru-RU" sz="1200" dirty="0" err="1" smtClean="0"/>
              <a:t>еластин</a:t>
            </a:r>
            <a:r>
              <a:rPr lang="ru-RU" sz="1200" dirty="0" smtClean="0"/>
              <a:t>, </a:t>
            </a:r>
            <a:r>
              <a:rPr lang="ru-RU" sz="1200" dirty="0" err="1" smtClean="0"/>
              <a:t>налуксин</a:t>
            </a:r>
            <a:r>
              <a:rPr lang="ru-RU" sz="1200" dirty="0" smtClean="0"/>
              <a:t>, </a:t>
            </a:r>
            <a:r>
              <a:rPr lang="ru-RU" sz="1200" dirty="0" err="1" smtClean="0"/>
              <a:t>фібрин</a:t>
            </a:r>
            <a:r>
              <a:rPr lang="ru-RU" sz="1200" dirty="0" smtClean="0"/>
              <a:t>, </a:t>
            </a:r>
            <a:r>
              <a:rPr lang="ru-RU" sz="1200" dirty="0" err="1" smtClean="0"/>
              <a:t>натурин</a:t>
            </a:r>
            <a:r>
              <a:rPr lang="ru-RU" sz="1200" dirty="0" smtClean="0"/>
              <a:t>. За </a:t>
            </a:r>
            <a:r>
              <a:rPr lang="ru-RU" sz="1200" dirty="0" err="1" smtClean="0"/>
              <a:t>міцністю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стійкістю</a:t>
            </a:r>
            <a:r>
              <a:rPr lang="ru-RU" sz="1200" dirty="0" smtClean="0"/>
              <a:t> до </a:t>
            </a:r>
            <a:r>
              <a:rPr lang="ru-RU" sz="1200" dirty="0" err="1" smtClean="0"/>
              <a:t>високих</a:t>
            </a:r>
            <a:r>
              <a:rPr lang="ru-RU" sz="1200" dirty="0" smtClean="0"/>
              <a:t> температур вони </a:t>
            </a:r>
            <a:r>
              <a:rPr lang="ru-RU" sz="1200" dirty="0" err="1" smtClean="0"/>
              <a:t>перевершують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кишкові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оболонки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за </a:t>
            </a:r>
            <a:r>
              <a:rPr lang="ru-RU" sz="1200" dirty="0" err="1" smtClean="0"/>
              <a:t>технологічними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властивостями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взаємодії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фаршем вони </a:t>
            </a:r>
            <a:r>
              <a:rPr lang="ru-RU" sz="1200" dirty="0" err="1" smtClean="0"/>
              <a:t>значно</a:t>
            </a:r>
            <a:r>
              <a:rPr lang="ru-RU" sz="1200" dirty="0" smtClean="0"/>
              <a:t> </a:t>
            </a:r>
            <a:r>
              <a:rPr lang="ru-RU" sz="1200" dirty="0" err="1" smtClean="0"/>
              <a:t>нижчі</a:t>
            </a:r>
            <a:r>
              <a:rPr lang="ru-RU" sz="1200" dirty="0" smtClean="0"/>
              <a:t>.</a:t>
            </a:r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309360" cy="648072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7030A0"/>
                </a:solidFill>
                <a:latin typeface="Monotype Corsiva" pitchFamily="66" charset="0"/>
              </a:rPr>
              <a:t>Натуральні</a:t>
            </a:r>
            <a:r>
              <a:rPr lang="ru-RU" sz="36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Monotype Corsiva" pitchFamily="66" charset="0"/>
              </a:rPr>
              <a:t>напівфабрикати</a:t>
            </a:r>
            <a:r>
              <a:rPr lang="ru-RU" sz="36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Натуральні</a:t>
            </a:r>
            <a:r>
              <a:rPr lang="ru-RU" dirty="0"/>
              <a:t> </a:t>
            </a:r>
            <a:r>
              <a:rPr lang="ru-RU" dirty="0" err="1"/>
              <a:t>напівфабрикати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шматки </a:t>
            </a:r>
            <a:r>
              <a:rPr lang="ru-RU" dirty="0" err="1"/>
              <a:t>м’яса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заданими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довільними</a:t>
            </a:r>
            <a:r>
              <a:rPr lang="ru-RU" dirty="0"/>
              <a:t> </a:t>
            </a:r>
            <a:r>
              <a:rPr lang="ru-RU" dirty="0" err="1"/>
              <a:t>масами</a:t>
            </a:r>
            <a:r>
              <a:rPr lang="ru-RU" dirty="0"/>
              <a:t>,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формою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туші</a:t>
            </a:r>
            <a:r>
              <a:rPr lang="ru-RU" dirty="0"/>
              <a:t>.</a:t>
            </a:r>
          </a:p>
          <a:p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великошматкові</a:t>
            </a:r>
            <a:r>
              <a:rPr lang="ru-RU" dirty="0"/>
              <a:t>, </a:t>
            </a:r>
            <a:r>
              <a:rPr lang="ru-RU" dirty="0" err="1"/>
              <a:t>порційні</a:t>
            </a:r>
            <a:r>
              <a:rPr lang="ru-RU" dirty="0"/>
              <a:t> та </a:t>
            </a:r>
            <a:r>
              <a:rPr lang="ru-RU" dirty="0" err="1"/>
              <a:t>дрібношматкові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натуральні</a:t>
            </a:r>
            <a:r>
              <a:rPr lang="ru-RU" dirty="0"/>
              <a:t> </a:t>
            </a:r>
            <a:r>
              <a:rPr lang="ru-RU" dirty="0" err="1"/>
              <a:t>напівфабрикати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безкістко</a:t>
            </a:r>
            <a:r>
              <a:rPr lang="ru-RU" dirty="0"/>
              <a:t>- </a:t>
            </a:r>
            <a:r>
              <a:rPr lang="ru-RU" dirty="0" err="1"/>
              <a:t>вими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м’ясо-кістковими</a:t>
            </a:r>
            <a:r>
              <a:rPr lang="ru-RU" dirty="0"/>
              <a:t>.</a:t>
            </a:r>
          </a:p>
          <a:p>
            <a:r>
              <a:rPr lang="ru-RU" dirty="0" err="1"/>
              <a:t>Натуральні</a:t>
            </a:r>
            <a:r>
              <a:rPr lang="ru-RU" dirty="0"/>
              <a:t> </a:t>
            </a:r>
            <a:r>
              <a:rPr lang="ru-RU" dirty="0" err="1"/>
              <a:t>напівфабрикати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вищою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видами </a:t>
            </a:r>
            <a:r>
              <a:rPr lang="ru-RU" dirty="0" err="1"/>
              <a:t>напівфабрикатів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найніжніших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м’ясної</a:t>
            </a:r>
            <a:r>
              <a:rPr lang="ru-RU" dirty="0"/>
              <a:t> </a:t>
            </a:r>
            <a:r>
              <a:rPr lang="ru-RU" dirty="0" err="1"/>
              <a:t>туші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видаленню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сухожиль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хрящів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поживна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, тому </a:t>
            </a:r>
            <a:r>
              <a:rPr lang="ru-RU" dirty="0" err="1"/>
              <a:t>натуральні</a:t>
            </a:r>
            <a:r>
              <a:rPr lang="ru-RU" dirty="0"/>
              <a:t> </a:t>
            </a:r>
            <a:r>
              <a:rPr lang="ru-RU" dirty="0" err="1"/>
              <a:t>напівфабрикати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жиру.</a:t>
            </a:r>
          </a:p>
          <a:p>
            <a:r>
              <a:rPr lang="ru-RU" dirty="0"/>
              <a:t>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натуральних</a:t>
            </a:r>
            <a:r>
              <a:rPr lang="ru-RU" dirty="0"/>
              <a:t> </a:t>
            </a:r>
            <a:r>
              <a:rPr lang="ru-RU" dirty="0" err="1"/>
              <a:t>напівфабрикатів</a:t>
            </a:r>
            <a:r>
              <a:rPr lang="ru-RU" dirty="0"/>
              <a:t> </a:t>
            </a:r>
            <a:r>
              <a:rPr lang="ru-RU" dirty="0" err="1"/>
              <a:t>використову­ють</a:t>
            </a:r>
            <a:r>
              <a:rPr lang="ru-RU" dirty="0"/>
              <a:t> </a:t>
            </a:r>
            <a:r>
              <a:rPr lang="ru-RU" dirty="0" err="1"/>
              <a:t>яловичину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баранину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, свинину — </a:t>
            </a:r>
            <a:r>
              <a:rPr lang="ru-RU" dirty="0" err="1"/>
              <a:t>першої</a:t>
            </a:r>
            <a:r>
              <a:rPr lang="ru-RU" dirty="0"/>
              <a:t> —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, телятину.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вживан­ня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 </a:t>
            </a:r>
            <a:r>
              <a:rPr lang="ru-RU" dirty="0" err="1"/>
              <a:t>биків</a:t>
            </a:r>
            <a:r>
              <a:rPr lang="ru-RU" dirty="0"/>
              <a:t>, </a:t>
            </a:r>
            <a:r>
              <a:rPr lang="ru-RU" dirty="0" err="1"/>
              <a:t>кнурів</a:t>
            </a:r>
            <a:r>
              <a:rPr lang="ru-RU" dirty="0"/>
              <a:t>, </a:t>
            </a:r>
            <a:r>
              <a:rPr lang="ru-RU" dirty="0" err="1"/>
              <a:t>баранів</a:t>
            </a:r>
            <a:r>
              <a:rPr lang="ru-RU" dirty="0"/>
              <a:t> та </a:t>
            </a:r>
            <a:r>
              <a:rPr lang="ru-RU" dirty="0" err="1"/>
              <a:t>козлів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, </a:t>
            </a:r>
            <a:r>
              <a:rPr lang="ru-RU" dirty="0" err="1" smtClean="0"/>
              <a:t>замороженого</a:t>
            </a:r>
            <a:r>
              <a:rPr lang="ru-RU" dirty="0" smtClean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один раз.</a:t>
            </a:r>
          </a:p>
          <a:p>
            <a:endParaRPr lang="ru-RU" dirty="0"/>
          </a:p>
        </p:txBody>
      </p:sp>
      <p:pic>
        <p:nvPicPr>
          <p:cNvPr id="5" name="Содержимое 4" descr="13283666592704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608512" cy="2442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334</TotalTime>
  <Words>534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        Презентація  на тему : “ М’ясні продукти”</vt:lpstr>
      <vt:lpstr>План</vt:lpstr>
      <vt:lpstr>        Види і класифікація м’яса </vt:lpstr>
      <vt:lpstr>Слайд 4</vt:lpstr>
      <vt:lpstr>       Споживчі якості м'яса </vt:lpstr>
      <vt:lpstr>Виробництво м'яса </vt:lpstr>
      <vt:lpstr>Ковбасні вироби </vt:lpstr>
      <vt:lpstr>Особливості виготовлення</vt:lpstr>
      <vt:lpstr>Натуральні напівфабрикати </vt:lpstr>
      <vt:lpstr>Маркування м'яса</vt:lpstr>
      <vt:lpstr>Відмова від споживання м'яса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: “ М’ясні продукти”</dc:title>
  <dc:creator>mag-iney</dc:creator>
  <cp:lastModifiedBy>mag-iney</cp:lastModifiedBy>
  <cp:revision>36</cp:revision>
  <dcterms:created xsi:type="dcterms:W3CDTF">2014-01-10T11:40:28Z</dcterms:created>
  <dcterms:modified xsi:type="dcterms:W3CDTF">2014-04-14T18:04:22Z</dcterms:modified>
</cp:coreProperties>
</file>