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15" autoAdjust="0"/>
    <p:restoredTop sz="94679" autoAdjust="0"/>
  </p:normalViewPr>
  <p:slideViewPr>
    <p:cSldViewPr>
      <p:cViewPr varScale="1">
        <p:scale>
          <a:sx n="67" d="100"/>
          <a:sy n="67" d="100"/>
        </p:scale>
        <p:origin x="-60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A81D4AF-4E83-4285-88B7-B0A248219BB8}" type="datetimeFigureOut">
              <a:rPr lang="ru-RU" smtClean="0"/>
              <a:t>27.01.2012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D7A9BAA-07E0-423F-9608-47944B0E19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81D4AF-4E83-4285-88B7-B0A248219BB8}" type="datetimeFigureOut">
              <a:rPr lang="ru-RU" smtClean="0"/>
              <a:t>27.01.2012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7A9BAA-07E0-423F-9608-47944B0E19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A81D4AF-4E83-4285-88B7-B0A248219BB8}" type="datetimeFigureOut">
              <a:rPr lang="ru-RU" smtClean="0"/>
              <a:t>27.01.2012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D7A9BAA-07E0-423F-9608-47944B0E19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81D4AF-4E83-4285-88B7-B0A248219BB8}" type="datetimeFigureOut">
              <a:rPr lang="ru-RU" smtClean="0"/>
              <a:t>27.01.2012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7A9BAA-07E0-423F-9608-47944B0E19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A81D4AF-4E83-4285-88B7-B0A248219BB8}" type="datetimeFigureOut">
              <a:rPr lang="ru-RU" smtClean="0"/>
              <a:t>27.01.2012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D7A9BAA-07E0-423F-9608-47944B0E19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81D4AF-4E83-4285-88B7-B0A248219BB8}" type="datetimeFigureOut">
              <a:rPr lang="ru-RU" smtClean="0"/>
              <a:t>27.01.2012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7A9BAA-07E0-423F-9608-47944B0E19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81D4AF-4E83-4285-88B7-B0A248219BB8}" type="datetimeFigureOut">
              <a:rPr lang="ru-RU" smtClean="0"/>
              <a:t>27.01.2012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7A9BAA-07E0-423F-9608-47944B0E19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81D4AF-4E83-4285-88B7-B0A248219BB8}" type="datetimeFigureOut">
              <a:rPr lang="ru-RU" smtClean="0"/>
              <a:t>27.01.2012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7A9BAA-07E0-423F-9608-47944B0E19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A81D4AF-4E83-4285-88B7-B0A248219BB8}" type="datetimeFigureOut">
              <a:rPr lang="ru-RU" smtClean="0"/>
              <a:t>27.01.2012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7A9BAA-07E0-423F-9608-47944B0E19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81D4AF-4E83-4285-88B7-B0A248219BB8}" type="datetimeFigureOut">
              <a:rPr lang="ru-RU" smtClean="0"/>
              <a:t>27.01.2012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7A9BAA-07E0-423F-9608-47944B0E19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81D4AF-4E83-4285-88B7-B0A248219BB8}" type="datetimeFigureOut">
              <a:rPr lang="ru-RU" smtClean="0"/>
              <a:t>27.01.2012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7A9BAA-07E0-423F-9608-47944B0E198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A81D4AF-4E83-4285-88B7-B0A248219BB8}" type="datetimeFigureOut">
              <a:rPr lang="ru-RU" smtClean="0"/>
              <a:t>27.01.2012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D7A9BAA-07E0-423F-9608-47944B0E198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214554"/>
            <a:ext cx="7143800" cy="1184273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6000" dirty="0" err="1" smtClean="0"/>
              <a:t>Папоротеподібні</a:t>
            </a:r>
            <a:endParaRPr lang="ru-RU" sz="6000" dirty="0"/>
          </a:p>
        </p:txBody>
      </p:sp>
    </p:spTree>
  </p:cSld>
  <p:clrMapOvr>
    <a:masterClrMapping/>
  </p:clrMapOvr>
  <p:transition spd="med" advClick="0" advTm="6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428604"/>
            <a:ext cx="3429000" cy="6429396"/>
          </a:xfrm>
        </p:spPr>
        <p:txBody>
          <a:bodyPr>
            <a:normAutofit fontScale="90000"/>
          </a:bodyPr>
          <a:lstStyle/>
          <a:p>
            <a:r>
              <a:rPr lang="ru-RU" sz="2400" dirty="0" err="1" smtClean="0"/>
              <a:t>Крім</a:t>
            </a:r>
            <a:r>
              <a:rPr lang="ru-RU" sz="2400" dirty="0" smtClean="0"/>
              <a:t> типового </a:t>
            </a:r>
            <a:r>
              <a:rPr lang="ru-RU" sz="2400" dirty="0" err="1" smtClean="0"/>
              <a:t>життєвого</a:t>
            </a:r>
            <a:r>
              <a:rPr lang="ru-RU" sz="2400" dirty="0" smtClean="0"/>
              <a:t> циклу, </a:t>
            </a:r>
            <a:r>
              <a:rPr lang="ru-RU" sz="2400" dirty="0" err="1" smtClean="0"/>
              <a:t>багато</a:t>
            </a:r>
            <a:r>
              <a:rPr lang="ru-RU" sz="2400" dirty="0" smtClean="0"/>
              <a:t> </a:t>
            </a:r>
            <a:r>
              <a:rPr lang="ru-RU" sz="2400" dirty="0" err="1" smtClean="0"/>
              <a:t>представників</a:t>
            </a:r>
            <a:r>
              <a:rPr lang="ru-RU" sz="2400" dirty="0" smtClean="0"/>
              <a:t> </a:t>
            </a:r>
            <a:r>
              <a:rPr lang="ru-RU" sz="2400" dirty="0" err="1" smtClean="0"/>
              <a:t>мають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додаткові</a:t>
            </a:r>
            <a:r>
              <a:rPr lang="ru-RU" sz="2400" dirty="0" smtClean="0"/>
              <a:t> </a:t>
            </a:r>
            <a:r>
              <a:rPr lang="ru-RU" sz="2400" dirty="0" err="1" smtClean="0"/>
              <a:t>варіанти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розмноження</a:t>
            </a:r>
            <a:r>
              <a:rPr lang="ru-RU" sz="2400" dirty="0" smtClean="0"/>
              <a:t> шляхом </a:t>
            </a:r>
            <a:r>
              <a:rPr lang="ru-RU" sz="2400" dirty="0" err="1" smtClean="0"/>
              <a:t>утворення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геметофітів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вегетативних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клітин</a:t>
            </a:r>
            <a:r>
              <a:rPr lang="ru-RU" sz="2400" dirty="0" smtClean="0"/>
              <a:t> </a:t>
            </a:r>
            <a:r>
              <a:rPr lang="ru-RU" sz="2400" dirty="0" err="1" smtClean="0"/>
              <a:t>спорофіту</a:t>
            </a:r>
            <a:r>
              <a:rPr lang="ru-RU" sz="2400" dirty="0" smtClean="0"/>
              <a:t> (</a:t>
            </a:r>
            <a:r>
              <a:rPr lang="ru-RU" sz="2400" dirty="0" err="1" smtClean="0"/>
              <a:t>апоспорія</a:t>
            </a:r>
            <a:r>
              <a:rPr lang="ru-RU" sz="2400" dirty="0" smtClean="0"/>
              <a:t>) та </a:t>
            </a:r>
            <a:r>
              <a:rPr lang="ru-RU" sz="2400" dirty="0" err="1" smtClean="0"/>
              <a:t>спорофітів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соматичних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клітин</a:t>
            </a:r>
            <a:r>
              <a:rPr lang="ru-RU" sz="2400" dirty="0" smtClean="0"/>
              <a:t> </a:t>
            </a:r>
            <a:r>
              <a:rPr lang="ru-RU" sz="2400" dirty="0" err="1" smtClean="0"/>
              <a:t>гамето</a:t>
            </a:r>
            <a:r>
              <a:rPr lang="ru-RU" sz="2400" dirty="0" smtClean="0"/>
              <a:t> </a:t>
            </a:r>
            <a:r>
              <a:rPr lang="ru-RU" sz="2400" dirty="0" err="1" smtClean="0"/>
              <a:t>фіту</a:t>
            </a:r>
            <a:r>
              <a:rPr lang="ru-RU" sz="2400" dirty="0" smtClean="0"/>
              <a:t> (</a:t>
            </a:r>
            <a:r>
              <a:rPr lang="ru-RU" sz="2400" dirty="0" err="1" smtClean="0"/>
              <a:t>апогамія</a:t>
            </a:r>
            <a:r>
              <a:rPr lang="ru-RU" sz="2400" dirty="0" smtClean="0"/>
              <a:t>). </a:t>
            </a:r>
            <a:r>
              <a:rPr lang="ru-RU" sz="2400" dirty="0" err="1" smtClean="0"/>
              <a:t>Відмічають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випадки</a:t>
            </a:r>
            <a:r>
              <a:rPr lang="ru-RU" sz="2400" dirty="0" smtClean="0"/>
              <a:t> партеногенезу – </a:t>
            </a:r>
            <a:r>
              <a:rPr lang="ru-RU" sz="2400" dirty="0" err="1" smtClean="0"/>
              <a:t>утворення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спорофіту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незаплідненого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гаметофіту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5" name="Рисунок 4" descr="Papc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990" r="5990"/>
          <a:stretch>
            <a:fillRect/>
          </a:stretch>
        </p:blipFill>
        <p:spPr>
          <a:xfrm>
            <a:off x="285720" y="142852"/>
            <a:ext cx="5000660" cy="635798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823076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2400" dirty="0" err="1" smtClean="0"/>
              <a:t>Відділ</a:t>
            </a:r>
            <a:r>
              <a:rPr lang="ru-RU" sz="2400" dirty="0" smtClean="0"/>
              <a:t> </a:t>
            </a:r>
            <a:r>
              <a:rPr lang="ru-RU" sz="2400" dirty="0" err="1" smtClean="0"/>
              <a:t>підрозділяється</a:t>
            </a:r>
            <a:r>
              <a:rPr lang="ru-RU" sz="2400" dirty="0" smtClean="0"/>
              <a:t> на </a:t>
            </a:r>
            <a:r>
              <a:rPr lang="ru-RU" sz="2400" dirty="0" err="1" smtClean="0"/>
              <a:t>класи</a:t>
            </a:r>
            <a:r>
              <a:rPr lang="ru-RU" sz="2400" dirty="0" smtClean="0"/>
              <a:t> </a:t>
            </a:r>
            <a:r>
              <a:rPr lang="ru-RU" sz="2400" dirty="0" err="1" smtClean="0"/>
              <a:t>вужачкові</a:t>
            </a:r>
            <a:r>
              <a:rPr lang="ru-RU" sz="2400" dirty="0" smtClean="0"/>
              <a:t>, </a:t>
            </a:r>
            <a:r>
              <a:rPr lang="ru-RU" sz="2400" dirty="0" err="1" smtClean="0"/>
              <a:t>мараттієві</a:t>
            </a:r>
            <a:r>
              <a:rPr lang="ru-RU" sz="2400" dirty="0" smtClean="0"/>
              <a:t>, </a:t>
            </a:r>
            <a:r>
              <a:rPr lang="ru-RU" sz="2400" dirty="0" err="1" smtClean="0"/>
              <a:t>поліподіопсіди</a:t>
            </a:r>
            <a:r>
              <a:rPr lang="ru-RU" sz="2400" dirty="0" smtClean="0"/>
              <a:t>. 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err="1" smtClean="0"/>
              <a:t>Відділ</a:t>
            </a:r>
            <a:r>
              <a:rPr lang="ru-RU" sz="2400" dirty="0" smtClean="0"/>
              <a:t> </a:t>
            </a:r>
            <a:r>
              <a:rPr lang="ru-RU" sz="2400" dirty="0" err="1" smtClean="0"/>
              <a:t>підрозділяється</a:t>
            </a:r>
            <a:r>
              <a:rPr lang="ru-RU" sz="2400" dirty="0" smtClean="0"/>
              <a:t> на </a:t>
            </a:r>
            <a:r>
              <a:rPr lang="ru-RU" sz="2400" dirty="0" err="1" smtClean="0"/>
              <a:t>класи</a:t>
            </a:r>
            <a:r>
              <a:rPr lang="ru-RU" sz="2400" dirty="0" smtClean="0"/>
              <a:t> </a:t>
            </a:r>
            <a:r>
              <a:rPr lang="ru-RU" sz="2400" dirty="0" err="1" smtClean="0"/>
              <a:t>вужачкові</a:t>
            </a:r>
            <a:r>
              <a:rPr lang="ru-RU" sz="2400" dirty="0" smtClean="0"/>
              <a:t>, </a:t>
            </a:r>
            <a:r>
              <a:rPr lang="ru-RU" sz="2400" dirty="0" err="1" smtClean="0"/>
              <a:t>мараттієві</a:t>
            </a:r>
            <a:r>
              <a:rPr lang="ru-RU" sz="2400" dirty="0" smtClean="0"/>
              <a:t>, </a:t>
            </a:r>
            <a:r>
              <a:rPr lang="ru-RU" sz="2400" dirty="0" err="1" smtClean="0"/>
              <a:t>поліподіопсіди</a:t>
            </a:r>
            <a:r>
              <a:rPr lang="ru-RU" sz="2400" dirty="0" smtClean="0"/>
              <a:t>. 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err="1" smtClean="0"/>
              <a:t>Вужачкові</a:t>
            </a:r>
            <a:r>
              <a:rPr lang="ru-RU" sz="2400" dirty="0" smtClean="0"/>
              <a:t> –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древні</a:t>
            </a:r>
            <a:r>
              <a:rPr lang="ru-RU" sz="2400" dirty="0" smtClean="0"/>
              <a:t> </a:t>
            </a:r>
            <a:r>
              <a:rPr lang="ru-RU" sz="2400" dirty="0" err="1" smtClean="0"/>
              <a:t>трав’янисті</a:t>
            </a:r>
            <a:r>
              <a:rPr lang="ru-RU" sz="2400" dirty="0" smtClean="0"/>
              <a:t> </a:t>
            </a:r>
            <a:r>
              <a:rPr lang="ru-RU" sz="2400" dirty="0" err="1" smtClean="0"/>
              <a:t>рослини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примітивною</a:t>
            </a:r>
            <a:r>
              <a:rPr lang="ru-RU" sz="2400" dirty="0" smtClean="0"/>
              <a:t> </a:t>
            </a:r>
            <a:r>
              <a:rPr lang="ru-RU" sz="2400" dirty="0" err="1" smtClean="0"/>
              <a:t>будовою</a:t>
            </a:r>
            <a:r>
              <a:rPr lang="ru-RU" sz="2400" dirty="0" smtClean="0"/>
              <a:t>,</a:t>
            </a:r>
            <a:endParaRPr lang="ru-RU" sz="2400" dirty="0"/>
          </a:p>
        </p:txBody>
      </p:sp>
      <p:pic>
        <p:nvPicPr>
          <p:cNvPr id="4" name="Содержимое 3" descr="U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2285992"/>
            <a:ext cx="3071834" cy="428628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err="1" smtClean="0"/>
              <a:t>мараттієві</a:t>
            </a:r>
            <a:r>
              <a:rPr lang="ru-RU" sz="2000" dirty="0" smtClean="0"/>
              <a:t> – </a:t>
            </a:r>
            <a:r>
              <a:rPr lang="ru-RU" sz="2000" dirty="0" err="1" smtClean="0"/>
              <a:t>теж</a:t>
            </a:r>
            <a:r>
              <a:rPr lang="ru-RU" sz="2000" dirty="0" smtClean="0"/>
              <a:t> </a:t>
            </a:r>
            <a:r>
              <a:rPr lang="ru-RU" sz="2000" dirty="0" err="1" smtClean="0"/>
              <a:t>древні</a:t>
            </a:r>
            <a:r>
              <a:rPr lang="ru-RU" sz="2000" dirty="0" smtClean="0"/>
              <a:t>, </a:t>
            </a:r>
            <a:r>
              <a:rPr lang="ru-RU" sz="2000" dirty="0" err="1" smtClean="0"/>
              <a:t>але</a:t>
            </a:r>
            <a:r>
              <a:rPr lang="ru-RU" sz="2000" dirty="0" smtClean="0"/>
              <a:t> </a:t>
            </a:r>
            <a:r>
              <a:rPr lang="ru-RU" sz="2000" dirty="0" err="1" smtClean="0"/>
              <a:t>деревоподібні</a:t>
            </a:r>
            <a:r>
              <a:rPr lang="ru-RU" sz="2000" dirty="0" smtClean="0"/>
              <a:t> </a:t>
            </a:r>
            <a:r>
              <a:rPr lang="ru-RU" sz="2000" dirty="0" err="1" smtClean="0"/>
              <a:t>рослини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широко </a:t>
            </a:r>
            <a:r>
              <a:rPr lang="ru-RU" sz="2000" dirty="0" err="1" smtClean="0"/>
              <a:t>зустрічаються</a:t>
            </a:r>
            <a:r>
              <a:rPr lang="ru-RU" sz="2000" dirty="0" smtClean="0"/>
              <a:t> у </a:t>
            </a:r>
            <a:r>
              <a:rPr lang="ru-RU" sz="2000" dirty="0" err="1" smtClean="0"/>
              <a:t>тропічній</a:t>
            </a:r>
            <a:r>
              <a:rPr lang="ru-RU" sz="2000" dirty="0" smtClean="0"/>
              <a:t> </a:t>
            </a:r>
            <a:r>
              <a:rPr lang="ru-RU" sz="2000" dirty="0" err="1" smtClean="0"/>
              <a:t>зоні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" name="Содержимое 3" descr="A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571612"/>
            <a:ext cx="6357982" cy="500066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7167"/>
            <a:ext cx="89297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Нарешті</a:t>
            </a:r>
            <a:r>
              <a:rPr lang="ru-RU" dirty="0" smtClean="0"/>
              <a:t>, </a:t>
            </a:r>
            <a:r>
              <a:rPr lang="ru-RU" dirty="0" err="1" smtClean="0"/>
              <a:t>поліподіопсиди</a:t>
            </a:r>
            <a:r>
              <a:rPr lang="ru-RU" dirty="0" smtClean="0"/>
              <a:t> – </a:t>
            </a:r>
            <a:r>
              <a:rPr lang="ru-RU" dirty="0" err="1" smtClean="0"/>
              <a:t>самий</a:t>
            </a:r>
            <a:r>
              <a:rPr lang="ru-RU" dirty="0" smtClean="0"/>
              <a:t> великий та </a:t>
            </a:r>
            <a:r>
              <a:rPr lang="ru-RU" dirty="0" err="1" smtClean="0"/>
              <a:t>різноманітний</a:t>
            </a:r>
            <a:r>
              <a:rPr lang="ru-RU" dirty="0" smtClean="0"/>
              <a:t> </a:t>
            </a:r>
            <a:r>
              <a:rPr lang="ru-RU" dirty="0" err="1" smtClean="0"/>
              <a:t>клас</a:t>
            </a:r>
            <a:r>
              <a:rPr lang="ru-RU" dirty="0" smtClean="0"/>
              <a:t> </a:t>
            </a:r>
            <a:r>
              <a:rPr lang="ru-RU" dirty="0" err="1" smtClean="0"/>
              <a:t>папороті</a:t>
            </a:r>
            <a:r>
              <a:rPr lang="ru-RU" dirty="0" smtClean="0"/>
              <a:t>: </a:t>
            </a:r>
            <a:r>
              <a:rPr lang="ru-RU" dirty="0" err="1" smtClean="0"/>
              <a:t>налічує</a:t>
            </a:r>
            <a:r>
              <a:rPr lang="ru-RU" dirty="0" smtClean="0"/>
              <a:t> </a:t>
            </a:r>
            <a:r>
              <a:rPr lang="ru-RU" dirty="0" err="1" smtClean="0"/>
              <a:t>приблизно</a:t>
            </a:r>
            <a:r>
              <a:rPr lang="ru-RU" dirty="0" smtClean="0"/>
              <a:t> 270 </a:t>
            </a:r>
            <a:r>
              <a:rPr lang="ru-RU" dirty="0" err="1" smtClean="0"/>
              <a:t>родів</a:t>
            </a:r>
            <a:r>
              <a:rPr lang="ru-RU" dirty="0" smtClean="0"/>
              <a:t> та до 10 </a:t>
            </a:r>
            <a:r>
              <a:rPr lang="ru-RU" dirty="0" err="1" smtClean="0"/>
              <a:t>тисяч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.  </a:t>
            </a:r>
            <a:r>
              <a:rPr lang="ru-RU" dirty="0" err="1" smtClean="0"/>
              <a:t>Найвідоміший</a:t>
            </a:r>
            <a:r>
              <a:rPr lang="ru-RU" dirty="0" smtClean="0"/>
              <a:t> </a:t>
            </a:r>
            <a:r>
              <a:rPr lang="ru-RU" dirty="0" err="1" smtClean="0"/>
              <a:t>підклас</a:t>
            </a:r>
            <a:r>
              <a:rPr lang="ru-RU" dirty="0" smtClean="0"/>
              <a:t> </a:t>
            </a:r>
            <a:r>
              <a:rPr lang="ru-RU" dirty="0" err="1" smtClean="0"/>
              <a:t>поліподііди</a:t>
            </a:r>
            <a:r>
              <a:rPr lang="ru-RU" dirty="0" smtClean="0"/>
              <a:t>. Для них характерна </a:t>
            </a:r>
            <a:r>
              <a:rPr lang="ru-RU" dirty="0" err="1" smtClean="0"/>
              <a:t>будова</a:t>
            </a:r>
            <a:r>
              <a:rPr lang="ru-RU" dirty="0" smtClean="0"/>
              <a:t>, яка на </a:t>
            </a:r>
            <a:r>
              <a:rPr lang="ru-RU" dirty="0" err="1" smtClean="0"/>
              <a:t>нашій</a:t>
            </a:r>
            <a:r>
              <a:rPr lang="ru-RU" dirty="0" smtClean="0"/>
              <a:t>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асоціюється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поняттям</a:t>
            </a:r>
            <a:r>
              <a:rPr lang="ru-RU" dirty="0" smtClean="0"/>
              <a:t> «</a:t>
            </a:r>
            <a:r>
              <a:rPr lang="ru-RU" dirty="0" err="1" smtClean="0"/>
              <a:t>папороть</a:t>
            </a:r>
            <a:r>
              <a:rPr lang="ru-RU" dirty="0" smtClean="0"/>
              <a:t>». Вони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підземне</a:t>
            </a:r>
            <a:r>
              <a:rPr lang="ru-RU" dirty="0" smtClean="0"/>
              <a:t> </a:t>
            </a:r>
            <a:r>
              <a:rPr lang="ru-RU" dirty="0" err="1" smtClean="0"/>
              <a:t>кореневище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надземні</a:t>
            </a:r>
            <a:r>
              <a:rPr lang="ru-RU" dirty="0" smtClean="0"/>
              <a:t> </a:t>
            </a:r>
            <a:r>
              <a:rPr lang="ru-RU" dirty="0" err="1" smtClean="0"/>
              <a:t>листя</a:t>
            </a:r>
            <a:r>
              <a:rPr lang="ru-RU" dirty="0" smtClean="0"/>
              <a:t> </a:t>
            </a:r>
            <a:r>
              <a:rPr lang="ru-RU" dirty="0" err="1" smtClean="0"/>
              <a:t>ваї</a:t>
            </a:r>
            <a:r>
              <a:rPr lang="ru-RU" dirty="0" smtClean="0"/>
              <a:t>, на </a:t>
            </a:r>
            <a:r>
              <a:rPr lang="ru-RU" dirty="0" err="1" smtClean="0"/>
              <a:t>нижній</a:t>
            </a:r>
            <a:r>
              <a:rPr lang="ru-RU" dirty="0" smtClean="0"/>
              <a:t> </a:t>
            </a:r>
            <a:r>
              <a:rPr lang="ru-RU" dirty="0" err="1" smtClean="0"/>
              <a:t>стороні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бугорках </a:t>
            </a:r>
            <a:r>
              <a:rPr lang="ru-RU" dirty="0" err="1" smtClean="0"/>
              <a:t>розташовані</a:t>
            </a:r>
            <a:r>
              <a:rPr lang="ru-RU" dirty="0" smtClean="0"/>
              <a:t> </a:t>
            </a:r>
            <a:r>
              <a:rPr lang="ru-RU" dirty="0" err="1" smtClean="0"/>
              <a:t>соруси</a:t>
            </a:r>
            <a:r>
              <a:rPr lang="ru-RU" dirty="0" smtClean="0"/>
              <a:t>, </a:t>
            </a:r>
            <a:r>
              <a:rPr lang="ru-RU" dirty="0" err="1" smtClean="0"/>
              <a:t>прикриті</a:t>
            </a:r>
            <a:r>
              <a:rPr lang="ru-RU" dirty="0" smtClean="0"/>
              <a:t> </a:t>
            </a:r>
            <a:r>
              <a:rPr lang="ru-RU" dirty="0" err="1" smtClean="0"/>
              <a:t>індузієм</a:t>
            </a:r>
            <a:r>
              <a:rPr lang="ru-RU" dirty="0" smtClean="0"/>
              <a:t>. </a:t>
            </a:r>
            <a:r>
              <a:rPr lang="ru-RU" dirty="0" err="1" smtClean="0"/>
              <a:t>Спорангії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кільце</a:t>
            </a:r>
            <a:r>
              <a:rPr lang="ru-RU" dirty="0" smtClean="0"/>
              <a:t> для </a:t>
            </a:r>
            <a:r>
              <a:rPr lang="ru-RU" dirty="0" err="1" smtClean="0"/>
              <a:t>відкриття</a:t>
            </a:r>
            <a:r>
              <a:rPr lang="ru-RU" dirty="0" smtClean="0"/>
              <a:t>. У </a:t>
            </a:r>
            <a:r>
              <a:rPr lang="ru-RU" dirty="0" err="1" smtClean="0"/>
              <a:t>більшості</a:t>
            </a:r>
            <a:r>
              <a:rPr lang="ru-RU" dirty="0" smtClean="0"/>
              <a:t> </a:t>
            </a:r>
            <a:r>
              <a:rPr lang="ru-RU" dirty="0" err="1" smtClean="0"/>
              <a:t>родів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спеціальні</a:t>
            </a:r>
            <a:r>
              <a:rPr lang="ru-RU" dirty="0" smtClean="0"/>
              <a:t> </a:t>
            </a:r>
            <a:r>
              <a:rPr lang="ru-RU" dirty="0" err="1" smtClean="0"/>
              <a:t>фертильні</a:t>
            </a:r>
            <a:r>
              <a:rPr lang="ru-RU" dirty="0" smtClean="0"/>
              <a:t> </a:t>
            </a:r>
            <a:r>
              <a:rPr lang="ru-RU" dirty="0" err="1" smtClean="0"/>
              <a:t>ваї</a:t>
            </a:r>
            <a:r>
              <a:rPr lang="ru-RU" dirty="0" smtClean="0"/>
              <a:t> коричневого </a:t>
            </a:r>
            <a:r>
              <a:rPr lang="ru-RU" dirty="0" err="1" smtClean="0"/>
              <a:t>кольору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через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здаються</a:t>
            </a:r>
            <a:r>
              <a:rPr lang="ru-RU" dirty="0" smtClean="0"/>
              <a:t> сухими.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2786059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екологічному</a:t>
            </a:r>
            <a:r>
              <a:rPr lang="ru-RU" dirty="0" smtClean="0"/>
              <a:t> </a:t>
            </a:r>
            <a:r>
              <a:rPr lang="ru-RU" dirty="0" err="1" smtClean="0"/>
              <a:t>відношенні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них </a:t>
            </a:r>
            <a:r>
              <a:rPr lang="ru-RU" dirty="0" err="1" smtClean="0"/>
              <a:t>розрізняють</a:t>
            </a:r>
            <a:r>
              <a:rPr lang="ru-RU" dirty="0" smtClean="0"/>
              <a:t>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: </a:t>
            </a:r>
            <a:r>
              <a:rPr lang="ru-RU" dirty="0" err="1" smtClean="0"/>
              <a:t>лісна</a:t>
            </a:r>
            <a:r>
              <a:rPr lang="ru-RU" dirty="0" smtClean="0"/>
              <a:t> </a:t>
            </a:r>
            <a:r>
              <a:rPr lang="ru-RU" dirty="0" err="1" smtClean="0"/>
              <a:t>папороть</a:t>
            </a:r>
            <a:r>
              <a:rPr lang="ru-RU" dirty="0" smtClean="0"/>
              <a:t> та </a:t>
            </a:r>
            <a:r>
              <a:rPr lang="ru-RU" dirty="0" err="1" smtClean="0"/>
              <a:t>наскельна</a:t>
            </a:r>
            <a:r>
              <a:rPr lang="ru-RU" dirty="0" smtClean="0"/>
              <a:t>. </a:t>
            </a:r>
            <a:r>
              <a:rPr lang="ru-RU" dirty="0" err="1" smtClean="0"/>
              <a:t>Остання</a:t>
            </a:r>
            <a:r>
              <a:rPr lang="ru-RU" dirty="0" smtClean="0"/>
              <a:t> </a:t>
            </a:r>
            <a:r>
              <a:rPr lang="ru-RU" dirty="0" err="1" smtClean="0"/>
              <a:t>група</a:t>
            </a:r>
            <a:r>
              <a:rPr lang="ru-RU" dirty="0" smtClean="0"/>
              <a:t> </a:t>
            </a:r>
            <a:r>
              <a:rPr lang="ru-RU" dirty="0" err="1" smtClean="0"/>
              <a:t>відрізняється</a:t>
            </a:r>
            <a:r>
              <a:rPr lang="ru-RU" dirty="0" smtClean="0"/>
              <a:t> </a:t>
            </a:r>
            <a:r>
              <a:rPr lang="ru-RU" dirty="0" err="1" smtClean="0"/>
              <a:t>високою</a:t>
            </a:r>
            <a:r>
              <a:rPr lang="ru-RU" dirty="0" smtClean="0"/>
              <a:t> </a:t>
            </a:r>
            <a:r>
              <a:rPr lang="ru-RU" dirty="0" err="1" smtClean="0"/>
              <a:t>тіньовитривалістю</a:t>
            </a:r>
            <a:r>
              <a:rPr lang="ru-RU" dirty="0" smtClean="0"/>
              <a:t> та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жити</a:t>
            </a:r>
            <a:r>
              <a:rPr lang="ru-RU" dirty="0" smtClean="0"/>
              <a:t> у </a:t>
            </a:r>
            <a:r>
              <a:rPr lang="ru-RU" dirty="0" err="1" smtClean="0"/>
              <a:t>темних</a:t>
            </a:r>
            <a:r>
              <a:rPr lang="ru-RU" dirty="0" smtClean="0"/>
              <a:t> </a:t>
            </a:r>
            <a:r>
              <a:rPr lang="ru-RU" dirty="0" err="1" smtClean="0"/>
              <a:t>розщілинах</a:t>
            </a:r>
            <a:r>
              <a:rPr lang="ru-RU" dirty="0" smtClean="0"/>
              <a:t> </a:t>
            </a:r>
            <a:r>
              <a:rPr lang="ru-RU" dirty="0" err="1" smtClean="0"/>
              <a:t>скель</a:t>
            </a:r>
            <a:r>
              <a:rPr lang="ru-RU" dirty="0" smtClean="0"/>
              <a:t> та </a:t>
            </a:r>
            <a:r>
              <a:rPr lang="ru-RU" dirty="0" err="1" smtClean="0"/>
              <a:t>старих</a:t>
            </a:r>
            <a:r>
              <a:rPr lang="ru-RU" dirty="0" smtClean="0"/>
              <a:t> </a:t>
            </a:r>
            <a:r>
              <a:rPr lang="ru-RU" dirty="0" err="1" smtClean="0"/>
              <a:t>кам’яних</a:t>
            </a:r>
            <a:r>
              <a:rPr lang="ru-RU" dirty="0" smtClean="0"/>
              <a:t> </a:t>
            </a:r>
            <a:r>
              <a:rPr lang="ru-RU" dirty="0" err="1" smtClean="0"/>
              <a:t>стін</a:t>
            </a:r>
            <a:r>
              <a:rPr lang="ru-RU" dirty="0" smtClean="0"/>
              <a:t>.  </a:t>
            </a:r>
          </a:p>
          <a:p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 err="1" smtClean="0"/>
              <a:t>клас</a:t>
            </a:r>
            <a:r>
              <a:rPr lang="ru-RU" dirty="0" smtClean="0"/>
              <a:t> входить невелика </a:t>
            </a:r>
            <a:r>
              <a:rPr lang="ru-RU" dirty="0" err="1" smtClean="0"/>
              <a:t>група</a:t>
            </a:r>
            <a:r>
              <a:rPr lang="ru-RU" dirty="0" smtClean="0"/>
              <a:t> </a:t>
            </a:r>
            <a:r>
              <a:rPr lang="ru-RU" dirty="0" err="1" smtClean="0"/>
              <a:t>папороті</a:t>
            </a:r>
            <a:r>
              <a:rPr lang="ru-RU" dirty="0" smtClean="0"/>
              <a:t>, </a:t>
            </a:r>
            <a:r>
              <a:rPr lang="ru-RU" dirty="0" err="1" smtClean="0"/>
              <a:t>об’єднанної</a:t>
            </a:r>
            <a:r>
              <a:rPr lang="ru-RU" dirty="0" smtClean="0"/>
              <a:t> у </a:t>
            </a:r>
            <a:r>
              <a:rPr lang="ru-RU" dirty="0" err="1" smtClean="0"/>
              <a:t>підклас</a:t>
            </a:r>
            <a:r>
              <a:rPr lang="ru-RU" dirty="0" smtClean="0"/>
              <a:t> </a:t>
            </a:r>
            <a:r>
              <a:rPr lang="ru-RU" dirty="0" err="1" smtClean="0"/>
              <a:t>марсилеєві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живе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воді</a:t>
            </a:r>
            <a:r>
              <a:rPr lang="ru-RU" dirty="0" smtClean="0"/>
              <a:t> та на </a:t>
            </a:r>
            <a:r>
              <a:rPr lang="ru-RU" dirty="0" err="1" smtClean="0"/>
              <a:t>узбережжі</a:t>
            </a:r>
            <a:r>
              <a:rPr lang="ru-RU" dirty="0" smtClean="0"/>
              <a:t>. Для них </a:t>
            </a:r>
            <a:r>
              <a:rPr lang="ru-RU" dirty="0" err="1" smtClean="0"/>
              <a:t>характерні</a:t>
            </a:r>
            <a:r>
              <a:rPr lang="ru-RU" dirty="0" smtClean="0"/>
              <a:t> </a:t>
            </a:r>
            <a:r>
              <a:rPr lang="ru-RU" dirty="0" err="1" smtClean="0"/>
              <a:t>спорокарпії</a:t>
            </a:r>
            <a:r>
              <a:rPr lang="ru-RU" dirty="0" smtClean="0"/>
              <a:t> (</a:t>
            </a:r>
            <a:r>
              <a:rPr lang="ru-RU" dirty="0" err="1" smtClean="0"/>
              <a:t>тверді</a:t>
            </a:r>
            <a:r>
              <a:rPr lang="ru-RU" dirty="0" smtClean="0"/>
              <a:t> </a:t>
            </a:r>
            <a:r>
              <a:rPr lang="ru-RU" dirty="0" err="1" smtClean="0"/>
              <a:t>утворення</a:t>
            </a:r>
            <a:r>
              <a:rPr lang="ru-RU" dirty="0" smtClean="0"/>
              <a:t>, в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формуються</a:t>
            </a:r>
            <a:r>
              <a:rPr lang="ru-RU" dirty="0" smtClean="0"/>
              <a:t> </a:t>
            </a:r>
            <a:r>
              <a:rPr lang="ru-RU" dirty="0" err="1" smtClean="0"/>
              <a:t>соруси</a:t>
            </a:r>
            <a:r>
              <a:rPr lang="ru-RU" dirty="0" smtClean="0"/>
              <a:t> </a:t>
            </a:r>
            <a:r>
              <a:rPr lang="ru-RU" dirty="0" err="1" smtClean="0"/>
              <a:t>мікро</a:t>
            </a:r>
            <a:r>
              <a:rPr lang="ru-RU" dirty="0" smtClean="0"/>
              <a:t>- та </a:t>
            </a:r>
            <a:r>
              <a:rPr lang="ru-RU" dirty="0" err="1" smtClean="0"/>
              <a:t>мікроспорангіїв</a:t>
            </a:r>
            <a:r>
              <a:rPr lang="ru-RU" dirty="0" smtClean="0"/>
              <a:t>). </a:t>
            </a:r>
            <a:r>
              <a:rPr lang="ru-RU" dirty="0" err="1" smtClean="0"/>
              <a:t>Оболонка</a:t>
            </a:r>
            <a:r>
              <a:rPr lang="ru-RU" dirty="0" smtClean="0"/>
              <a:t> </a:t>
            </a:r>
            <a:r>
              <a:rPr lang="ru-RU" dirty="0" err="1" smtClean="0"/>
              <a:t>спорокарпіїв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листове</a:t>
            </a:r>
            <a:r>
              <a:rPr lang="ru-RU" dirty="0" smtClean="0"/>
              <a:t> </a:t>
            </a:r>
            <a:r>
              <a:rPr lang="ru-RU" dirty="0" err="1" smtClean="0"/>
              <a:t>походження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r>
              <a:rPr lang="ru-RU" dirty="0" err="1" smtClean="0"/>
              <a:t>Спорокарпій</a:t>
            </a:r>
            <a:r>
              <a:rPr lang="ru-RU" dirty="0" smtClean="0"/>
              <a:t> </a:t>
            </a:r>
            <a:r>
              <a:rPr lang="ru-RU" dirty="0" err="1" smtClean="0"/>
              <a:t>набухає</a:t>
            </a:r>
            <a:r>
              <a:rPr lang="ru-RU" dirty="0" smtClean="0"/>
              <a:t> у </a:t>
            </a:r>
            <a:r>
              <a:rPr lang="ru-RU" dirty="0" err="1" smtClean="0"/>
              <a:t>воді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відкривається</a:t>
            </a:r>
            <a:r>
              <a:rPr lang="ru-RU" dirty="0" smtClean="0"/>
              <a:t> за </a:t>
            </a:r>
            <a:r>
              <a:rPr lang="ru-RU" dirty="0" err="1" smtClean="0"/>
              <a:t>рахунок</a:t>
            </a:r>
            <a:r>
              <a:rPr lang="ru-RU" dirty="0" smtClean="0"/>
              <a:t> </a:t>
            </a:r>
            <a:r>
              <a:rPr lang="ru-RU" dirty="0" err="1" smtClean="0"/>
              <a:t>кільця</a:t>
            </a:r>
            <a:r>
              <a:rPr lang="ru-RU" dirty="0" smtClean="0"/>
              <a:t>. </a:t>
            </a:r>
            <a:r>
              <a:rPr lang="ru-RU" dirty="0" err="1" smtClean="0"/>
              <a:t>Проростання</a:t>
            </a:r>
            <a:r>
              <a:rPr lang="ru-RU" dirty="0" smtClean="0"/>
              <a:t> спор </a:t>
            </a:r>
            <a:r>
              <a:rPr lang="ru-RU" dirty="0" err="1" smtClean="0"/>
              <a:t>відбувається</a:t>
            </a:r>
            <a:r>
              <a:rPr lang="ru-RU" dirty="0" smtClean="0"/>
              <a:t> у </a:t>
            </a:r>
            <a:r>
              <a:rPr lang="ru-RU" dirty="0" err="1" smtClean="0"/>
              <a:t>воді</a:t>
            </a:r>
            <a:r>
              <a:rPr lang="ru-RU" dirty="0" smtClean="0"/>
              <a:t>.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один </a:t>
            </a:r>
            <a:r>
              <a:rPr lang="ru-RU" dirty="0" err="1" smtClean="0"/>
              <a:t>підклас</a:t>
            </a:r>
            <a:r>
              <a:rPr lang="ru-RU" dirty="0" smtClean="0"/>
              <a:t> </a:t>
            </a:r>
            <a:r>
              <a:rPr lang="ru-RU" dirty="0" err="1" smtClean="0"/>
              <a:t>водної</a:t>
            </a:r>
            <a:r>
              <a:rPr lang="ru-RU" dirty="0" smtClean="0"/>
              <a:t> </a:t>
            </a:r>
            <a:r>
              <a:rPr lang="ru-RU" dirty="0" err="1" smtClean="0"/>
              <a:t>папороті</a:t>
            </a:r>
            <a:r>
              <a:rPr lang="ru-RU" dirty="0" smtClean="0"/>
              <a:t> </a:t>
            </a:r>
            <a:r>
              <a:rPr lang="ru-RU" dirty="0" err="1" smtClean="0"/>
              <a:t>сальвінієві</a:t>
            </a:r>
            <a:r>
              <a:rPr lang="ru-RU" dirty="0" smtClean="0"/>
              <a:t>. Вони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різностатевий</a:t>
            </a:r>
            <a:r>
              <a:rPr lang="ru-RU" dirty="0" smtClean="0"/>
              <a:t> сильно </a:t>
            </a:r>
            <a:r>
              <a:rPr lang="ru-RU" dirty="0" err="1" smtClean="0"/>
              <a:t>редукований</a:t>
            </a:r>
            <a:r>
              <a:rPr lang="ru-RU" dirty="0" smtClean="0"/>
              <a:t> </a:t>
            </a:r>
            <a:r>
              <a:rPr lang="ru-RU" dirty="0" err="1" smtClean="0"/>
              <a:t>гаметофіт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розвивається</a:t>
            </a:r>
            <a:r>
              <a:rPr lang="ru-RU" dirty="0" smtClean="0"/>
              <a:t> в </a:t>
            </a:r>
            <a:r>
              <a:rPr lang="ru-RU" dirty="0" err="1" smtClean="0"/>
              <a:t>середині</a:t>
            </a:r>
            <a:r>
              <a:rPr lang="ru-RU" dirty="0" smtClean="0"/>
              <a:t> </a:t>
            </a:r>
            <a:r>
              <a:rPr lang="ru-RU" dirty="0" err="1" smtClean="0"/>
              <a:t>оболонок</a:t>
            </a:r>
            <a:r>
              <a:rPr lang="ru-RU" dirty="0" smtClean="0"/>
              <a:t> </a:t>
            </a:r>
            <a:r>
              <a:rPr lang="ru-RU" dirty="0" err="1" smtClean="0"/>
              <a:t>мікро</a:t>
            </a:r>
            <a:r>
              <a:rPr lang="ru-RU" dirty="0" smtClean="0"/>
              <a:t>- та макроспор. </a:t>
            </a:r>
            <a:r>
              <a:rPr lang="ru-RU" dirty="0" err="1" smtClean="0"/>
              <a:t>Однак</a:t>
            </a:r>
            <a:r>
              <a:rPr lang="ru-RU" dirty="0" smtClean="0"/>
              <a:t> </a:t>
            </a:r>
            <a:r>
              <a:rPr lang="ru-RU" dirty="0" err="1" smtClean="0"/>
              <a:t>спорокарпіїв</a:t>
            </a:r>
            <a:r>
              <a:rPr lang="ru-RU" dirty="0" smtClean="0"/>
              <a:t> у них </a:t>
            </a:r>
            <a:r>
              <a:rPr lang="ru-RU" dirty="0" err="1" smtClean="0"/>
              <a:t>немає</a:t>
            </a:r>
            <a:r>
              <a:rPr lang="ru-RU" dirty="0" smtClean="0"/>
              <a:t>, а </a:t>
            </a:r>
            <a:r>
              <a:rPr lang="ru-RU" dirty="0" err="1" smtClean="0"/>
              <a:t>спорангії</a:t>
            </a:r>
            <a:r>
              <a:rPr lang="ru-RU" dirty="0" smtClean="0"/>
              <a:t> </a:t>
            </a:r>
            <a:r>
              <a:rPr lang="ru-RU" dirty="0" err="1" smtClean="0"/>
              <a:t>утворюються</a:t>
            </a:r>
            <a:r>
              <a:rPr lang="ru-RU" dirty="0" smtClean="0"/>
              <a:t> у </a:t>
            </a:r>
            <a:r>
              <a:rPr lang="ru-RU" dirty="0" err="1" smtClean="0"/>
              <a:t>різних</a:t>
            </a:r>
            <a:r>
              <a:rPr lang="ru-RU" dirty="0" smtClean="0"/>
              <a:t> сорусах.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14744" y="571480"/>
            <a:ext cx="5105400" cy="3500462"/>
          </a:xfrm>
        </p:spPr>
        <p:txBody>
          <a:bodyPr/>
          <a:lstStyle/>
          <a:p>
            <a:r>
              <a:rPr lang="ru-RU" dirty="0" smtClean="0"/>
              <a:t>Над проектом </a:t>
            </a:r>
            <a:r>
              <a:rPr lang="ru-RU" dirty="0" err="1" smtClean="0"/>
              <a:t>працювали</a:t>
            </a:r>
            <a:r>
              <a:rPr lang="ru-RU" dirty="0" smtClean="0"/>
              <a:t>:  </a:t>
            </a:r>
            <a:br>
              <a:rPr lang="ru-RU" dirty="0" smtClean="0"/>
            </a:br>
            <a:r>
              <a:rPr lang="ru-RU" dirty="0" err="1" smtClean="0"/>
              <a:t>подворна</a:t>
            </a:r>
            <a:r>
              <a:rPr lang="ru-RU" dirty="0" smtClean="0"/>
              <a:t> Г.А.</a:t>
            </a:r>
            <a:br>
              <a:rPr lang="ru-RU" dirty="0" smtClean="0"/>
            </a:br>
            <a:r>
              <a:rPr lang="ru-RU" dirty="0" err="1" smtClean="0"/>
              <a:t>кравець</a:t>
            </a:r>
            <a:r>
              <a:rPr lang="ru-RU" dirty="0" smtClean="0"/>
              <a:t> С.в.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7239000" cy="820122"/>
          </a:xfrm>
        </p:spPr>
        <p:txBody>
          <a:bodyPr>
            <a:noAutofit/>
          </a:bodyPr>
          <a:lstStyle/>
          <a:p>
            <a:r>
              <a:rPr lang="ru-RU" sz="2500" dirty="0" smtClean="0"/>
              <a:t>Те, </a:t>
            </a:r>
            <a:r>
              <a:rPr lang="ru-RU" sz="2500" dirty="0" err="1" smtClean="0"/>
              <a:t>що</a:t>
            </a:r>
            <a:r>
              <a:rPr lang="ru-RU" sz="2500" dirty="0" smtClean="0"/>
              <a:t> </a:t>
            </a:r>
            <a:r>
              <a:rPr lang="ru-RU" sz="2500" dirty="0" err="1" smtClean="0"/>
              <a:t>зазвичай</a:t>
            </a:r>
            <a:r>
              <a:rPr lang="ru-RU" sz="2500" dirty="0" smtClean="0"/>
              <a:t> </a:t>
            </a:r>
            <a:r>
              <a:rPr lang="ru-RU" sz="2500" dirty="0" err="1" smtClean="0"/>
              <a:t>називають</a:t>
            </a:r>
            <a:r>
              <a:rPr lang="ru-RU" sz="2500" dirty="0" smtClean="0"/>
              <a:t> </a:t>
            </a:r>
            <a:r>
              <a:rPr lang="ru-RU" sz="2500" dirty="0" err="1" smtClean="0"/>
              <a:t>папороттю</a:t>
            </a:r>
            <a:endParaRPr lang="ru-RU" sz="25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спорофітне</a:t>
            </a:r>
            <a:r>
              <a:rPr lang="ru-RU" dirty="0" smtClean="0"/>
              <a:t> </a:t>
            </a:r>
            <a:r>
              <a:rPr lang="ru-RU" dirty="0" err="1" smtClean="0"/>
              <a:t>покоління</a:t>
            </a:r>
            <a:r>
              <a:rPr lang="ru-RU" dirty="0" smtClean="0"/>
              <a:t>. Як правило, </a:t>
            </a:r>
            <a:r>
              <a:rPr lang="ru-RU" dirty="0" err="1" smtClean="0"/>
              <a:t>спорофіти</a:t>
            </a:r>
            <a:r>
              <a:rPr lang="ru-RU" dirty="0" smtClean="0"/>
              <a:t> </a:t>
            </a:r>
            <a:r>
              <a:rPr lang="ru-RU" dirty="0" err="1" smtClean="0"/>
              <a:t>папороті</a:t>
            </a:r>
            <a:r>
              <a:rPr lang="ru-RU" dirty="0" smtClean="0"/>
              <a:t> – </a:t>
            </a:r>
            <a:r>
              <a:rPr lang="ru-RU" dirty="0" err="1" smtClean="0"/>
              <a:t>багаторічні</a:t>
            </a:r>
            <a:r>
              <a:rPr lang="ru-RU" dirty="0" smtClean="0"/>
              <a:t> </a:t>
            </a:r>
            <a:r>
              <a:rPr lang="ru-RU" dirty="0" err="1" smtClean="0"/>
              <a:t>рослини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підземним</a:t>
            </a:r>
            <a:r>
              <a:rPr lang="ru-RU" dirty="0" smtClean="0"/>
              <a:t> </a:t>
            </a:r>
            <a:r>
              <a:rPr lang="ru-RU" dirty="0" err="1" smtClean="0"/>
              <a:t>кореневищем</a:t>
            </a:r>
            <a:r>
              <a:rPr lang="ru-RU" dirty="0" smtClean="0"/>
              <a:t>, </a:t>
            </a:r>
            <a:r>
              <a:rPr lang="ru-RU" dirty="0" err="1" smtClean="0"/>
              <a:t>однак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невелика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однорічних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. </a:t>
            </a:r>
            <a:r>
              <a:rPr lang="ru-RU" dirty="0" err="1" smtClean="0"/>
              <a:t>Життєві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 </a:t>
            </a:r>
            <a:r>
              <a:rPr lang="ru-RU" dirty="0" err="1" smtClean="0"/>
              <a:t>папороті</a:t>
            </a:r>
            <a:r>
              <a:rPr lang="ru-RU" dirty="0" smtClean="0"/>
              <a:t> </a:t>
            </a:r>
            <a:r>
              <a:rPr lang="ru-RU" dirty="0" err="1" smtClean="0"/>
              <a:t>різноманітні</a:t>
            </a:r>
            <a:r>
              <a:rPr lang="ru-RU" dirty="0" smtClean="0"/>
              <a:t>, </a:t>
            </a:r>
            <a:r>
              <a:rPr lang="ru-RU" dirty="0" err="1" smtClean="0"/>
              <a:t>це</a:t>
            </a:r>
            <a:r>
              <a:rPr lang="ru-RU" dirty="0" smtClean="0"/>
              <a:t> «дерева» (</a:t>
            </a:r>
            <a:r>
              <a:rPr lang="ru-RU" dirty="0" err="1" smtClean="0"/>
              <a:t>тканини</a:t>
            </a:r>
            <a:r>
              <a:rPr lang="ru-RU" dirty="0" smtClean="0"/>
              <a:t> </a:t>
            </a:r>
            <a:r>
              <a:rPr lang="ru-RU" dirty="0" err="1" smtClean="0"/>
              <a:t>первинні</a:t>
            </a:r>
            <a:r>
              <a:rPr lang="ru-RU" dirty="0" smtClean="0"/>
              <a:t> за </a:t>
            </a:r>
            <a:r>
              <a:rPr lang="ru-RU" dirty="0" err="1" smtClean="0"/>
              <a:t>походженням</a:t>
            </a:r>
            <a:r>
              <a:rPr lang="ru-RU" dirty="0" smtClean="0"/>
              <a:t>, </a:t>
            </a:r>
            <a:r>
              <a:rPr lang="ru-RU" dirty="0" err="1" smtClean="0"/>
              <a:t>камбію</a:t>
            </a:r>
            <a:r>
              <a:rPr lang="ru-RU" dirty="0" smtClean="0"/>
              <a:t> </a:t>
            </a:r>
            <a:r>
              <a:rPr lang="ru-RU" dirty="0" err="1" smtClean="0"/>
              <a:t>немає</a:t>
            </a:r>
            <a:r>
              <a:rPr lang="ru-RU" dirty="0" smtClean="0"/>
              <a:t>), трави, </a:t>
            </a:r>
            <a:r>
              <a:rPr lang="ru-RU" dirty="0" err="1" smtClean="0"/>
              <a:t>ліани</a:t>
            </a:r>
            <a:r>
              <a:rPr lang="ru-RU" dirty="0" smtClean="0"/>
              <a:t> та </a:t>
            </a:r>
            <a:r>
              <a:rPr lang="ru-RU" dirty="0" err="1" smtClean="0"/>
              <a:t>численні</a:t>
            </a:r>
            <a:r>
              <a:rPr lang="ru-RU" dirty="0" smtClean="0"/>
              <a:t> </a:t>
            </a:r>
            <a:r>
              <a:rPr lang="ru-RU" dirty="0" err="1" smtClean="0"/>
              <a:t>епіфіти</a:t>
            </a:r>
            <a:r>
              <a:rPr lang="ru-RU" dirty="0" smtClean="0"/>
              <a:t>, без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неможливо</a:t>
            </a:r>
            <a:r>
              <a:rPr lang="ru-RU" dirty="0" smtClean="0"/>
              <a:t> </a:t>
            </a:r>
            <a:r>
              <a:rPr lang="ru-RU" dirty="0" err="1" smtClean="0"/>
              <a:t>уявити</a:t>
            </a:r>
            <a:r>
              <a:rPr lang="ru-RU" dirty="0" smtClean="0"/>
              <a:t> </a:t>
            </a:r>
            <a:r>
              <a:rPr lang="ru-RU" dirty="0" err="1" smtClean="0"/>
              <a:t>тропічний</a:t>
            </a:r>
            <a:r>
              <a:rPr lang="ru-RU" dirty="0" smtClean="0"/>
              <a:t> </a:t>
            </a:r>
            <a:r>
              <a:rPr lang="ru-RU" dirty="0" err="1" smtClean="0"/>
              <a:t>ліс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608762"/>
          </a:xfrm>
        </p:spPr>
        <p:txBody>
          <a:bodyPr>
            <a:noAutofit/>
          </a:bodyPr>
          <a:lstStyle/>
          <a:p>
            <a:r>
              <a:rPr lang="ru-RU" sz="2400" dirty="0" err="1" smtClean="0"/>
              <a:t>Папороть</a:t>
            </a:r>
            <a:r>
              <a:rPr lang="ru-RU" sz="2400" dirty="0" smtClean="0"/>
              <a:t> сильно </a:t>
            </a:r>
            <a:r>
              <a:rPr lang="ru-RU" sz="2400" dirty="0" err="1" smtClean="0"/>
              <a:t>відрізняється</a:t>
            </a:r>
            <a:r>
              <a:rPr lang="ru-RU" sz="2400" dirty="0" smtClean="0"/>
              <a:t> за </a:t>
            </a:r>
            <a:r>
              <a:rPr lang="ru-RU" sz="2400" dirty="0" err="1" smtClean="0"/>
              <a:t>розмірами</a:t>
            </a:r>
            <a:r>
              <a:rPr lang="ru-RU" sz="2400" dirty="0" smtClean="0"/>
              <a:t>. </a:t>
            </a:r>
            <a:r>
              <a:rPr lang="ru-RU" sz="2400" dirty="0" err="1" smtClean="0"/>
              <a:t>Серед</a:t>
            </a:r>
            <a:r>
              <a:rPr lang="ru-RU" sz="2400" dirty="0" smtClean="0"/>
              <a:t> </a:t>
            </a:r>
            <a:r>
              <a:rPr lang="ru-RU" sz="2400" dirty="0" err="1" smtClean="0"/>
              <a:t>неї</a:t>
            </a:r>
            <a:r>
              <a:rPr lang="ru-RU" sz="2400" dirty="0" smtClean="0"/>
              <a:t> </a:t>
            </a:r>
            <a:r>
              <a:rPr lang="ru-RU" sz="2400" dirty="0" err="1" smtClean="0"/>
              <a:t>є</a:t>
            </a:r>
            <a:r>
              <a:rPr lang="ru-RU" sz="2400" dirty="0" smtClean="0"/>
              <a:t> </a:t>
            </a:r>
            <a:r>
              <a:rPr lang="ru-RU" sz="2400" dirty="0" err="1" smtClean="0"/>
              <a:t>великі</a:t>
            </a:r>
            <a:r>
              <a:rPr lang="ru-RU" sz="2400" dirty="0" smtClean="0"/>
              <a:t> </a:t>
            </a:r>
            <a:r>
              <a:rPr lang="ru-RU" sz="2400" dirty="0" err="1" smtClean="0"/>
              <a:t>рослини</a:t>
            </a:r>
            <a:r>
              <a:rPr lang="ru-RU" sz="2400" dirty="0" smtClean="0"/>
              <a:t> до 25 м та </a:t>
            </a:r>
            <a:r>
              <a:rPr lang="ru-RU" sz="2400" dirty="0" err="1" smtClean="0"/>
              <a:t>діаметром</a:t>
            </a:r>
            <a:r>
              <a:rPr lang="ru-RU" sz="2400" dirty="0" smtClean="0"/>
              <a:t> </a:t>
            </a:r>
            <a:r>
              <a:rPr lang="ru-RU" sz="2400" dirty="0" err="1" smtClean="0"/>
              <a:t>стовбуру</a:t>
            </a:r>
            <a:r>
              <a:rPr lang="ru-RU" sz="2400" dirty="0" smtClean="0"/>
              <a:t> до 50 см та </a:t>
            </a:r>
            <a:r>
              <a:rPr lang="ru-RU" sz="2400" dirty="0" err="1" smtClean="0"/>
              <a:t>крихітні</a:t>
            </a:r>
            <a:r>
              <a:rPr lang="ru-RU" sz="2400" dirty="0" smtClean="0"/>
              <a:t> </a:t>
            </a:r>
            <a:r>
              <a:rPr lang="ru-RU" sz="2400" dirty="0" err="1" smtClean="0"/>
              <a:t>рослинки</a:t>
            </a:r>
            <a:r>
              <a:rPr lang="ru-RU" sz="2400" dirty="0" smtClean="0"/>
              <a:t> </a:t>
            </a:r>
            <a:r>
              <a:rPr lang="ru-RU" sz="2400" dirty="0" err="1" smtClean="0"/>
              <a:t>всього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декілька</a:t>
            </a:r>
            <a:r>
              <a:rPr lang="ru-RU" sz="2400" dirty="0" smtClean="0"/>
              <a:t> </a:t>
            </a:r>
            <a:r>
              <a:rPr lang="ru-RU" sz="2400" dirty="0" err="1" smtClean="0"/>
              <a:t>міліметрів</a:t>
            </a:r>
            <a:r>
              <a:rPr lang="ru-RU" sz="2400" dirty="0" smtClean="0"/>
              <a:t> за </a:t>
            </a:r>
            <a:r>
              <a:rPr lang="ru-RU" sz="2400" dirty="0" err="1" smtClean="0"/>
              <a:t>розмірами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Содержимое 3" descr="ostrich_fern_(matteuccia_struthiopteris)-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2071678"/>
            <a:ext cx="6000792" cy="4500594"/>
          </a:xfr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428604"/>
            <a:ext cx="3429000" cy="5715040"/>
          </a:xfrm>
        </p:spPr>
        <p:txBody>
          <a:bodyPr>
            <a:noAutofit/>
          </a:bodyPr>
          <a:lstStyle/>
          <a:p>
            <a:r>
              <a:rPr lang="ru-RU" sz="2400" dirty="0" smtClean="0"/>
              <a:t>На </a:t>
            </a:r>
            <a:r>
              <a:rPr lang="ru-RU" sz="2400" dirty="0" err="1" smtClean="0"/>
              <a:t>відміну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інших</a:t>
            </a:r>
            <a:r>
              <a:rPr lang="ru-RU" sz="2400" dirty="0" smtClean="0"/>
              <a:t> </a:t>
            </a:r>
            <a:r>
              <a:rPr lang="ru-RU" sz="2400" dirty="0" err="1" smtClean="0"/>
              <a:t>судинних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рослин</a:t>
            </a:r>
            <a:r>
              <a:rPr lang="ru-RU" sz="2400" dirty="0" smtClean="0"/>
              <a:t> у </a:t>
            </a:r>
            <a:r>
              <a:rPr lang="ru-RU" sz="2400" dirty="0" err="1" smtClean="0"/>
              <a:t>папороті</a:t>
            </a:r>
            <a:r>
              <a:rPr lang="ru-RU" sz="2400" dirty="0" smtClean="0"/>
              <a:t> за </a:t>
            </a:r>
            <a:r>
              <a:rPr lang="ru-RU" sz="2400" dirty="0" err="1" smtClean="0"/>
              <a:t>масою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переважає</a:t>
            </a:r>
            <a:r>
              <a:rPr lang="ru-RU" sz="2400" dirty="0" smtClean="0"/>
              <a:t> </a:t>
            </a:r>
            <a:r>
              <a:rPr lang="ru-RU" sz="2400" dirty="0" err="1" smtClean="0"/>
              <a:t>листя</a:t>
            </a:r>
            <a:r>
              <a:rPr lang="ru-RU" sz="2400" dirty="0" smtClean="0"/>
              <a:t>. </a:t>
            </a:r>
            <a:r>
              <a:rPr lang="ru-RU" sz="2400" dirty="0" err="1" smtClean="0"/>
              <a:t>Листя</a:t>
            </a:r>
            <a:r>
              <a:rPr lang="ru-RU" sz="2400" dirty="0" smtClean="0"/>
              <a:t> </a:t>
            </a:r>
            <a:r>
              <a:rPr lang="ru-RU" sz="2400" dirty="0" err="1" smtClean="0"/>
              <a:t>велике</a:t>
            </a:r>
            <a:r>
              <a:rPr lang="ru-RU" sz="2400" dirty="0" smtClean="0"/>
              <a:t>, у </a:t>
            </a:r>
            <a:r>
              <a:rPr lang="ru-RU" sz="2400" dirty="0" err="1" smtClean="0"/>
              <a:t>бруньці</a:t>
            </a:r>
            <a:r>
              <a:rPr lang="ru-RU" sz="2400" dirty="0" smtClean="0"/>
              <a:t> </a:t>
            </a:r>
            <a:r>
              <a:rPr lang="ru-RU" sz="2400" dirty="0" err="1" smtClean="0"/>
              <a:t>складене</a:t>
            </a:r>
            <a:r>
              <a:rPr lang="ru-RU" sz="2400" dirty="0" smtClean="0"/>
              <a:t> </a:t>
            </a:r>
            <a:r>
              <a:rPr lang="ru-RU" sz="2400" dirty="0" err="1" smtClean="0"/>
              <a:t>равликоподібно</a:t>
            </a:r>
            <a:r>
              <a:rPr lang="ru-RU" sz="2400" dirty="0" smtClean="0"/>
              <a:t>, </a:t>
            </a:r>
            <a:r>
              <a:rPr lang="ru-RU" sz="2400" dirty="0" err="1" smtClean="0"/>
              <a:t>наростає</a:t>
            </a:r>
            <a:r>
              <a:rPr lang="ru-RU" sz="2400" dirty="0" smtClean="0"/>
              <a:t> </a:t>
            </a:r>
            <a:r>
              <a:rPr lang="ru-RU" sz="2400" dirty="0" err="1" smtClean="0"/>
              <a:t>верхівкою</a:t>
            </a:r>
            <a:r>
              <a:rPr lang="ru-RU" sz="2400" dirty="0" smtClean="0"/>
              <a:t> та </a:t>
            </a:r>
            <a:r>
              <a:rPr lang="ru-RU" sz="2400" dirty="0" err="1" smtClean="0"/>
              <a:t>несе</a:t>
            </a:r>
            <a:r>
              <a:rPr lang="ru-RU" sz="2400" dirty="0" smtClean="0"/>
              <a:t> </a:t>
            </a:r>
            <a:r>
              <a:rPr lang="ru-RU" sz="2400" dirty="0" err="1" smtClean="0"/>
              <a:t>спорангії</a:t>
            </a:r>
            <a:r>
              <a:rPr lang="ru-RU" sz="2400" dirty="0" smtClean="0"/>
              <a:t>. </a:t>
            </a:r>
            <a:r>
              <a:rPr lang="ru-RU" sz="2400" dirty="0" err="1" smtClean="0"/>
              <a:t>Таке</a:t>
            </a:r>
            <a:r>
              <a:rPr lang="ru-RU" sz="2400" dirty="0" smtClean="0"/>
              <a:t> </a:t>
            </a:r>
            <a:r>
              <a:rPr lang="ru-RU" sz="2400" dirty="0" err="1" smtClean="0"/>
              <a:t>листя</a:t>
            </a:r>
            <a:r>
              <a:rPr lang="ru-RU" sz="2400" dirty="0" smtClean="0"/>
              <a:t> </a:t>
            </a:r>
            <a:r>
              <a:rPr lang="ru-RU" sz="2400" dirty="0" err="1" smtClean="0"/>
              <a:t>називається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ваями</a:t>
            </a:r>
            <a:r>
              <a:rPr lang="ru-RU" sz="2400" dirty="0" smtClean="0"/>
              <a:t>, </a:t>
            </a:r>
            <a:r>
              <a:rPr lang="ru-RU" sz="2400" dirty="0" err="1" smtClean="0"/>
              <a:t>являється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макрофіллами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7" name="Рисунок 6" descr="Vai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3167" r="13167"/>
          <a:stretch>
            <a:fillRect/>
          </a:stretch>
        </p:blipFill>
        <p:spPr>
          <a:xfrm>
            <a:off x="142844" y="357166"/>
            <a:ext cx="5143536" cy="5143536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0"/>
            <a:ext cx="3429000" cy="5715040"/>
          </a:xfrm>
        </p:spPr>
        <p:txBody>
          <a:bodyPr>
            <a:normAutofit/>
          </a:bodyPr>
          <a:lstStyle/>
          <a:p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 smtClean="0"/>
              <a:t>папороті</a:t>
            </a:r>
            <a:r>
              <a:rPr lang="ru-RU" dirty="0" smtClean="0"/>
              <a:t> </a:t>
            </a:r>
            <a:r>
              <a:rPr lang="ru-RU" dirty="0" err="1" smtClean="0"/>
              <a:t>помірних</a:t>
            </a:r>
            <a:r>
              <a:rPr lang="ru-RU" dirty="0" smtClean="0"/>
              <a:t> областей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м’ясисте</a:t>
            </a:r>
            <a:r>
              <a:rPr lang="ru-RU" dirty="0" smtClean="0"/>
              <a:t>, </a:t>
            </a:r>
            <a:r>
              <a:rPr lang="ru-RU" dirty="0" err="1" smtClean="0"/>
              <a:t>сифоностелічне</a:t>
            </a:r>
            <a:r>
              <a:rPr lang="ru-RU" dirty="0" smtClean="0"/>
              <a:t> </a:t>
            </a:r>
            <a:r>
              <a:rPr lang="ru-RU" dirty="0" err="1" smtClean="0"/>
              <a:t>кореневище</a:t>
            </a:r>
            <a:r>
              <a:rPr lang="ru-RU" dirty="0" smtClean="0"/>
              <a:t>, на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кожен</a:t>
            </a:r>
            <a:r>
              <a:rPr lang="ru-RU" dirty="0" smtClean="0"/>
              <a:t> </a:t>
            </a:r>
            <a:r>
              <a:rPr lang="ru-RU" dirty="0" err="1" smtClean="0"/>
              <a:t>рік</a:t>
            </a:r>
            <a:r>
              <a:rPr lang="ru-RU" dirty="0" smtClean="0"/>
              <a:t> </a:t>
            </a:r>
            <a:r>
              <a:rPr lang="ru-RU" dirty="0" err="1" smtClean="0"/>
              <a:t>утворюються</a:t>
            </a:r>
            <a:r>
              <a:rPr lang="ru-RU" dirty="0" smtClean="0"/>
              <a:t> </a:t>
            </a:r>
            <a:r>
              <a:rPr lang="ru-RU" dirty="0" err="1" smtClean="0"/>
              <a:t>нові</a:t>
            </a:r>
            <a:r>
              <a:rPr lang="ru-RU" dirty="0" smtClean="0"/>
              <a:t> пучки </a:t>
            </a:r>
            <a:r>
              <a:rPr lang="ru-RU" dirty="0" err="1" smtClean="0"/>
              <a:t>листя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8" name="Рисунок 7" descr="polypodium-vulgare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254" b="12254"/>
          <a:stretch>
            <a:fillRect/>
          </a:stretch>
        </p:blipFill>
        <p:spPr>
          <a:xfrm>
            <a:off x="500034" y="357166"/>
            <a:ext cx="4572032" cy="607223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0"/>
            <a:ext cx="3429000" cy="6286520"/>
          </a:xfrm>
        </p:spPr>
        <p:txBody>
          <a:bodyPr>
            <a:noAutofit/>
          </a:bodyPr>
          <a:lstStyle/>
          <a:p>
            <a:r>
              <a:rPr lang="ru-RU" sz="2000" dirty="0" err="1" smtClean="0"/>
              <a:t>Папороть</a:t>
            </a:r>
            <a:r>
              <a:rPr lang="ru-RU" sz="2000" dirty="0" smtClean="0"/>
              <a:t>, за </a:t>
            </a:r>
            <a:r>
              <a:rPr lang="ru-RU" sz="2000" dirty="0" err="1" smtClean="0"/>
              <a:t>виключенням</a:t>
            </a:r>
            <a:r>
              <a:rPr lang="ru-RU" sz="2000" dirty="0" smtClean="0"/>
              <a:t> </a:t>
            </a:r>
            <a:r>
              <a:rPr lang="ru-RU" sz="2000" dirty="0" err="1" smtClean="0"/>
              <a:t>деяких</a:t>
            </a:r>
            <a:r>
              <a:rPr lang="ru-RU" sz="2000" dirty="0" smtClean="0"/>
              <a:t> </a:t>
            </a:r>
            <a:r>
              <a:rPr lang="ru-RU" sz="2000" dirty="0" err="1" smtClean="0"/>
              <a:t>родів</a:t>
            </a:r>
            <a:r>
              <a:rPr lang="ru-RU" sz="2000" dirty="0" smtClean="0"/>
              <a:t>, - </a:t>
            </a:r>
            <a:r>
              <a:rPr lang="ru-RU" sz="2000" dirty="0" err="1" smtClean="0"/>
              <a:t>рівноспорові</a:t>
            </a:r>
            <a:r>
              <a:rPr lang="ru-RU" sz="2000" dirty="0" smtClean="0"/>
              <a:t> </a:t>
            </a:r>
            <a:r>
              <a:rPr lang="ru-RU" sz="2000" dirty="0" err="1" smtClean="0"/>
              <a:t>рослини</a:t>
            </a:r>
            <a:r>
              <a:rPr lang="ru-RU" sz="2000" dirty="0" smtClean="0"/>
              <a:t>. </a:t>
            </a:r>
            <a:r>
              <a:rPr lang="ru-RU" sz="2000" dirty="0" err="1" smtClean="0"/>
              <a:t>Спорангії</a:t>
            </a:r>
            <a:r>
              <a:rPr lang="ru-RU" sz="2000" dirty="0" smtClean="0"/>
              <a:t> у них </a:t>
            </a:r>
            <a:r>
              <a:rPr lang="ru-RU" sz="2000" dirty="0" err="1" smtClean="0"/>
              <a:t>розташовані</a:t>
            </a:r>
            <a:r>
              <a:rPr lang="ru-RU" sz="2000" dirty="0" smtClean="0"/>
              <a:t> на </a:t>
            </a:r>
            <a:r>
              <a:rPr lang="ru-RU" sz="2000" dirty="0" err="1" smtClean="0"/>
              <a:t>листі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розрізняються</a:t>
            </a:r>
            <a:r>
              <a:rPr lang="ru-RU" sz="2000" dirty="0" smtClean="0"/>
              <a:t> за </a:t>
            </a:r>
            <a:r>
              <a:rPr lang="ru-RU" sz="2000" dirty="0" err="1" smtClean="0"/>
              <a:t>положенням</a:t>
            </a:r>
            <a:r>
              <a:rPr lang="ru-RU" sz="2000" dirty="0" smtClean="0"/>
              <a:t> та </a:t>
            </a:r>
            <a:r>
              <a:rPr lang="ru-RU" sz="2000" dirty="0" err="1" smtClean="0"/>
              <a:t>будові</a:t>
            </a:r>
            <a:r>
              <a:rPr lang="ru-RU" sz="2000" dirty="0" smtClean="0"/>
              <a:t>. </a:t>
            </a:r>
            <a:r>
              <a:rPr lang="ru-RU" sz="2000" dirty="0" err="1" smtClean="0"/>
              <a:t>Найдревніші</a:t>
            </a:r>
            <a:r>
              <a:rPr lang="ru-RU" sz="2000" dirty="0" smtClean="0"/>
              <a:t> </a:t>
            </a:r>
            <a:r>
              <a:rPr lang="ru-RU" sz="2000" dirty="0" err="1" smtClean="0"/>
              <a:t>форми</a:t>
            </a:r>
            <a:r>
              <a:rPr lang="ru-RU" sz="2000" dirty="0" smtClean="0"/>
              <a:t> </a:t>
            </a:r>
            <a:r>
              <a:rPr lang="ru-RU" sz="2000" dirty="0" err="1" smtClean="0"/>
              <a:t>мали</a:t>
            </a:r>
            <a:r>
              <a:rPr lang="ru-RU" sz="2000" dirty="0" smtClean="0"/>
              <a:t> </a:t>
            </a:r>
            <a:r>
              <a:rPr lang="ru-RU" sz="2000" dirty="0" err="1" smtClean="0"/>
              <a:t>верхівкове</a:t>
            </a:r>
            <a:r>
              <a:rPr lang="ru-RU" sz="2000" dirty="0" smtClean="0"/>
              <a:t> та </a:t>
            </a:r>
            <a:r>
              <a:rPr lang="ru-RU" sz="2000" dirty="0" err="1" smtClean="0"/>
              <a:t>бічне</a:t>
            </a:r>
            <a:r>
              <a:rPr lang="ru-RU" sz="2000" dirty="0" smtClean="0"/>
              <a:t> </a:t>
            </a:r>
            <a:r>
              <a:rPr lang="ru-RU" sz="2000" dirty="0" err="1" smtClean="0"/>
              <a:t>розташування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одиночних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спорангіїв</a:t>
            </a:r>
            <a:r>
              <a:rPr lang="ru-RU" sz="2000" dirty="0" smtClean="0"/>
              <a:t>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визрівали</a:t>
            </a:r>
            <a:r>
              <a:rPr lang="ru-RU" sz="2000" dirty="0" smtClean="0"/>
              <a:t> </a:t>
            </a:r>
            <a:r>
              <a:rPr lang="ru-RU" sz="2000" dirty="0" err="1" smtClean="0"/>
              <a:t>одночасно</a:t>
            </a:r>
            <a:r>
              <a:rPr lang="ru-RU" sz="2000" dirty="0" smtClean="0"/>
              <a:t>. </a:t>
            </a:r>
            <a:r>
              <a:rPr lang="ru-RU" sz="2000" dirty="0" err="1" smtClean="0"/>
              <a:t>Сучасні</a:t>
            </a:r>
            <a:r>
              <a:rPr lang="ru-RU" sz="2000" dirty="0" smtClean="0"/>
              <a:t> </a:t>
            </a:r>
            <a:r>
              <a:rPr lang="ru-RU" sz="2000" dirty="0" err="1" smtClean="0"/>
              <a:t>види</a:t>
            </a:r>
            <a:r>
              <a:rPr lang="ru-RU" sz="2000" dirty="0" smtClean="0"/>
              <a:t> </a:t>
            </a:r>
            <a:r>
              <a:rPr lang="ru-RU" sz="2000" dirty="0" err="1" smtClean="0"/>
              <a:t>мають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спорангії</a:t>
            </a:r>
            <a:r>
              <a:rPr lang="ru-RU" sz="2000" dirty="0" smtClean="0"/>
              <a:t> на </a:t>
            </a:r>
            <a:r>
              <a:rPr lang="ru-RU" sz="2000" dirty="0" err="1" smtClean="0"/>
              <a:t>нижній</a:t>
            </a:r>
            <a:r>
              <a:rPr lang="ru-RU" sz="2000" dirty="0" smtClean="0"/>
              <a:t> </a:t>
            </a:r>
            <a:r>
              <a:rPr lang="ru-RU" sz="2000" dirty="0" err="1" smtClean="0"/>
              <a:t>стороні</a:t>
            </a:r>
            <a:r>
              <a:rPr lang="ru-RU" sz="2000" dirty="0" smtClean="0"/>
              <a:t> листа, </a:t>
            </a:r>
            <a:r>
              <a:rPr lang="ru-RU" sz="2000" dirty="0" err="1" smtClean="0"/>
              <a:t>спорангії</a:t>
            </a:r>
            <a:r>
              <a:rPr lang="ru-RU" sz="2000" dirty="0" smtClean="0"/>
              <a:t> у них </a:t>
            </a:r>
            <a:r>
              <a:rPr lang="ru-RU" sz="2000" dirty="0" err="1" smtClean="0"/>
              <a:t>зібрані</a:t>
            </a:r>
            <a:r>
              <a:rPr lang="ru-RU" sz="2000" dirty="0" smtClean="0"/>
              <a:t> у </a:t>
            </a:r>
            <a:r>
              <a:rPr lang="ru-RU" sz="2000" dirty="0" err="1" smtClean="0"/>
              <a:t>групи</a:t>
            </a:r>
            <a:r>
              <a:rPr lang="ru-RU" sz="2000" dirty="0" smtClean="0"/>
              <a:t> – </a:t>
            </a:r>
            <a:r>
              <a:rPr lang="ru-RU" sz="2000" dirty="0" err="1" smtClean="0"/>
              <a:t>соруси</a:t>
            </a:r>
            <a:r>
              <a:rPr lang="ru-RU" sz="2000" dirty="0" smtClean="0"/>
              <a:t>, </a:t>
            </a:r>
            <a:r>
              <a:rPr lang="ru-RU" sz="2000" dirty="0" err="1" smtClean="0"/>
              <a:t>визрівання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поступове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починається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центру </a:t>
            </a:r>
            <a:r>
              <a:rPr lang="ru-RU" sz="2000" dirty="0" err="1" smtClean="0"/>
              <a:t>групи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357554" y="6286496"/>
            <a:ext cx="1500198" cy="571504"/>
          </a:xfrm>
        </p:spPr>
        <p:txBody>
          <a:bodyPr>
            <a:normAutofit/>
          </a:bodyPr>
          <a:lstStyle/>
          <a:p>
            <a:r>
              <a:rPr lang="ru-RU" sz="1600" dirty="0" err="1" smtClean="0"/>
              <a:t>Спорангії</a:t>
            </a:r>
            <a:endParaRPr lang="ru-RU" sz="1600" dirty="0"/>
          </a:p>
        </p:txBody>
      </p:sp>
      <p:pic>
        <p:nvPicPr>
          <p:cNvPr id="5" name="Рисунок 4" descr="S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1491" b="11491"/>
          <a:stretch>
            <a:fillRect/>
          </a:stretch>
        </p:blipFill>
        <p:spPr>
          <a:xfrm>
            <a:off x="428596" y="285728"/>
            <a:ext cx="4635529" cy="578647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0" y="0"/>
            <a:ext cx="3614734" cy="6429396"/>
          </a:xfrm>
        </p:spPr>
        <p:txBody>
          <a:bodyPr>
            <a:normAutofit/>
          </a:bodyPr>
          <a:lstStyle/>
          <a:p>
            <a:r>
              <a:rPr lang="ru-RU" sz="2100" dirty="0" err="1"/>
              <a:t>Групове</a:t>
            </a:r>
            <a:r>
              <a:rPr lang="ru-RU" sz="2100" dirty="0"/>
              <a:t> </a:t>
            </a:r>
            <a:r>
              <a:rPr lang="ru-RU" sz="2100" dirty="0" err="1"/>
              <a:t>положення</a:t>
            </a:r>
            <a:r>
              <a:rPr lang="ru-RU" sz="2100" dirty="0"/>
              <a:t> </a:t>
            </a:r>
            <a:r>
              <a:rPr lang="ru-RU" sz="2100" dirty="0" err="1"/>
              <a:t>спорангіїв</a:t>
            </a:r>
            <a:r>
              <a:rPr lang="ru-RU" sz="2100" dirty="0"/>
              <a:t> </a:t>
            </a:r>
            <a:r>
              <a:rPr lang="ru-RU" sz="2100" dirty="0" err="1"/>
              <a:t>дозволяє</a:t>
            </a:r>
            <a:r>
              <a:rPr lang="ru-RU" sz="2100" dirty="0"/>
              <a:t> </a:t>
            </a:r>
            <a:r>
              <a:rPr lang="ru-RU" sz="2100" dirty="0" err="1"/>
              <a:t>забезпечити</a:t>
            </a:r>
            <a:r>
              <a:rPr lang="ru-RU" sz="2100" dirty="0"/>
              <a:t> </a:t>
            </a:r>
            <a:r>
              <a:rPr lang="ru-RU" sz="2100" dirty="0" err="1"/>
              <a:t>їх</a:t>
            </a:r>
            <a:r>
              <a:rPr lang="ru-RU" sz="2100" dirty="0"/>
              <a:t> </a:t>
            </a:r>
            <a:r>
              <a:rPr lang="ru-RU" sz="2100" dirty="0" err="1"/>
              <a:t>кращим</a:t>
            </a:r>
            <a:r>
              <a:rPr lang="ru-RU" sz="2100" dirty="0"/>
              <a:t> </a:t>
            </a:r>
            <a:r>
              <a:rPr lang="ru-RU" sz="2100" dirty="0" err="1"/>
              <a:t>постачанням</a:t>
            </a:r>
            <a:r>
              <a:rPr lang="ru-RU" sz="2100" dirty="0"/>
              <a:t> </a:t>
            </a:r>
            <a:r>
              <a:rPr lang="ru-RU" sz="2100" dirty="0" err="1"/>
              <a:t>елементами</a:t>
            </a:r>
            <a:r>
              <a:rPr lang="ru-RU" sz="2100" dirty="0"/>
              <a:t> </a:t>
            </a:r>
            <a:r>
              <a:rPr lang="ru-RU" sz="2100" dirty="0" err="1"/>
              <a:t>живлення</a:t>
            </a:r>
            <a:r>
              <a:rPr lang="ru-RU" sz="2100" dirty="0"/>
              <a:t> за </a:t>
            </a:r>
            <a:r>
              <a:rPr lang="ru-RU" sz="2100" dirty="0" err="1"/>
              <a:t>рахунок</a:t>
            </a:r>
            <a:r>
              <a:rPr lang="ru-RU" sz="2100" dirty="0"/>
              <a:t> великого </a:t>
            </a:r>
            <a:r>
              <a:rPr lang="ru-RU" sz="2100" dirty="0" err="1"/>
              <a:t>провідного</a:t>
            </a:r>
            <a:r>
              <a:rPr lang="ru-RU" sz="2100" dirty="0"/>
              <a:t> пучка, </a:t>
            </a:r>
            <a:r>
              <a:rPr lang="ru-RU" sz="2100" dirty="0" err="1"/>
              <a:t>що</a:t>
            </a:r>
            <a:r>
              <a:rPr lang="ru-RU" sz="2100" dirty="0"/>
              <a:t> </a:t>
            </a:r>
            <a:r>
              <a:rPr lang="ru-RU" sz="2100" dirty="0" err="1"/>
              <a:t>підходить</a:t>
            </a:r>
            <a:r>
              <a:rPr lang="ru-RU" sz="2100" dirty="0"/>
              <a:t> до сорусу. У </a:t>
            </a:r>
            <a:r>
              <a:rPr lang="ru-RU" sz="2100" dirty="0" err="1"/>
              <a:t>багатьох</a:t>
            </a:r>
            <a:r>
              <a:rPr lang="ru-RU" sz="2100" dirty="0"/>
              <a:t> </a:t>
            </a:r>
            <a:r>
              <a:rPr lang="ru-RU" sz="2100" dirty="0" err="1"/>
              <a:t>видів</a:t>
            </a:r>
            <a:r>
              <a:rPr lang="ru-RU" sz="2100" dirty="0"/>
              <a:t> </a:t>
            </a:r>
            <a:r>
              <a:rPr lang="ru-RU" sz="2100" dirty="0" err="1"/>
              <a:t>соруси</a:t>
            </a:r>
            <a:r>
              <a:rPr lang="ru-RU" sz="2100" dirty="0"/>
              <a:t> </a:t>
            </a:r>
            <a:r>
              <a:rPr lang="ru-RU" sz="2100" dirty="0" err="1"/>
              <a:t>захищені</a:t>
            </a:r>
            <a:r>
              <a:rPr lang="ru-RU" sz="2100" dirty="0"/>
              <a:t> </a:t>
            </a:r>
            <a:r>
              <a:rPr lang="ru-RU" sz="2100" dirty="0" err="1"/>
              <a:t>особливими</a:t>
            </a:r>
            <a:r>
              <a:rPr lang="ru-RU" sz="2100" dirty="0"/>
              <a:t> </a:t>
            </a:r>
            <a:r>
              <a:rPr lang="ru-RU" sz="2100" dirty="0" err="1"/>
              <a:t>виростами</a:t>
            </a:r>
            <a:r>
              <a:rPr lang="ru-RU" sz="2100" dirty="0"/>
              <a:t> листа – </a:t>
            </a:r>
            <a:r>
              <a:rPr lang="ru-RU" sz="2100" dirty="0" err="1"/>
              <a:t>покривальцями</a:t>
            </a:r>
            <a:r>
              <a:rPr lang="ru-RU" sz="2100" dirty="0"/>
              <a:t>, </a:t>
            </a:r>
            <a:r>
              <a:rPr lang="ru-RU" sz="2100" dirty="0" err="1"/>
              <a:t>або</a:t>
            </a:r>
            <a:r>
              <a:rPr lang="ru-RU" sz="2100" dirty="0"/>
              <a:t> </a:t>
            </a:r>
            <a:r>
              <a:rPr lang="ru-RU" sz="2100" dirty="0" err="1"/>
              <a:t>індузіями</a:t>
            </a:r>
            <a:r>
              <a:rPr lang="ru-RU" sz="2100" dirty="0"/>
              <a:t>. </a:t>
            </a:r>
            <a:r>
              <a:rPr lang="ru-RU" sz="2100" dirty="0" err="1"/>
              <a:t>Крім</a:t>
            </a:r>
            <a:r>
              <a:rPr lang="ru-RU" sz="2100" dirty="0"/>
              <a:t> того </a:t>
            </a:r>
            <a:r>
              <a:rPr lang="ru-RU" sz="2100" dirty="0" err="1"/>
              <a:t>захисну</a:t>
            </a:r>
            <a:r>
              <a:rPr lang="ru-RU" sz="2100" dirty="0"/>
              <a:t> роль </a:t>
            </a:r>
            <a:r>
              <a:rPr lang="ru-RU" sz="2100" dirty="0" err="1"/>
              <a:t>відіграє</a:t>
            </a:r>
            <a:r>
              <a:rPr lang="ru-RU" sz="2100" dirty="0"/>
              <a:t> </a:t>
            </a:r>
            <a:r>
              <a:rPr lang="ru-RU" sz="2100" dirty="0" err="1"/>
              <a:t>спіральне</a:t>
            </a:r>
            <a:r>
              <a:rPr lang="ru-RU" sz="2100" dirty="0"/>
              <a:t> </a:t>
            </a:r>
            <a:r>
              <a:rPr lang="ru-RU" sz="2100" dirty="0" err="1"/>
              <a:t>згортання</a:t>
            </a:r>
            <a:r>
              <a:rPr lang="ru-RU" sz="2100" dirty="0"/>
              <a:t> молодого </a:t>
            </a:r>
            <a:r>
              <a:rPr lang="ru-RU" sz="2100" dirty="0" err="1"/>
              <a:t>листя</a:t>
            </a:r>
            <a:r>
              <a:rPr lang="ru-RU" sz="2100" dirty="0"/>
              <a:t>. В </a:t>
            </a:r>
            <a:r>
              <a:rPr lang="ru-RU" sz="2100" dirty="0" err="1"/>
              <a:t>середині</a:t>
            </a:r>
            <a:r>
              <a:rPr lang="ru-RU" sz="2100" dirty="0"/>
              <a:t> такого </a:t>
            </a:r>
            <a:r>
              <a:rPr lang="ru-RU" sz="2100" dirty="0" err="1"/>
              <a:t>равлика</a:t>
            </a:r>
            <a:r>
              <a:rPr lang="ru-RU" sz="2100" dirty="0"/>
              <a:t> </a:t>
            </a:r>
            <a:r>
              <a:rPr lang="ru-RU" sz="2100" dirty="0" err="1"/>
              <a:t>вже</a:t>
            </a:r>
            <a:r>
              <a:rPr lang="ru-RU" sz="2100" dirty="0"/>
              <a:t> </a:t>
            </a:r>
            <a:r>
              <a:rPr lang="ru-RU" sz="2100" dirty="0" err="1"/>
              <a:t>починають</a:t>
            </a:r>
            <a:r>
              <a:rPr lang="ru-RU" sz="2100" dirty="0"/>
              <a:t> </a:t>
            </a:r>
            <a:r>
              <a:rPr lang="ru-RU" sz="2100" dirty="0" err="1"/>
              <a:t>визрівати</a:t>
            </a:r>
            <a:r>
              <a:rPr lang="ru-RU" sz="2100" dirty="0"/>
              <a:t> спори.</a:t>
            </a:r>
          </a:p>
        </p:txBody>
      </p:sp>
      <p:pic>
        <p:nvPicPr>
          <p:cNvPr id="5" name="Содержимое 4" descr="126328m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44" y="428604"/>
            <a:ext cx="5095942" cy="528641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357166"/>
            <a:ext cx="3429000" cy="5357850"/>
          </a:xfrm>
        </p:spPr>
        <p:txBody>
          <a:bodyPr>
            <a:noAutofit/>
          </a:bodyPr>
          <a:lstStyle/>
          <a:p>
            <a:r>
              <a:rPr lang="ru-RU" sz="2400" dirty="0" smtClean="0"/>
              <a:t>У </a:t>
            </a:r>
            <a:r>
              <a:rPr lang="ru-RU" sz="2400" dirty="0" err="1" smtClean="0"/>
              <a:t>деякої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папороті</a:t>
            </a:r>
            <a:r>
              <a:rPr lang="ru-RU" sz="2400" dirty="0" smtClean="0"/>
              <a:t> </a:t>
            </a:r>
            <a:r>
              <a:rPr lang="ru-RU" sz="2400" dirty="0" err="1" smtClean="0"/>
              <a:t>спорангії</a:t>
            </a:r>
            <a:r>
              <a:rPr lang="ru-RU" sz="2400" dirty="0" smtClean="0"/>
              <a:t> </a:t>
            </a:r>
            <a:r>
              <a:rPr lang="ru-RU" sz="2400" dirty="0" err="1" smtClean="0"/>
              <a:t>утворюються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групи</a:t>
            </a:r>
            <a:r>
              <a:rPr lang="ru-RU" sz="2400" dirty="0" smtClean="0"/>
              <a:t> </a:t>
            </a:r>
            <a:r>
              <a:rPr lang="ru-RU" sz="2400" dirty="0" err="1" smtClean="0"/>
              <a:t>клітин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мають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багатошарову</a:t>
            </a:r>
            <a:r>
              <a:rPr lang="ru-RU" sz="2400" dirty="0" smtClean="0"/>
              <a:t> </a:t>
            </a:r>
            <a:r>
              <a:rPr lang="ru-RU" sz="2400" dirty="0" err="1" smtClean="0"/>
              <a:t>будову</a:t>
            </a:r>
            <a:r>
              <a:rPr lang="ru-RU" sz="2400" dirty="0" smtClean="0"/>
              <a:t>, а у </a:t>
            </a:r>
            <a:r>
              <a:rPr lang="ru-RU" sz="2400" dirty="0" err="1" smtClean="0"/>
              <a:t>більшості</a:t>
            </a:r>
            <a:r>
              <a:rPr lang="ru-RU" sz="2400" dirty="0" smtClean="0"/>
              <a:t> – </a:t>
            </a:r>
            <a:r>
              <a:rPr lang="ru-RU" sz="2400" dirty="0" err="1" smtClean="0"/>
              <a:t>складаються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однієї</a:t>
            </a:r>
            <a:r>
              <a:rPr lang="ru-RU" sz="2400" dirty="0" smtClean="0"/>
              <a:t> </a:t>
            </a:r>
            <a:r>
              <a:rPr lang="ru-RU" sz="2400" dirty="0" err="1" smtClean="0"/>
              <a:t>клітини</a:t>
            </a:r>
            <a:r>
              <a:rPr lang="ru-RU" sz="2400" dirty="0" smtClean="0"/>
              <a:t> та </a:t>
            </a:r>
            <a:r>
              <a:rPr lang="ru-RU" sz="2400" dirty="0" err="1" smtClean="0"/>
              <a:t>мають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стінку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одного шару </a:t>
            </a:r>
            <a:r>
              <a:rPr lang="ru-RU" sz="2400" dirty="0" err="1" smtClean="0"/>
              <a:t>клітин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5" name="Рисунок 4" descr="images.jpe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7136" r="17136"/>
          <a:stretch>
            <a:fillRect/>
          </a:stretch>
        </p:blipFill>
        <p:spPr>
          <a:xfrm>
            <a:off x="428596" y="1071546"/>
            <a:ext cx="4765574" cy="476557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571480"/>
            <a:ext cx="6255488" cy="5715015"/>
          </a:xfrm>
        </p:spPr>
        <p:txBody>
          <a:bodyPr>
            <a:noAutofit/>
          </a:bodyPr>
          <a:lstStyle/>
          <a:p>
            <a:r>
              <a:rPr lang="ru-RU" sz="2000" dirty="0" smtClean="0"/>
              <a:t>Для </a:t>
            </a:r>
            <a:r>
              <a:rPr lang="ru-RU" sz="2000" dirty="0" err="1" smtClean="0"/>
              <a:t>різних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груп</a:t>
            </a:r>
            <a:r>
              <a:rPr lang="ru-RU" sz="2000" dirty="0" smtClean="0"/>
              <a:t> </a:t>
            </a:r>
            <a:r>
              <a:rPr lang="ru-RU" sz="2000" dirty="0" err="1" smtClean="0"/>
              <a:t>папороті</a:t>
            </a:r>
            <a:r>
              <a:rPr lang="ru-RU" sz="2000" dirty="0" smtClean="0"/>
              <a:t> </a:t>
            </a:r>
            <a:r>
              <a:rPr lang="ru-RU" sz="2000" dirty="0" err="1" smtClean="0"/>
              <a:t>характерне</a:t>
            </a:r>
            <a:r>
              <a:rPr lang="ru-RU" sz="2000" dirty="0" smtClean="0"/>
              <a:t> </a:t>
            </a:r>
            <a:r>
              <a:rPr lang="ru-RU" sz="2000" dirty="0" err="1" smtClean="0"/>
              <a:t>своє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пристосування</a:t>
            </a:r>
            <a:r>
              <a:rPr lang="ru-RU" sz="2000" dirty="0" smtClean="0"/>
              <a:t> до </a:t>
            </a:r>
            <a:r>
              <a:rPr lang="ru-RU" sz="2000" dirty="0" err="1" smtClean="0"/>
              <a:t>розповсюдження</a:t>
            </a:r>
            <a:r>
              <a:rPr lang="ru-RU" sz="2000" dirty="0" smtClean="0"/>
              <a:t> спор. У </a:t>
            </a:r>
            <a:r>
              <a:rPr lang="ru-RU" sz="2000" dirty="0" err="1" smtClean="0"/>
              <a:t>найбільш</a:t>
            </a:r>
            <a:r>
              <a:rPr lang="ru-RU" sz="2000" dirty="0" smtClean="0"/>
              <a:t> просто </a:t>
            </a:r>
            <a:r>
              <a:rPr lang="ru-RU" sz="2000" dirty="0" err="1" smtClean="0"/>
              <a:t>організованих</a:t>
            </a:r>
            <a:r>
              <a:rPr lang="ru-RU" sz="2000" dirty="0" smtClean="0"/>
              <a:t> форм </a:t>
            </a:r>
            <a:r>
              <a:rPr lang="ru-RU" sz="2000" dirty="0" err="1" smtClean="0"/>
              <a:t>спорангії</a:t>
            </a:r>
            <a:r>
              <a:rPr lang="ru-RU" sz="2000" dirty="0" smtClean="0"/>
              <a:t> просто </a:t>
            </a:r>
            <a:r>
              <a:rPr lang="ru-RU" sz="2000" dirty="0" err="1" smtClean="0"/>
              <a:t>розриваються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поперековою</a:t>
            </a:r>
            <a:r>
              <a:rPr lang="ru-RU" sz="2000" dirty="0" smtClean="0"/>
              <a:t> </a:t>
            </a:r>
            <a:r>
              <a:rPr lang="ru-RU" sz="2000" dirty="0" err="1" smtClean="0"/>
              <a:t>щілиною</a:t>
            </a:r>
            <a:r>
              <a:rPr lang="ru-RU" sz="2000" dirty="0" smtClean="0"/>
              <a:t>. У </a:t>
            </a:r>
            <a:r>
              <a:rPr lang="ru-RU" sz="2000" dirty="0" err="1" smtClean="0"/>
              <a:t>найбільш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розвиненої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папороті</a:t>
            </a:r>
            <a:r>
              <a:rPr lang="ru-RU" sz="2000" dirty="0" smtClean="0"/>
              <a:t> </a:t>
            </a:r>
            <a:r>
              <a:rPr lang="ru-RU" sz="2000" dirty="0" err="1" smtClean="0"/>
              <a:t>спорангій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відкривається</a:t>
            </a:r>
            <a:r>
              <a:rPr lang="ru-RU" sz="2000" dirty="0" smtClean="0"/>
              <a:t> за </a:t>
            </a:r>
            <a:r>
              <a:rPr lang="ru-RU" sz="2000" dirty="0" err="1" smtClean="0"/>
              <a:t>допомогою</a:t>
            </a:r>
            <a:r>
              <a:rPr lang="ru-RU" sz="2000" dirty="0" smtClean="0"/>
              <a:t> </a:t>
            </a:r>
            <a:r>
              <a:rPr lang="ru-RU" sz="2000" dirty="0" err="1" smtClean="0"/>
              <a:t>спеціального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механічного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кільця</a:t>
            </a:r>
            <a:r>
              <a:rPr lang="ru-RU" sz="2000" dirty="0" smtClean="0"/>
              <a:t>.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кільце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клітин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нерівномірно</a:t>
            </a:r>
            <a:r>
              <a:rPr lang="ru-RU" sz="2000" dirty="0" smtClean="0"/>
              <a:t> </a:t>
            </a:r>
            <a:r>
              <a:rPr lang="ru-RU" sz="2000" dirty="0" err="1" smtClean="0"/>
              <a:t>потовщеними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оболонками</a:t>
            </a:r>
            <a:r>
              <a:rPr lang="ru-RU" sz="2000" dirty="0" smtClean="0"/>
              <a:t> </a:t>
            </a:r>
            <a:r>
              <a:rPr lang="ru-RU" sz="2000" dirty="0" err="1" smtClean="0"/>
              <a:t>спирається</a:t>
            </a:r>
            <a:r>
              <a:rPr lang="ru-RU" sz="2000" dirty="0" smtClean="0"/>
              <a:t> на </a:t>
            </a:r>
            <a:r>
              <a:rPr lang="ru-RU" sz="2000" dirty="0" err="1" smtClean="0"/>
              <a:t>ніжку</a:t>
            </a:r>
            <a:r>
              <a:rPr lang="ru-RU" sz="2000" dirty="0" smtClean="0"/>
              <a:t> </a:t>
            </a:r>
            <a:r>
              <a:rPr lang="ru-RU" sz="2000" dirty="0" err="1" smtClean="0"/>
              <a:t>спорангію</a:t>
            </a:r>
            <a:r>
              <a:rPr lang="ru-RU" sz="2000" dirty="0" smtClean="0"/>
              <a:t>, </a:t>
            </a:r>
            <a:r>
              <a:rPr lang="ru-RU" sz="2000" dirty="0" err="1" smtClean="0"/>
              <a:t>охоплюючи</a:t>
            </a:r>
            <a:r>
              <a:rPr lang="ru-RU" sz="2000" dirty="0" smtClean="0"/>
              <a:t>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на</a:t>
            </a:r>
            <a:r>
              <a:rPr lang="ru-RU" sz="2000" dirty="0" smtClean="0"/>
              <a:t> 2/3 периметру. Коли </a:t>
            </a:r>
            <a:r>
              <a:rPr lang="ru-RU" sz="2000" dirty="0" err="1" smtClean="0"/>
              <a:t>спорангій</a:t>
            </a:r>
            <a:r>
              <a:rPr lang="ru-RU" sz="2000" dirty="0" smtClean="0"/>
              <a:t> </a:t>
            </a:r>
            <a:r>
              <a:rPr lang="ru-RU" sz="2000" dirty="0" err="1" smtClean="0"/>
              <a:t>висихає</a:t>
            </a:r>
            <a:r>
              <a:rPr lang="ru-RU" sz="2000" dirty="0" smtClean="0"/>
              <a:t> у </a:t>
            </a:r>
            <a:r>
              <a:rPr lang="ru-RU" sz="2000" dirty="0" err="1" smtClean="0"/>
              <a:t>клітинах</a:t>
            </a:r>
            <a:r>
              <a:rPr lang="ru-RU" sz="2000" dirty="0" smtClean="0"/>
              <a:t> </a:t>
            </a:r>
            <a:r>
              <a:rPr lang="ru-RU" sz="2000" dirty="0" err="1" smtClean="0"/>
              <a:t>утворюється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високий</a:t>
            </a:r>
            <a:r>
              <a:rPr lang="ru-RU" sz="2000" dirty="0" smtClean="0"/>
              <a:t> </a:t>
            </a:r>
            <a:r>
              <a:rPr lang="ru-RU" sz="2000" dirty="0" err="1" smtClean="0"/>
              <a:t>тиск</a:t>
            </a:r>
            <a:r>
              <a:rPr lang="ru-RU" sz="2000" dirty="0" smtClean="0"/>
              <a:t>, </a:t>
            </a:r>
            <a:r>
              <a:rPr lang="ru-RU" sz="2000" dirty="0" err="1" smtClean="0"/>
              <a:t>кільце</a:t>
            </a:r>
            <a:r>
              <a:rPr lang="ru-RU" sz="2000" dirty="0" smtClean="0"/>
              <a:t> </a:t>
            </a:r>
            <a:r>
              <a:rPr lang="ru-RU" sz="2000" dirty="0" err="1" smtClean="0"/>
              <a:t>стискається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спорангій</a:t>
            </a:r>
            <a:r>
              <a:rPr lang="ru-RU" sz="2000" dirty="0" smtClean="0"/>
              <a:t> </a:t>
            </a:r>
            <a:r>
              <a:rPr lang="ru-RU" sz="2000" dirty="0" err="1" smtClean="0"/>
              <a:t>розривається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поперековою</a:t>
            </a:r>
            <a:r>
              <a:rPr lang="ru-RU" sz="2000" dirty="0" smtClean="0"/>
              <a:t> </a:t>
            </a:r>
            <a:r>
              <a:rPr lang="ru-RU" sz="2000" dirty="0" err="1" smtClean="0"/>
              <a:t>тріщиною</a:t>
            </a:r>
            <a:r>
              <a:rPr lang="ru-RU" sz="2000" dirty="0" smtClean="0"/>
              <a:t>. </a:t>
            </a:r>
            <a:r>
              <a:rPr lang="ru-RU" sz="2000" dirty="0" err="1" smtClean="0"/>
              <a:t>Кільце</a:t>
            </a:r>
            <a:r>
              <a:rPr lang="ru-RU" sz="2000" dirty="0" smtClean="0"/>
              <a:t> </a:t>
            </a:r>
            <a:r>
              <a:rPr lang="ru-RU" sz="2000" dirty="0" err="1" smtClean="0"/>
              <a:t>зненацька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розпрямляється</a:t>
            </a:r>
            <a:r>
              <a:rPr lang="ru-RU" sz="2000" dirty="0" smtClean="0"/>
              <a:t> та </a:t>
            </a:r>
            <a:r>
              <a:rPr lang="ru-RU" sz="2000" dirty="0" err="1" smtClean="0"/>
              <a:t>грає</a:t>
            </a:r>
            <a:r>
              <a:rPr lang="ru-RU" sz="2000" dirty="0" smtClean="0"/>
              <a:t> роль </a:t>
            </a:r>
            <a:r>
              <a:rPr lang="ru-RU" sz="2000" dirty="0" err="1" smtClean="0"/>
              <a:t>катапульти</a:t>
            </a:r>
            <a:r>
              <a:rPr lang="ru-RU" sz="2000" dirty="0" smtClean="0"/>
              <a:t>, </a:t>
            </a:r>
            <a:r>
              <a:rPr lang="ru-RU" sz="2000" dirty="0" err="1" smtClean="0"/>
              <a:t>розкидаючи</a:t>
            </a:r>
            <a:r>
              <a:rPr lang="ru-RU" sz="2000" dirty="0" smtClean="0"/>
              <a:t> спори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123</TotalTime>
  <Words>659</Words>
  <Application>Microsoft Office PowerPoint</Application>
  <PresentationFormat>Экран (4:3)</PresentationFormat>
  <Paragraphs>34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Папоротеподібні</vt:lpstr>
      <vt:lpstr>Те, що зазвичай називають папороттю</vt:lpstr>
      <vt:lpstr>Папороть сильно відрізняється за розмірами. Серед неї є великі рослини до 25 м та діаметром стовбуру до 50 см та крихітні рослинки всього декілька міліметрів за розмірами.</vt:lpstr>
      <vt:lpstr>На відміну від інших судинних рослин у папороті за масою переважає листя. Листя велике, у бруньці складене равликоподібно, наростає верхівкою та несе спорангії. Таке листя називається ваями, являється макрофіллами.</vt:lpstr>
      <vt:lpstr>Більшість папороті помірних областей має м’ясисте, сифоностелічне кореневище, на якому кожен рік утворюються нові пучки листя. </vt:lpstr>
      <vt:lpstr>Папороть, за виключенням деяких родів, - рівноспорові рослини. Спорангії у них розташовані на листі і розрізняються за положенням та будові. Найдревніші форми мали верхівкове та бічне розташування одиночних спорангіїв, які визрівали одночасно. Сучасні види мають спорангії на нижній стороні листа, спорангії у них зібрані у групи – соруси, визрівання поступове, що починається від центру групи.</vt:lpstr>
      <vt:lpstr>Групове положення спорангіїв дозволяє забезпечити їх кращим постачанням елементами живлення за рахунок великого провідного пучка, що підходить до сорусу. У багатьох видів соруси захищені особливими виростами листа – покривальцями, або індузіями. Крім того захисну роль відіграє спіральне згортання молодого листя. В середині такого равлика вже починають визрівати спори.</vt:lpstr>
      <vt:lpstr>У деякої папороті спорангії утворюються з групи клітин і мають багатошарову будову, а у більшості – складаються з однієї клітини та мають стінку з одного шару клітин.</vt:lpstr>
      <vt:lpstr>Для різних груп папороті характерне своє пристосування до розповсюдження спор. У найбільш просто організованих форм спорангії просто розриваються поперековою щілиною. У найбільш розвиненої папороті спорангій відкривається за допомогою спеціального механічного кільця. Це кільце з клітин з нерівномірно потовщеними оболонками спирається на ніжку спорангію, охоплюючи його на 2/3 периметру. Коли спорангій висихає у клітинах утворюється високий тиск, кільце стискається і спорангій розривається поперековою тріщиною. Кільце зненацька розпрямляється та грає роль катапульти, розкидаючи спори.</vt:lpstr>
      <vt:lpstr>Крім типового життєвого циклу, багато представників мають додаткові варіанти розмноження шляхом утворення геметофітів з вегетативних клітин спорофіту (апоспорія) та спорофітів з соматичних клітин гамето фіту (апогамія). Відмічають випадки партеногенезу – утворення спорофіту з незаплідненого гаметофіту.</vt:lpstr>
      <vt:lpstr>Відділ підрозділяється на класи вужачкові, мараттієві, поліподіопсіди.        Відділ підрозділяється на класи вужачкові, мараттієві, поліподіопсіди.   Вужачкові – це древні трав’янисті рослини з примітивною будовою,</vt:lpstr>
      <vt:lpstr>мараттієві – теж древні, але деревоподібні рослини, що широко зустрічаються у тропічній зоні.</vt:lpstr>
      <vt:lpstr>Слайд 13</vt:lpstr>
      <vt:lpstr>Над проектом працювали:   подворна Г.А. кравець С.в.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Папоротеподібні</dc:title>
  <dc:creator>Пользователь</dc:creator>
  <cp:lastModifiedBy>Пользователь</cp:lastModifiedBy>
  <cp:revision>13</cp:revision>
  <dcterms:created xsi:type="dcterms:W3CDTF">2012-01-27T17:06:06Z</dcterms:created>
  <dcterms:modified xsi:type="dcterms:W3CDTF">2012-01-27T19:09:28Z</dcterms:modified>
</cp:coreProperties>
</file>