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7E9EC-F0C9-429B-952A-E541F2D38244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DC0E9-D380-47A2-994A-072885E1D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D593-2172-45D5-9731-DF8E39E61072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46F2-F43E-4DAC-A000-5B6E561E7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D593-2172-45D5-9731-DF8E39E61072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46F2-F43E-4DAC-A000-5B6E561E7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D593-2172-45D5-9731-DF8E39E61072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46F2-F43E-4DAC-A000-5B6E561E7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D593-2172-45D5-9731-DF8E39E61072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46F2-F43E-4DAC-A000-5B6E561E7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D593-2172-45D5-9731-DF8E39E61072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46F2-F43E-4DAC-A000-5B6E561E7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D593-2172-45D5-9731-DF8E39E61072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46F2-F43E-4DAC-A000-5B6E561E7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D593-2172-45D5-9731-DF8E39E61072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46F2-F43E-4DAC-A000-5B6E561E7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D593-2172-45D5-9731-DF8E39E61072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46F2-F43E-4DAC-A000-5B6E561E7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D593-2172-45D5-9731-DF8E39E61072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46F2-F43E-4DAC-A000-5B6E561E7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D593-2172-45D5-9731-DF8E39E61072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46F2-F43E-4DAC-A000-5B6E561E7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D593-2172-45D5-9731-DF8E39E61072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46F2-F43E-4DAC-A000-5B6E561E7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0D593-2172-45D5-9731-DF8E39E61072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D46F2-F43E-4DAC-A000-5B6E561E7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620688"/>
            <a:ext cx="6286657" cy="1323439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Script" pitchFamily="34" charset="0"/>
              </a:rPr>
              <a:t>Контрацепція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egoe Script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71800" y="980728"/>
            <a:ext cx="3600400" cy="5904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9552" y="836712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Segoe Script" pitchFamily="34" charset="0"/>
                <a:ea typeface="+mj-ea"/>
                <a:cs typeface="+mj-cs"/>
              </a:rPr>
              <a:t>Діафрагма</a:t>
            </a:r>
            <a:endParaRPr kumimoji="0" lang="en-US" sz="3600" b="1" i="0" u="none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 l="21875"/>
          <a:stretch>
            <a:fillRect/>
          </a:stretch>
        </p:blipFill>
        <p:spPr bwMode="auto">
          <a:xfrm>
            <a:off x="304800" y="1600200"/>
            <a:ext cx="38100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343400" y="1600200"/>
            <a:ext cx="4405064" cy="4191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Ефективність </a:t>
            </a:r>
            <a:r>
              <a:rPr kumimoji="0" lang="en-US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95</a:t>
            </a:r>
            <a:r>
              <a:rPr kumimoji="0" lang="uk-U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% </a:t>
            </a:r>
            <a:r>
              <a:rPr kumimoji="0" lang="ru-RU" sz="2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Вимагає</a:t>
            </a:r>
            <a:r>
              <a:rPr kumimoji="0" lang="ru-RU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 установки, </a:t>
            </a:r>
            <a:r>
              <a:rPr kumimoji="0" lang="ru-RU" sz="2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спритності</a:t>
            </a:r>
            <a:r>
              <a:rPr kumimoji="0" lang="ru-RU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 рук</a:t>
            </a:r>
            <a:endParaRPr kumimoji="0" lang="en-US" sz="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Scrip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Використовується з гелями.</a:t>
            </a:r>
            <a:endParaRPr kumimoji="0" lang="en-US" sz="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Scrip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3568" y="18864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Segoe Script" pitchFamily="34" charset="0"/>
                <a:ea typeface="+mj-ea"/>
                <a:cs typeface="+mj-cs"/>
              </a:rPr>
              <a:t>Внутріматкова</a:t>
            </a:r>
            <a:r>
              <a:rPr kumimoji="0" lang="uk-UA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Segoe Script" pitchFamily="34" charset="0"/>
                <a:ea typeface="+mj-ea"/>
                <a:cs typeface="+mj-cs"/>
              </a:rPr>
              <a:t> спіраль</a:t>
            </a:r>
            <a:endParaRPr kumimoji="0" lang="en-US" sz="3600" b="1" i="0" u="none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052736"/>
            <a:ext cx="3678237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http://lechenie-za-granicey.ru/assets/granitsa/images/kartinki/kontracep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005064"/>
            <a:ext cx="23812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692696"/>
            <a:ext cx="4724400" cy="3581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Ефективність </a:t>
            </a:r>
            <a:r>
              <a:rPr kumimoji="0" lang="en-US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98-99%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Може бути встановлена на 10 років</a:t>
            </a:r>
            <a:endParaRPr kumimoji="0" lang="en-US" sz="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Scrip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Збільшує ризик інфікування</a:t>
            </a:r>
            <a:endParaRPr kumimoji="0" lang="en-US" sz="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Scrip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Зростає ризик позаматкової вагітності</a:t>
            </a:r>
            <a:endParaRPr kumimoji="0" lang="en-US" sz="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Scrip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Добрий спосіб для: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-повторнородок</a:t>
            </a:r>
            <a:endParaRPr kumimoji="0" lang="uk-UA" sz="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Scrip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моногамних</a:t>
            </a:r>
            <a:endParaRPr kumimoji="0" lang="en-US" sz="24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Scrip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556" y="2348880"/>
            <a:ext cx="82253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Script" pitchFamily="34" charset="0"/>
              </a:rPr>
              <a:t>Хімічні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Script" pitchFamily="34" charset="0"/>
              </a:rPr>
              <a:t> </a:t>
            </a:r>
            <a:r>
              <a:rPr lang="ru-RU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Script" pitchFamily="34" charset="0"/>
              </a:rPr>
              <a:t>засоби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51520" y="1196752"/>
            <a:ext cx="6143625" cy="44338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Ефективність </a:t>
            </a:r>
            <a:r>
              <a:rPr kumimoji="0" lang="en-US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80-85%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Працює негайно</a:t>
            </a:r>
            <a:endParaRPr kumimoji="0" lang="en-US" sz="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Scrip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Ефективні протягом години</a:t>
            </a:r>
            <a:endParaRPr kumimoji="0" lang="en-US" sz="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Scrip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Не можна спринцюватися протягом 6 годин</a:t>
            </a:r>
            <a:endParaRPr kumimoji="0" lang="en-US" sz="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Scrip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У </a:t>
            </a:r>
            <a:r>
              <a:rPr kumimoji="0" lang="en-US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20% </a:t>
            </a:r>
            <a:r>
              <a:rPr kumimoji="0" lang="uk-U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зустрічається печіння(реакція)</a:t>
            </a:r>
            <a:endParaRPr kumimoji="0" lang="en-US" sz="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Scrip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04664"/>
            <a:ext cx="1446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Script" pitchFamily="34" charset="0"/>
              </a:rPr>
              <a:t>Піни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egoe Script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587179"/>
            <a:ext cx="4366964" cy="2270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412776"/>
            <a:ext cx="2438400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3568" y="260648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Segoe Script" pitchFamily="34" charset="0"/>
                <a:ea typeface="+mj-ea"/>
                <a:cs typeface="+mj-cs"/>
              </a:rPr>
              <a:t>Плівка</a:t>
            </a:r>
            <a:endParaRPr kumimoji="0" lang="en-US" sz="3600" b="1" i="0" u="none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067944" y="980728"/>
            <a:ext cx="4800600" cy="4191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Ефективність </a:t>
            </a:r>
            <a:r>
              <a:rPr kumimoji="0" lang="en-US" sz="28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80-85%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Працює через 10 хв після застосування</a:t>
            </a:r>
            <a:endParaRPr kumimoji="0" lang="en-US" sz="2800" i="0" u="none" strike="noStrike" kern="1200" normalizeH="0" baseline="0" noProof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Scrip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Ефективні протягом години</a:t>
            </a:r>
            <a:endParaRPr kumimoji="0" lang="en-US" sz="2800" i="0" u="none" strike="noStrike" kern="1200" normalizeH="0" baseline="0" noProof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Scrip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Не можна спринцюватися протягом 6 годин</a:t>
            </a:r>
            <a:endParaRPr kumimoji="0" lang="en-US" sz="2800" i="0" u="none" strike="noStrike" kern="1200" normalizeH="0" baseline="0" noProof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Scrip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У </a:t>
            </a:r>
            <a:r>
              <a:rPr kumimoji="0" lang="en-US" sz="28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20% </a:t>
            </a:r>
            <a:r>
              <a:rPr kumimoji="0" lang="uk-UA" sz="28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зустрічається печіння(реакція)</a:t>
            </a:r>
            <a:endParaRPr kumimoji="0" lang="en-US" sz="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Script" pitchFamily="34" charset="0"/>
            </a:endParaRPr>
          </a:p>
        </p:txBody>
      </p:sp>
      <p:pic>
        <p:nvPicPr>
          <p:cNvPr id="29698" name="Picture 2" descr="http://intranet.tdmu.edu.ua/data/kafedra/internal/obstetrics_ginecology_1/classes_stud/uk/med/lik/ptn/%D0%B0%D0%BA%D1%83%D1%88%D0%B5%D1%80%D1%81%D1%82%D0%B2%D0%BE%20%D1%82%D0%B0%20%D0%B3%D1%96%D0%BD%D0%B5%D0%BA%D0%BE%D0%BB%D0%BE%D0%B3%D1%96%D1%8F/6/01%20%D0%A4%D1%96%D0%B7%D1%96%D0%BE%D0%BB%D0%BE%D0%B3%D1%96%D1%8F%20%D0%B2%D0%B0%D0%B3%D1%96%D1%82%D0%BD%D0%BE%D1%81%D1%82%D1%96,%20%D0%BF%D0%BE%D0%BB%D0%BE%D0%B3%D1%96%D0%B2,%20%D0%BF%D1%96%D1%81%D0%BB%D1%8F%D0%BF%D0%BE%D0%BB.%20%D0%BF%D0%B5%D1%80%D1%96%D0%BE%D0%B4%D1%83.files/image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324225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1691680" y="332656"/>
            <a:ext cx="4600575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Segoe Script" pitchFamily="34" charset="0"/>
                <a:ea typeface="+mj-ea"/>
                <a:cs typeface="+mj-cs"/>
              </a:rPr>
              <a:t>Суппозиторії</a:t>
            </a:r>
            <a:endParaRPr kumimoji="0" lang="en-US" sz="3600" b="1" i="0" u="none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>
          <a:xfrm>
            <a:off x="4067944" y="908720"/>
            <a:ext cx="4800600" cy="3581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Ефективність </a:t>
            </a:r>
            <a:r>
              <a:rPr kumimoji="0" lang="en-US" sz="28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80-85%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Працює через 10 хв після застосування</a:t>
            </a:r>
            <a:endParaRPr kumimoji="0" lang="en-US" sz="2800" i="0" u="none" strike="noStrike" kern="1200" normalizeH="0" baseline="0" noProof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Scrip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Ефективні протягом години</a:t>
            </a:r>
            <a:endParaRPr kumimoji="0" lang="en-US" sz="2800" i="0" u="none" strike="noStrike" kern="1200" normalizeH="0" baseline="0" noProof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Scrip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Не можна спринцюватися протягом 6 годин</a:t>
            </a:r>
            <a:endParaRPr kumimoji="0" lang="en-US" sz="2800" i="0" u="none" strike="noStrike" kern="1200" normalizeH="0" baseline="0" noProof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Scrip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У </a:t>
            </a:r>
            <a:r>
              <a:rPr kumimoji="0" lang="en-US" sz="28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20% </a:t>
            </a:r>
            <a:r>
              <a:rPr kumimoji="0" lang="uk-UA" sz="28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зустрічається печіння(реакція)</a:t>
            </a:r>
            <a:endParaRPr kumimoji="0" lang="en-US" sz="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Script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3494162" cy="2974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4" name="Picture 2" descr="http://www.medicus.ru/files/158988/Supposit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339083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132856"/>
            <a:ext cx="8208912" cy="13443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Script" pitchFamily="34" charset="0"/>
              </a:rPr>
              <a:t>Природні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Script" pitchFamily="34" charset="0"/>
              </a:rPr>
              <a:t> </a:t>
            </a:r>
            <a:r>
              <a:rPr lang="ru-RU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Script" pitchFamily="34" charset="0"/>
              </a:rPr>
              <a:t>методи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push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Segoe Script" pitchFamily="34" charset="0"/>
                <a:ea typeface="+mj-ea"/>
                <a:cs typeface="+mj-cs"/>
              </a:rPr>
              <a:t>Ритми</a:t>
            </a:r>
            <a:endParaRPr kumimoji="0" lang="en-US" sz="3600" b="1" i="0" u="none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714375"/>
            <a:ext cx="2860675" cy="264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05200" y="1600200"/>
            <a:ext cx="4811216" cy="3581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Script" pitchFamily="34" charset="0"/>
              </a:rPr>
              <a:t>Уникати незахищених днів (9-19)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Scrip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Script" pitchFamily="34" charset="0"/>
              </a:rPr>
              <a:t>Ефективність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Script" pitchFamily="34" charset="0"/>
              </a:rPr>
              <a:t>70-80%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Script" pitchFamily="34" charset="0"/>
              </a:rPr>
              <a:t>Передбачувана овуляція 14 день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Scrip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Scrip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push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Segoe Script" pitchFamily="34" charset="0"/>
                <a:ea typeface="+mj-ea"/>
                <a:cs typeface="+mj-cs"/>
              </a:rPr>
              <a:t>Перерваний акт</a:t>
            </a:r>
            <a:endParaRPr kumimoji="0" lang="en-US" sz="3600" b="1" i="0" u="none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268760"/>
            <a:ext cx="3902075" cy="2598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536" y="836712"/>
            <a:ext cx="4495800" cy="3581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Ефективність </a:t>
            </a:r>
            <a:r>
              <a:rPr kumimoji="0" lang="en-US" sz="28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80-90%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Завжди при собі</a:t>
            </a:r>
            <a:endParaRPr kumimoji="0" lang="en-US" sz="2800" i="0" u="none" strike="noStrike" kern="1200" normalizeH="0" baseline="0" noProof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Scrip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Вимагає підвищеної уважності</a:t>
            </a:r>
            <a:endParaRPr kumimoji="0" lang="en-US" sz="2800" i="0" u="none" strike="noStrike" kern="1200" normalizeH="0" baseline="0" noProof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Scrip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Деякі сперматозоїди присутні в рідині, що передує еякуляції </a:t>
            </a:r>
            <a:r>
              <a:rPr kumimoji="0" lang="uk-UA" sz="28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Психологічні проблеми</a:t>
            </a:r>
            <a:endParaRPr kumimoji="0" lang="en-US" sz="2800" i="0" u="none" strike="noStrike" kern="1200" normalizeH="0" baseline="0" noProof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Scrip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push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16832"/>
            <a:ext cx="8136904" cy="192040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pPr algn="ctr"/>
            <a:r>
              <a:rPr lang="ru-RU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Script" pitchFamily="34" charset="0"/>
              </a:rPr>
              <a:t>Гормональні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3968" y="62068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останні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роки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світовий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показник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кількості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абортів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на одну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тисячу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жінок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знизився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57,2 на 1000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жінок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фертильного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дітородного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)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віку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в 1996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році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до 36,7 - в 1999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році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Згідно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даним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ВІЗ, число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абортів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Україні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зменшилося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1061 на 1000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пологів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в 2000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році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до 618 в 2004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році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.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останні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5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років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спостерігається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позитивна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динаміка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по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зниженню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показників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абортів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Україні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. Так,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середньостатистичний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рівень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абортів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в 2000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році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нижчий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ніж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світовий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(32,1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порівнянні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36,7),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однак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практично в 3-4 рази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вищий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ніж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багатьох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країнах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Європи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960440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Segoe Script" pitchFamily="34" charset="0"/>
                <a:ea typeface="+mj-ea"/>
                <a:cs typeface="+mj-cs"/>
              </a:rPr>
              <a:t>Гормональні</a:t>
            </a:r>
            <a:endParaRPr kumimoji="0" lang="en-US" sz="3600" b="1" i="0" u="none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50046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1027"/>
          <p:cNvSpPr txBox="1">
            <a:spLocks noChangeArrowheads="1"/>
          </p:cNvSpPr>
          <p:nvPr/>
        </p:nvSpPr>
        <p:spPr>
          <a:xfrm>
            <a:off x="4139952" y="1484784"/>
            <a:ext cx="4800600" cy="3581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Ефективність </a:t>
            </a:r>
            <a:r>
              <a:rPr kumimoji="0" lang="en-US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99.5%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Захищає проти раку матки , яєчників</a:t>
            </a:r>
            <a:endParaRPr kumimoji="0" lang="en-US" sz="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Scrip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Захищає від пухлин молочних залоз</a:t>
            </a:r>
            <a:endParaRPr kumimoji="0" lang="en-US" sz="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Scrip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Низький ризик побічних ефектів</a:t>
            </a:r>
            <a:endParaRPr kumimoji="0" lang="en-US" sz="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Scrip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Приймати потрібно щодня</a:t>
            </a:r>
            <a:endParaRPr kumimoji="0" lang="en-US" sz="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push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Segoe Script" pitchFamily="34" charset="0"/>
                <a:ea typeface="+mj-ea"/>
                <a:cs typeface="+mj-cs"/>
              </a:rPr>
              <a:t>Ін'єкції </a:t>
            </a:r>
            <a:endParaRPr kumimoji="0" lang="en-US" sz="3600" b="1" i="0" u="none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000125"/>
            <a:ext cx="3238500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29063" y="1600200"/>
            <a:ext cx="4757737" cy="3581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Ефективність </a:t>
            </a:r>
            <a:r>
              <a:rPr kumimoji="0" lang="en-US" sz="28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99%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Понад 3 місяці</a:t>
            </a:r>
            <a:endParaRPr kumimoji="0" lang="en-US" sz="2800" i="0" u="none" strike="noStrike" kern="1200" normalizeH="0" baseline="0" noProof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Scrip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Аменорея</a:t>
            </a:r>
            <a:endParaRPr kumimoji="0" lang="en-US" sz="2800" i="0" u="none" strike="noStrike" kern="1200" normalizeH="0" baseline="0" noProof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Scrip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Збільшення ваги</a:t>
            </a:r>
            <a:endParaRPr kumimoji="0" lang="en-US" sz="2800" i="0" u="none" strike="noStrike" kern="1200" normalizeH="0" baseline="0" noProof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Scrip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Овуляція настає через 4.5 місяці</a:t>
            </a:r>
            <a:endParaRPr kumimoji="0" lang="en-US" sz="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push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84784"/>
            <a:ext cx="9144000" cy="1569660"/>
          </a:xfrm>
          <a:prstGeom prst="rect">
            <a:avLst/>
          </a:prstGeom>
        </p:spPr>
        <p:txBody>
          <a:bodyPr wrap="square">
            <a:prstTxWarp prst="textWave1">
              <a:avLst>
                <a:gd name="adj1" fmla="val 8018"/>
                <a:gd name="adj2" fmla="val -615"/>
              </a:avLst>
            </a:prstTxWarp>
            <a:spAutoFit/>
          </a:bodyPr>
          <a:lstStyle/>
          <a:p>
            <a:r>
              <a:rPr lang="uk-UA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Script" pitchFamily="34" charset="0"/>
              </a:rPr>
              <a:t>Екстренна</a:t>
            </a:r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Script" pitchFamily="34" charset="0"/>
              </a:rPr>
              <a:t> контрацепція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egoe Script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068960"/>
            <a:ext cx="453650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Segoe Script" pitchFamily="34" charset="0"/>
                <a:ea typeface="+mj-ea"/>
                <a:cs typeface="+mj-cs"/>
              </a:rPr>
              <a:t>Перевязка маткових труб і вазектомія</a:t>
            </a:r>
            <a:endParaRPr kumimoji="0" lang="en-US" sz="3600" b="1" i="0" u="none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928813"/>
            <a:ext cx="4840287" cy="307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72063" y="2000250"/>
            <a:ext cx="3614737" cy="2362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Хірургічна стерилізація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Постійна, незворотня 99% ефективності</a:t>
            </a:r>
            <a:endParaRPr kumimoji="0" lang="en-US" sz="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push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57188"/>
            <a:ext cx="7286625" cy="57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6178" y="1147159"/>
            <a:ext cx="7704856" cy="24058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Дякую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за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увагу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1192" y="3861048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Script" pitchFamily="34" charset="0"/>
              </a:rPr>
              <a:t>Виконала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Script" pitchFamily="34" charset="0"/>
              </a:rPr>
              <a:t>учениця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Script" pitchFamily="34" charset="0"/>
              </a:rPr>
              <a:t> 11-А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Script" pitchFamily="34" charset="0"/>
              </a:rPr>
              <a:t>класу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Script" pitchFamily="34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Script" pitchFamily="34" charset="0"/>
              </a:rPr>
              <a:t>Скакалова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Script" pitchFamily="34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Script" pitchFamily="34" charset="0"/>
              </a:rPr>
              <a:t>Олександра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egoe Script" pitchFamily="34" charset="0"/>
            </a:endParaRPr>
          </a:p>
          <a:p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Script" pitchFamily="34" charset="0"/>
              </a:rPr>
              <a:t>Вчитель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Script" pitchFamily="34" charset="0"/>
              </a:rPr>
              <a:t>: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Script" pitchFamily="34" charset="0"/>
              </a:rPr>
              <a:t>Решетн</a:t>
            </a:r>
            <a:r>
              <a:rPr lang="uk-UA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Script" pitchFamily="34" charset="0"/>
              </a:rPr>
              <a:t>ік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Script" pitchFamily="34" charset="0"/>
              </a:rPr>
              <a:t> О.А.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8172400" cy="431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258155" cy="456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598047" cy="564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24944"/>
            <a:ext cx="3519764" cy="3666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4664"/>
            <a:ext cx="3744416" cy="3941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36912"/>
            <a:ext cx="8416086" cy="1015663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Segoe Script" pitchFamily="34" charset="0"/>
              </a:rPr>
              <a:t>Бар</a:t>
            </a:r>
            <a:r>
              <a:rPr lang="en-US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Segoe Script" pitchFamily="34" charset="0"/>
              </a:rPr>
              <a:t>’</a:t>
            </a:r>
            <a:r>
              <a:rPr lang="ru-RU" sz="6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Segoe Script" pitchFamily="34" charset="0"/>
              </a:rPr>
              <a:t>єрні</a:t>
            </a:r>
            <a:r>
              <a:rPr lang="ru-RU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Segoe Script" pitchFamily="34" charset="0"/>
              </a:rPr>
              <a:t> </a:t>
            </a:r>
            <a:r>
              <a:rPr lang="ru-RU" sz="6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Segoe Script" pitchFamily="34" charset="0"/>
              </a:rPr>
              <a:t>методи</a:t>
            </a:r>
            <a:endParaRPr lang="ru-RU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548680"/>
            <a:ext cx="5801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Script" pitchFamily="34" charset="0"/>
              </a:rPr>
              <a:t>Презерватив (</a:t>
            </a:r>
            <a:r>
              <a:rPr lang="uk-U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Script" pitchFamily="34" charset="0"/>
              </a:rPr>
              <a:t>кондом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Script" pitchFamily="34" charset="0"/>
              </a:rPr>
              <a:t>)</a:t>
            </a:r>
            <a:endParaRPr lang="ru-RU" dirty="0"/>
          </a:p>
        </p:txBody>
      </p:sp>
      <p:pic>
        <p:nvPicPr>
          <p:cNvPr id="1026" name="Picture 2" descr="http://nevsedoma.com.ua/images/2011/191/7/post-3-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412776"/>
            <a:ext cx="5112567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012160" y="1484784"/>
            <a:ext cx="24936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98%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ефективний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захист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від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ЗПС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Ш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3568" y="476672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Segoe Script" pitchFamily="34" charset="0"/>
                <a:ea typeface="+mj-ea"/>
                <a:cs typeface="+mj-cs"/>
              </a:rPr>
              <a:t>Жіночий</a:t>
            </a:r>
            <a:r>
              <a:rPr kumimoji="0" lang="ru-RU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Segoe Script" pitchFamily="34" charset="0"/>
                <a:ea typeface="+mj-ea"/>
                <a:cs typeface="+mj-cs"/>
              </a:rPr>
              <a:t> презерватив</a:t>
            </a:r>
            <a:endParaRPr kumimoji="0" lang="en-US" sz="3600" b="1" i="0" u="none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512" y="3068960"/>
            <a:ext cx="5786438" cy="4191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 Ефективність </a:t>
            </a:r>
            <a:r>
              <a:rPr kumimoji="0" lang="en-US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95</a:t>
            </a:r>
            <a:r>
              <a:rPr kumimoji="0" lang="uk-U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%</a:t>
            </a:r>
            <a:endParaRPr kumimoji="0" lang="en-US" sz="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Scrip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Захищає від </a:t>
            </a:r>
            <a:r>
              <a:rPr kumimoji="0" lang="ru-RU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ЗПСП</a:t>
            </a:r>
            <a:endParaRPr kumimoji="0" lang="en-US" sz="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Scrip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Шумний</a:t>
            </a:r>
            <a:endParaRPr kumimoji="0" lang="en-US" sz="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Scrip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Потребує використання </a:t>
            </a:r>
            <a:r>
              <a:rPr kumimoji="0" lang="uk-UA" sz="2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Script" pitchFamily="34" charset="0"/>
              </a:rPr>
              <a:t>лубриканта</a:t>
            </a:r>
            <a:endParaRPr kumimoji="0" lang="en-US" sz="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Scrip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2" name="Picture 2" descr="http://lh3.ggpht.com/_rGm7L3RYOWI/SbpK9cHDGII/AAAAAAAAC_g/4WYYrjss84c/femalecondom_thumb%5B3%5D.jpg%3Fimgmax%3D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84784"/>
            <a:ext cx="3810000" cy="2524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346</Words>
  <Application>Microsoft Office PowerPoint</Application>
  <PresentationFormat>Экран (4:3)</PresentationFormat>
  <Paragraphs>70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Sasha</dc:creator>
  <cp:lastModifiedBy>User</cp:lastModifiedBy>
  <cp:revision>11</cp:revision>
  <dcterms:created xsi:type="dcterms:W3CDTF">2014-01-20T15:47:34Z</dcterms:created>
  <dcterms:modified xsi:type="dcterms:W3CDTF">2014-06-05T20:59:12Z</dcterms:modified>
</cp:coreProperties>
</file>