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643050"/>
            <a:ext cx="61766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Інфекційні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786058"/>
            <a:ext cx="46923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хвороби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285728"/>
            <a:ext cx="1459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47863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Кір</a:t>
            </a:r>
            <a:r>
              <a:rPr lang="ru-RU" sz="1400" dirty="0" smtClean="0"/>
              <a:t> — </a:t>
            </a:r>
            <a:r>
              <a:rPr lang="ru-RU" sz="1400" dirty="0" err="1" smtClean="0"/>
              <a:t>інфекційна</a:t>
            </a:r>
            <a:r>
              <a:rPr lang="ru-RU" sz="1400" dirty="0" smtClean="0"/>
              <a:t> хвороба, </a:t>
            </a:r>
            <a:r>
              <a:rPr lang="ru-RU" sz="1400" dirty="0" err="1" smtClean="0"/>
              <a:t>спричинена</a:t>
            </a:r>
            <a:r>
              <a:rPr lang="ru-RU" sz="1400" dirty="0" smtClean="0"/>
              <a:t> </a:t>
            </a:r>
            <a:r>
              <a:rPr lang="ru-RU" sz="1400" dirty="0" err="1" smtClean="0"/>
              <a:t>вірусом</a:t>
            </a:r>
            <a:r>
              <a:rPr lang="ru-RU" sz="1400" dirty="0" smtClean="0"/>
              <a:t> роду </a:t>
            </a:r>
            <a:r>
              <a:rPr lang="en-US" sz="1400" dirty="0" err="1" smtClean="0"/>
              <a:t>Morbillivirus</a:t>
            </a:r>
            <a:r>
              <a:rPr lang="en-US" sz="1400" dirty="0" smtClean="0"/>
              <a:t>, </a:t>
            </a:r>
            <a:r>
              <a:rPr lang="ru-RU" sz="1400" dirty="0" smtClean="0"/>
              <a:t>яка </a:t>
            </a:r>
            <a:r>
              <a:rPr lang="ru-RU" sz="1400" dirty="0" err="1" smtClean="0"/>
              <a:t>характеризується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вираженою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інтоксикацією</a:t>
            </a:r>
            <a:r>
              <a:rPr lang="ru-RU" sz="1400" dirty="0" smtClean="0"/>
              <a:t>, </a:t>
            </a:r>
            <a:r>
              <a:rPr lang="ru-RU" sz="1400" dirty="0" err="1" smtClean="0"/>
              <a:t>катаральними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явищами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боку </a:t>
            </a:r>
            <a:r>
              <a:rPr lang="ru-RU" sz="1400" dirty="0" err="1" smtClean="0"/>
              <a:t>дихальних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шляхів</a:t>
            </a:r>
            <a:r>
              <a:rPr lang="ru-RU" sz="1400" dirty="0" smtClean="0"/>
              <a:t>, </a:t>
            </a:r>
            <a:r>
              <a:rPr lang="ru-RU" sz="1400" dirty="0" err="1" smtClean="0"/>
              <a:t>кон'юнктивітом</a:t>
            </a:r>
            <a:r>
              <a:rPr lang="ru-RU" sz="1400" dirty="0" smtClean="0"/>
              <a:t>, </a:t>
            </a:r>
            <a:r>
              <a:rPr lang="ru-RU" sz="1400" dirty="0" err="1" smtClean="0"/>
              <a:t>появою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своєрідних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плям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слизовій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оболонці</a:t>
            </a:r>
            <a:r>
              <a:rPr lang="ru-RU" sz="1400" dirty="0" smtClean="0"/>
              <a:t> </a:t>
            </a:r>
            <a:r>
              <a:rPr lang="ru-RU" sz="1400" dirty="0" err="1" smtClean="0"/>
              <a:t>щок</a:t>
            </a:r>
            <a:r>
              <a:rPr lang="ru-RU" sz="1400" dirty="0" smtClean="0"/>
              <a:t> (</a:t>
            </a:r>
            <a:r>
              <a:rPr lang="ru-RU" sz="1400" dirty="0" err="1" smtClean="0"/>
              <a:t>плями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Копліка</a:t>
            </a:r>
            <a:r>
              <a:rPr lang="ru-RU" sz="1400" dirty="0" smtClean="0"/>
              <a:t>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папулезно-плямистим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</a:t>
            </a:r>
            <a:r>
              <a:rPr lang="ru-RU" sz="1400" dirty="0" err="1" smtClean="0"/>
              <a:t>шкірі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 descr="258px-Measles_vi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00042"/>
            <a:ext cx="3465026" cy="3491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71868" y="435769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Причина </a:t>
            </a:r>
            <a:r>
              <a:rPr lang="ru-RU" sz="1400" dirty="0" err="1" smtClean="0"/>
              <a:t>виникнення</a:t>
            </a:r>
            <a:r>
              <a:rPr lang="ru-RU" sz="1400" dirty="0" smtClean="0"/>
              <a:t> - </a:t>
            </a:r>
            <a:r>
              <a:rPr lang="ru-RU" sz="1400" dirty="0" err="1" smtClean="0"/>
              <a:t>вдихання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повітря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найдрібніших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крапель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слизу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потрапили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повітря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чханні</a:t>
            </a:r>
            <a:r>
              <a:rPr lang="ru-RU" sz="1400" dirty="0" smtClean="0"/>
              <a:t>, </a:t>
            </a:r>
            <a:r>
              <a:rPr lang="ru-RU" sz="1400" dirty="0" err="1" smtClean="0"/>
              <a:t>кашлі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хворої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кір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6" name="Рисунок 5" descr="800px-Morbillivirus_measles_infec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000504"/>
            <a:ext cx="3204694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31935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Симптоми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59293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Інкубаційний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період</a:t>
            </a:r>
            <a:r>
              <a:rPr lang="ru-RU" sz="1200" dirty="0" smtClean="0"/>
              <a:t> при кору становить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7 до 21, </a:t>
            </a:r>
            <a:r>
              <a:rPr lang="ru-RU" sz="1200" dirty="0" err="1" smtClean="0"/>
              <a:t>рідше</a:t>
            </a:r>
            <a:r>
              <a:rPr lang="ru-RU" sz="1200" dirty="0" smtClean="0"/>
              <a:t> 28 </a:t>
            </a:r>
            <a:r>
              <a:rPr lang="ru-RU" sz="1200" dirty="0" err="1" smtClean="0"/>
              <a:t>днів</a:t>
            </a:r>
            <a:r>
              <a:rPr lang="ru-RU" sz="1200" dirty="0" smtClean="0"/>
              <a:t>. Початок </a:t>
            </a:r>
            <a:r>
              <a:rPr lang="ru-RU" sz="1200" dirty="0" err="1" smtClean="0"/>
              <a:t>захворювання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гострий</a:t>
            </a:r>
            <a:r>
              <a:rPr lang="ru-RU" sz="1200" dirty="0" smtClean="0"/>
              <a:t>. У </a:t>
            </a:r>
            <a:r>
              <a:rPr lang="ru-RU" sz="1200" dirty="0" err="1" smtClean="0"/>
              <a:t>хворих</a:t>
            </a:r>
            <a:r>
              <a:rPr lang="ru-RU" sz="1200" dirty="0" smtClean="0"/>
              <a:t> </a:t>
            </a:r>
            <a:r>
              <a:rPr lang="ru-RU" sz="1200" dirty="0" err="1" smtClean="0"/>
              <a:t>з'являються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симптоми</a:t>
            </a:r>
            <a:r>
              <a:rPr lang="ru-RU" sz="1200" dirty="0" smtClean="0"/>
              <a:t> </a:t>
            </a:r>
            <a:r>
              <a:rPr lang="ru-RU" sz="1200" dirty="0" err="1" smtClean="0"/>
              <a:t>інтоксикації</a:t>
            </a:r>
            <a:r>
              <a:rPr lang="ru-RU" sz="1200" dirty="0" smtClean="0"/>
              <a:t>, </a:t>
            </a:r>
            <a:r>
              <a:rPr lang="ru-RU" sz="1200" dirty="0" err="1" smtClean="0"/>
              <a:t>катаральні</a:t>
            </a:r>
            <a:r>
              <a:rPr lang="ru-RU" sz="1200" dirty="0" smtClean="0"/>
              <a:t> </a:t>
            </a:r>
            <a:r>
              <a:rPr lang="ru-RU" sz="1200" dirty="0" err="1" smtClean="0"/>
              <a:t>явища</a:t>
            </a:r>
            <a:r>
              <a:rPr lang="ru-RU" sz="1200" dirty="0" smtClean="0"/>
              <a:t>. Температура </a:t>
            </a:r>
            <a:r>
              <a:rPr lang="ru-RU" sz="1200" dirty="0" err="1" smtClean="0"/>
              <a:t>звичайно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висока</a:t>
            </a:r>
            <a:r>
              <a:rPr lang="ru-RU" sz="1200" dirty="0" smtClean="0"/>
              <a:t>, </a:t>
            </a:r>
            <a:r>
              <a:rPr lang="ru-RU" sz="1200" dirty="0" err="1" smtClean="0"/>
              <a:t>турбує</a:t>
            </a:r>
            <a:r>
              <a:rPr lang="ru-RU" sz="1200" dirty="0" smtClean="0"/>
              <a:t> </a:t>
            </a:r>
            <a:r>
              <a:rPr lang="ru-RU" sz="1200" dirty="0" err="1" smtClean="0"/>
              <a:t>головний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</a:t>
            </a:r>
            <a:r>
              <a:rPr lang="ru-RU" sz="1200" dirty="0" smtClean="0"/>
              <a:t>, </a:t>
            </a:r>
            <a:r>
              <a:rPr lang="ru-RU" sz="1200" dirty="0" err="1" smtClean="0"/>
              <a:t>слабкість</a:t>
            </a:r>
            <a:r>
              <a:rPr lang="ru-RU" sz="1200" dirty="0" smtClean="0"/>
              <a:t>, нежить, кашель, </a:t>
            </a:r>
            <a:r>
              <a:rPr lang="ru-RU" sz="1200" dirty="0" err="1" smtClean="0"/>
              <a:t>виникають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симптоми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кон'юнктивіту</a:t>
            </a:r>
            <a:r>
              <a:rPr lang="ru-RU" sz="1200" dirty="0" smtClean="0"/>
              <a:t>. До </a:t>
            </a:r>
            <a:r>
              <a:rPr lang="ru-RU" sz="1200" dirty="0" err="1" smtClean="0"/>
              <a:t>кінця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першого</a:t>
            </a:r>
            <a:r>
              <a:rPr lang="ru-RU" sz="1200" dirty="0" smtClean="0"/>
              <a:t> — початку 2-го </a:t>
            </a:r>
            <a:r>
              <a:rPr lang="ru-RU" sz="1200" dirty="0" err="1" smtClean="0"/>
              <a:t>тижня</a:t>
            </a:r>
            <a:r>
              <a:rPr lang="ru-RU" sz="1200" dirty="0" smtClean="0"/>
              <a:t> </a:t>
            </a:r>
            <a:r>
              <a:rPr lang="ru-RU" sz="1200" dirty="0" err="1" smtClean="0"/>
              <a:t>хвороби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слизовій</a:t>
            </a:r>
            <a:r>
              <a:rPr lang="ru-RU" sz="1200" dirty="0" smtClean="0"/>
              <a:t> </a:t>
            </a:r>
            <a:r>
              <a:rPr lang="ru-RU" sz="1200" dirty="0" err="1" smtClean="0"/>
              <a:t>оболонці</a:t>
            </a:r>
            <a:r>
              <a:rPr lang="ru-RU" sz="1200" dirty="0" smtClean="0"/>
              <a:t> </a:t>
            </a:r>
            <a:r>
              <a:rPr lang="ru-RU" sz="1200" dirty="0" err="1" smtClean="0"/>
              <a:t>щоки</a:t>
            </a:r>
            <a:r>
              <a:rPr lang="ru-RU" sz="1200" dirty="0" smtClean="0"/>
              <a:t> </a:t>
            </a:r>
            <a:r>
              <a:rPr lang="ru-RU" sz="1200" dirty="0" err="1" smtClean="0"/>
              <a:t>виникають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плями</a:t>
            </a:r>
            <a:r>
              <a:rPr lang="ru-RU" sz="1200" dirty="0" smtClean="0"/>
              <a:t>, </a:t>
            </a:r>
            <a:r>
              <a:rPr lang="ru-RU" sz="1200" dirty="0" err="1" smtClean="0"/>
              <a:t>ніби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посипані</a:t>
            </a:r>
            <a:r>
              <a:rPr lang="ru-RU" sz="1200" dirty="0" smtClean="0"/>
              <a:t> манною крупою.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цінна</a:t>
            </a:r>
            <a:r>
              <a:rPr lang="ru-RU" sz="1200" dirty="0" smtClean="0"/>
              <a:t> </a:t>
            </a:r>
            <a:r>
              <a:rPr lang="ru-RU" sz="1200" dirty="0" err="1" smtClean="0"/>
              <a:t>діагностична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ознака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дозволяє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поставити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діагноз</a:t>
            </a:r>
            <a:r>
              <a:rPr lang="ru-RU" sz="1200" dirty="0" smtClean="0"/>
              <a:t> до </a:t>
            </a:r>
            <a:r>
              <a:rPr lang="ru-RU" sz="1200" dirty="0" err="1" smtClean="0"/>
              <a:t>появи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висипу</a:t>
            </a:r>
            <a:r>
              <a:rPr lang="ru-RU" sz="1200" dirty="0" smtClean="0"/>
              <a:t>.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носить </a:t>
            </a:r>
            <a:r>
              <a:rPr lang="ru-RU" sz="1200" dirty="0" err="1" smtClean="0"/>
              <a:t>назву</a:t>
            </a:r>
            <a:r>
              <a:rPr lang="ru-RU" sz="1200" dirty="0" smtClean="0"/>
              <a:t> </a:t>
            </a:r>
            <a:r>
              <a:rPr lang="ru-RU" sz="1200" dirty="0" err="1" smtClean="0"/>
              <a:t>плями</a:t>
            </a:r>
            <a:r>
              <a:rPr lang="ru-RU" sz="1200" dirty="0" smtClean="0"/>
              <a:t> </a:t>
            </a:r>
            <a:r>
              <a:rPr lang="ru-RU" sz="1200" dirty="0" err="1" smtClean="0"/>
              <a:t>Бельського-Філатова-Копліка</a:t>
            </a:r>
            <a:r>
              <a:rPr lang="ru-RU" sz="1200" dirty="0" smtClean="0"/>
              <a:t>. </a:t>
            </a:r>
            <a:r>
              <a:rPr lang="ru-RU" sz="1200" dirty="0" err="1" smtClean="0"/>
              <a:t>Плями</a:t>
            </a:r>
            <a:r>
              <a:rPr lang="ru-RU" sz="1200" dirty="0" smtClean="0"/>
              <a:t> </a:t>
            </a:r>
            <a:r>
              <a:rPr lang="ru-RU" sz="1200" dirty="0" err="1" smtClean="0"/>
              <a:t>існують</a:t>
            </a:r>
            <a:r>
              <a:rPr lang="ru-RU" sz="1200" dirty="0" smtClean="0"/>
              <a:t> 2-3 </a:t>
            </a:r>
            <a:r>
              <a:rPr lang="ru-RU" sz="1200" dirty="0" err="1" smtClean="0"/>
              <a:t>дні</a:t>
            </a:r>
            <a:r>
              <a:rPr lang="ru-RU" sz="1200" dirty="0" smtClean="0"/>
              <a:t>, </a:t>
            </a:r>
            <a:r>
              <a:rPr lang="ru-RU" sz="1200" dirty="0" err="1" smtClean="0"/>
              <a:t>іноді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довше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зазвичай</a:t>
            </a:r>
            <a:r>
              <a:rPr lang="ru-RU" sz="1200" dirty="0" smtClean="0"/>
              <a:t> </a:t>
            </a:r>
            <a:r>
              <a:rPr lang="ru-RU" sz="1200" dirty="0" err="1" smtClean="0"/>
              <a:t>зникають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появою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висипу</a:t>
            </a:r>
            <a:r>
              <a:rPr lang="ru-RU" sz="1200" dirty="0" smtClean="0"/>
              <a:t>. Температура на короткий час </a:t>
            </a:r>
            <a:r>
              <a:rPr lang="ru-RU" sz="1200" dirty="0" err="1" smtClean="0"/>
              <a:t>знижується</a:t>
            </a:r>
            <a:r>
              <a:rPr lang="ru-RU" sz="1200" dirty="0" smtClean="0"/>
              <a:t>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звичайно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підвищується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знов</a:t>
            </a:r>
            <a:r>
              <a:rPr lang="ru-RU" sz="1200" dirty="0" smtClean="0"/>
              <a:t>, </a:t>
            </a:r>
            <a:r>
              <a:rPr lang="ru-RU" sz="1200" dirty="0" err="1" smtClean="0"/>
              <a:t>і</a:t>
            </a:r>
            <a:r>
              <a:rPr lang="ru-RU" sz="1200" dirty="0" smtClean="0"/>
              <a:t> у хворого </a:t>
            </a:r>
            <a:r>
              <a:rPr lang="ru-RU" sz="1200" dirty="0" err="1" smtClean="0"/>
              <a:t>з'являється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</a:t>
            </a:r>
            <a:r>
              <a:rPr lang="ru-RU" sz="1200" dirty="0" smtClean="0"/>
              <a:t>. </a:t>
            </a:r>
            <a:r>
              <a:rPr lang="ru-RU" sz="1200" dirty="0" err="1" smtClean="0"/>
              <a:t>Перші</a:t>
            </a:r>
            <a:r>
              <a:rPr lang="ru-RU" sz="1200" dirty="0" smtClean="0"/>
              <a:t> </a:t>
            </a:r>
            <a:r>
              <a:rPr lang="ru-RU" sz="1200" dirty="0" err="1" smtClean="0"/>
              <a:t>елементи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висипу</a:t>
            </a:r>
            <a:r>
              <a:rPr lang="ru-RU" sz="1200" dirty="0" smtClean="0"/>
              <a:t> </a:t>
            </a:r>
            <a:r>
              <a:rPr lang="ru-RU" sz="1200" dirty="0" err="1" smtClean="0"/>
              <a:t>з'являються</a:t>
            </a:r>
            <a:r>
              <a:rPr lang="ru-RU" sz="1200" dirty="0" smtClean="0"/>
              <a:t> за </a:t>
            </a:r>
            <a:r>
              <a:rPr lang="ru-RU" sz="1200" dirty="0" err="1" smtClean="0"/>
              <a:t>вухами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обличчі</a:t>
            </a:r>
            <a:r>
              <a:rPr lang="ru-RU" sz="1200" dirty="0" smtClean="0"/>
              <a:t>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</a:t>
            </a:r>
            <a:r>
              <a:rPr lang="ru-RU" sz="1200" dirty="0" smtClean="0"/>
              <a:t> </a:t>
            </a:r>
            <a:r>
              <a:rPr lang="ru-RU" sz="1200" dirty="0" err="1" smtClean="0"/>
              <a:t>поширюється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на</a:t>
            </a:r>
            <a:r>
              <a:rPr lang="ru-RU" sz="1200" dirty="0" smtClean="0"/>
              <a:t> </a:t>
            </a:r>
            <a:r>
              <a:rPr lang="ru-RU" sz="1200" dirty="0" err="1" smtClean="0"/>
              <a:t>тулуб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кінцівки</a:t>
            </a:r>
            <a:r>
              <a:rPr lang="ru-RU" sz="1200" dirty="0" smtClean="0"/>
              <a:t>. </a:t>
            </a:r>
            <a:r>
              <a:rPr lang="ru-RU" sz="1200" dirty="0" err="1" smtClean="0"/>
              <a:t>Елементами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висипу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плями</a:t>
            </a:r>
            <a:r>
              <a:rPr lang="ru-RU" sz="1200" dirty="0" smtClean="0"/>
              <a:t> — папули(горбики),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підносяться</a:t>
            </a:r>
            <a:r>
              <a:rPr lang="ru-RU" sz="1200" dirty="0" smtClean="0"/>
              <a:t> над </a:t>
            </a:r>
            <a:r>
              <a:rPr lang="ru-RU" sz="1200" dirty="0" err="1" smtClean="0"/>
              <a:t>поверхнею</a:t>
            </a:r>
            <a:r>
              <a:rPr lang="ru-RU" sz="1200" dirty="0" smtClean="0"/>
              <a:t> </a:t>
            </a:r>
            <a:r>
              <a:rPr lang="ru-RU" sz="1200" dirty="0" err="1" smtClean="0"/>
              <a:t>шкіри</a:t>
            </a:r>
            <a:r>
              <a:rPr lang="ru-RU" sz="1200" dirty="0" smtClean="0"/>
              <a:t>. </a:t>
            </a:r>
            <a:r>
              <a:rPr lang="ru-RU" sz="1200" dirty="0" err="1" smtClean="0"/>
              <a:t>Зникнення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висипу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відбувається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зворотній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послідовності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тобто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</a:t>
            </a:r>
            <a:r>
              <a:rPr lang="ru-RU" sz="1200" dirty="0" err="1" smtClean="0"/>
              <a:t>починає</a:t>
            </a:r>
            <a:r>
              <a:rPr lang="ru-RU" sz="1200" dirty="0" smtClean="0"/>
              <a:t> </a:t>
            </a:r>
            <a:r>
              <a:rPr lang="ru-RU" sz="1200" dirty="0" err="1" smtClean="0"/>
              <a:t>згасати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спочатку</a:t>
            </a:r>
            <a:r>
              <a:rPr lang="ru-RU" sz="1200" dirty="0" smtClean="0"/>
              <a:t> на </a:t>
            </a:r>
            <a:r>
              <a:rPr lang="ru-RU" sz="1200" dirty="0" err="1" smtClean="0"/>
              <a:t>кінцівках</a:t>
            </a:r>
            <a:r>
              <a:rPr lang="ru-RU" sz="1200" dirty="0" smtClean="0"/>
              <a:t>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</a:t>
            </a:r>
            <a:r>
              <a:rPr lang="ru-RU" sz="1200" dirty="0" err="1" smtClean="0"/>
              <a:t>на</a:t>
            </a:r>
            <a:r>
              <a:rPr lang="ru-RU" sz="1200" dirty="0" smtClean="0"/>
              <a:t> </a:t>
            </a:r>
            <a:r>
              <a:rPr lang="ru-RU" sz="1200" dirty="0" err="1" smtClean="0"/>
              <a:t>тулубі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нарешті</a:t>
            </a:r>
            <a:r>
              <a:rPr lang="ru-RU" sz="1200" dirty="0" smtClean="0"/>
              <a:t> </a:t>
            </a:r>
            <a:r>
              <a:rPr lang="ru-RU" sz="1200" dirty="0" err="1" smtClean="0"/>
              <a:t>на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обличчі</a:t>
            </a:r>
            <a:r>
              <a:rPr lang="ru-RU" sz="1200" dirty="0" smtClean="0"/>
              <a:t>. У </a:t>
            </a:r>
            <a:r>
              <a:rPr lang="ru-RU" sz="1200" dirty="0" err="1" smtClean="0"/>
              <a:t>хворих</a:t>
            </a:r>
            <a:r>
              <a:rPr lang="ru-RU" sz="1200" dirty="0" smtClean="0"/>
              <a:t> </a:t>
            </a:r>
            <a:r>
              <a:rPr lang="ru-RU" sz="1200" dirty="0" err="1" smtClean="0"/>
              <a:t>частий</a:t>
            </a:r>
            <a:r>
              <a:rPr lang="ru-RU" sz="1200" dirty="0" smtClean="0"/>
              <a:t> пульс, </a:t>
            </a:r>
            <a:r>
              <a:rPr lang="ru-RU" sz="1200" dirty="0" err="1" smtClean="0"/>
              <a:t>низький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тиск</a:t>
            </a:r>
            <a:r>
              <a:rPr lang="ru-RU" sz="1200" dirty="0" smtClean="0"/>
              <a:t>. </a:t>
            </a:r>
            <a:r>
              <a:rPr lang="ru-RU" sz="1200" dirty="0" err="1" smtClean="0"/>
              <a:t>Іноді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спостерігається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ураження</a:t>
            </a:r>
            <a:r>
              <a:rPr lang="ru-RU" sz="1200" dirty="0" smtClean="0"/>
              <a:t> </a:t>
            </a:r>
            <a:r>
              <a:rPr lang="ru-RU" sz="1200" dirty="0" err="1" smtClean="0"/>
              <a:t>шлунково-кишкового</a:t>
            </a:r>
            <a:r>
              <a:rPr lang="ru-RU" sz="1200" dirty="0" smtClean="0"/>
              <a:t> тракту: </a:t>
            </a:r>
            <a:r>
              <a:rPr lang="ru-RU" sz="1200" dirty="0" err="1" smtClean="0"/>
              <a:t>зниження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апетиту</a:t>
            </a:r>
            <a:r>
              <a:rPr lang="ru-RU" sz="1200" dirty="0" smtClean="0"/>
              <a:t>, </a:t>
            </a:r>
            <a:r>
              <a:rPr lang="ru-RU" sz="1200" dirty="0" err="1" smtClean="0"/>
              <a:t>нудота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блювання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почастішання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випорожнень</a:t>
            </a:r>
            <a:r>
              <a:rPr lang="ru-RU" sz="1200" dirty="0" smtClean="0"/>
              <a:t>. </a:t>
            </a:r>
            <a:r>
              <a:rPr lang="ru-RU" sz="1200" dirty="0" smtClean="0"/>
              <a:t>В </a:t>
            </a:r>
            <a:r>
              <a:rPr lang="ru-RU" sz="1200" dirty="0" err="1" smtClean="0"/>
              <a:t>більшості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випадків</a:t>
            </a:r>
            <a:r>
              <a:rPr lang="ru-RU" sz="1200" dirty="0" smtClean="0"/>
              <a:t> </a:t>
            </a:r>
            <a:r>
              <a:rPr lang="ru-RU" sz="1200" dirty="0" err="1" smtClean="0"/>
              <a:t>кір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перебігає</a:t>
            </a:r>
            <a:r>
              <a:rPr lang="ru-RU" sz="1200" dirty="0" smtClean="0"/>
              <a:t> </a:t>
            </a:r>
            <a:r>
              <a:rPr lang="ru-RU" sz="1200" dirty="0" err="1" smtClean="0"/>
              <a:t>сприятливо</a:t>
            </a:r>
            <a:r>
              <a:rPr lang="ru-RU" sz="1200" dirty="0" smtClean="0"/>
              <a:t>, </a:t>
            </a:r>
            <a:r>
              <a:rPr lang="ru-RU" sz="1200" dirty="0" err="1" smtClean="0"/>
              <a:t>але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ускладнень</a:t>
            </a:r>
            <a:r>
              <a:rPr lang="ru-RU" sz="1200" dirty="0" smtClean="0"/>
              <a:t>, особливо </a:t>
            </a:r>
            <a:r>
              <a:rPr lang="ru-RU" sz="1200" dirty="0" err="1" smtClean="0"/>
              <a:t>енцефаліту</a:t>
            </a:r>
            <a:r>
              <a:rPr lang="ru-RU" sz="1200" dirty="0" smtClean="0"/>
              <a:t> </a:t>
            </a:r>
            <a:r>
              <a:rPr lang="ru-RU" sz="1200" dirty="0" err="1" smtClean="0"/>
              <a:t>іменінгоенцефаліту</a:t>
            </a:r>
            <a:r>
              <a:rPr lang="ru-RU" sz="1200" dirty="0" smtClean="0"/>
              <a:t>, </a:t>
            </a:r>
            <a:r>
              <a:rPr lang="ru-RU" sz="1200" dirty="0" err="1" smtClean="0"/>
              <a:t>можливі</a:t>
            </a:r>
            <a:r>
              <a:rPr lang="ru-RU" sz="1200" dirty="0" smtClean="0"/>
              <a:t> </a:t>
            </a:r>
            <a:r>
              <a:rPr lang="ru-RU" sz="1200" dirty="0" err="1" smtClean="0"/>
              <a:t>летальні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наслідки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pic>
        <p:nvPicPr>
          <p:cNvPr id="5" name="Рисунок 4" descr="391px-RougeoleD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642918"/>
            <a:ext cx="2420796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4455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Профілактика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792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Проводиться </a:t>
            </a:r>
            <a:r>
              <a:rPr lang="ru-RU" sz="1400" dirty="0" err="1" smtClean="0"/>
              <a:t>своєчасне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ізоляція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. </a:t>
            </a:r>
            <a:r>
              <a:rPr lang="ru-RU" sz="1400" dirty="0" err="1" smtClean="0"/>
              <a:t>Дезинфекція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осередковану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заключну</a:t>
            </a:r>
            <a:r>
              <a:rPr lang="ru-RU" sz="1400" dirty="0" smtClean="0"/>
              <a:t>. </a:t>
            </a:r>
            <a:r>
              <a:rPr lang="ru-RU" sz="1400" dirty="0" err="1" smtClean="0"/>
              <a:t>Основним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профілактики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протикорова</a:t>
            </a:r>
            <a:r>
              <a:rPr lang="ru-RU" sz="1400" dirty="0" smtClean="0"/>
              <a:t> вакцина </a:t>
            </a:r>
            <a:r>
              <a:rPr lang="en-US" sz="1400" dirty="0" smtClean="0"/>
              <a:t>MMR,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захист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57166"/>
            <a:ext cx="4006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Краснуха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Краснуха</a:t>
            </a:r>
            <a:r>
              <a:rPr lang="en-US" sz="1400" dirty="0" smtClean="0"/>
              <a:t> — </a:t>
            </a:r>
            <a:r>
              <a:rPr lang="ru-RU" sz="1400" dirty="0" err="1" smtClean="0"/>
              <a:t>епідемічне</a:t>
            </a:r>
            <a:r>
              <a:rPr lang="ru-RU" sz="1400" dirty="0" smtClean="0"/>
              <a:t> </a:t>
            </a:r>
            <a:r>
              <a:rPr lang="ru-RU" sz="1400" dirty="0" err="1" smtClean="0"/>
              <a:t>вірусне</a:t>
            </a:r>
            <a:r>
              <a:rPr lang="ru-RU" sz="1400" dirty="0" smtClean="0"/>
              <a:t> 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антропонозна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вірусна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інфекція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генералізованою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лімфаденопатією</a:t>
            </a:r>
            <a:r>
              <a:rPr lang="ru-RU" sz="1400" dirty="0" smtClean="0"/>
              <a:t> (</a:t>
            </a:r>
            <a:r>
              <a:rPr lang="ru-RU" sz="1400" dirty="0" err="1" smtClean="0"/>
              <a:t>запаленням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лімф.вузлів</a:t>
            </a:r>
            <a:r>
              <a:rPr lang="ru-RU" sz="1400" dirty="0" smtClean="0"/>
              <a:t>) та </a:t>
            </a:r>
            <a:r>
              <a:rPr lang="ru-RU" sz="1400" dirty="0" err="1" smtClean="0"/>
              <a:t>дрібноплямистою</a:t>
            </a:r>
            <a:r>
              <a:rPr lang="ru-RU" sz="1400" dirty="0" smtClean="0"/>
              <a:t> </a:t>
            </a:r>
            <a:r>
              <a:rPr lang="ru-RU" sz="1400" dirty="0" err="1" smtClean="0"/>
              <a:t>екзантемою</a:t>
            </a:r>
            <a:r>
              <a:rPr lang="ru-RU" sz="1400" dirty="0" smtClean="0"/>
              <a:t> (</a:t>
            </a:r>
            <a:r>
              <a:rPr lang="ru-RU" sz="1400" dirty="0" err="1" smtClean="0"/>
              <a:t>шкірним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висипом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pic>
        <p:nvPicPr>
          <p:cNvPr id="4" name="Рисунок 3" descr="258px-Rubella_virus_TEM_B82-0203_lo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214422"/>
            <a:ext cx="3244397" cy="2276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571744"/>
            <a:ext cx="5072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Збудник</a:t>
            </a:r>
            <a:r>
              <a:rPr lang="ru-RU" sz="1400" dirty="0" smtClean="0"/>
              <a:t> — </a:t>
            </a:r>
            <a:r>
              <a:rPr lang="ru-RU" sz="1400" dirty="0" err="1" smtClean="0"/>
              <a:t>РНК-геномний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</a:t>
            </a:r>
            <a:r>
              <a:rPr lang="ru-RU" sz="1400" dirty="0" smtClean="0"/>
              <a:t> роду </a:t>
            </a:r>
            <a:r>
              <a:rPr lang="en-US" sz="1400" i="1" dirty="0" err="1" smtClean="0"/>
              <a:t>Rubivirus</a:t>
            </a:r>
            <a:r>
              <a:rPr lang="en-US" sz="1400" dirty="0" smtClean="0"/>
              <a:t> </a:t>
            </a:r>
            <a:r>
              <a:rPr lang="ru-RU" sz="1400" dirty="0" err="1" smtClean="0"/>
              <a:t>родини</a:t>
            </a:r>
            <a:r>
              <a:rPr lang="ru-RU" sz="1400" dirty="0" smtClean="0"/>
              <a:t> </a:t>
            </a:r>
            <a:r>
              <a:rPr lang="en-US" sz="1400" i="1" dirty="0" err="1" smtClean="0"/>
              <a:t>Togaviridae</a:t>
            </a:r>
            <a:r>
              <a:rPr lang="en-US" sz="1400" dirty="0" smtClean="0"/>
              <a:t>.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відносять</a:t>
            </a:r>
            <a:r>
              <a:rPr lang="ru-RU" sz="1400" dirty="0" smtClean="0"/>
              <a:t> до одного серотипу. У </a:t>
            </a:r>
            <a:r>
              <a:rPr lang="ru-RU" sz="1400" dirty="0" err="1" smtClean="0"/>
              <a:t>зовнішньому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інактивується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ультрафіолетових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променів</a:t>
            </a:r>
            <a:r>
              <a:rPr lang="ru-RU" sz="1400" dirty="0" smtClean="0"/>
              <a:t>, </a:t>
            </a:r>
            <a:r>
              <a:rPr lang="ru-RU" sz="1400" dirty="0" err="1" smtClean="0"/>
              <a:t>дезінфектантів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нагрівання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кімнатній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температурі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упродовж</a:t>
            </a:r>
            <a:r>
              <a:rPr lang="ru-RU" sz="1400" dirty="0" smtClean="0"/>
              <a:t> </a:t>
            </a:r>
            <a:r>
              <a:rPr lang="ru-RU" sz="1400" dirty="0" err="1" smtClean="0"/>
              <a:t>декількох</a:t>
            </a:r>
            <a:r>
              <a:rPr lang="ru-RU" sz="1400" dirty="0" smtClean="0"/>
              <a:t> годин, добре переносить </a:t>
            </a:r>
            <a:r>
              <a:rPr lang="ru-RU" sz="1400" dirty="0" err="1" smtClean="0"/>
              <a:t>замороження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проявляє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тератогенну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активність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786322"/>
            <a:ext cx="79296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Джерелом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інфекції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хворі</a:t>
            </a:r>
            <a:r>
              <a:rPr lang="ru-RU" sz="1400" dirty="0" smtClean="0"/>
              <a:t> краснухою.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заразні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хворі</a:t>
            </a:r>
            <a:r>
              <a:rPr lang="ru-RU" sz="1400" dirty="0" smtClean="0"/>
              <a:t> у </a:t>
            </a:r>
            <a:r>
              <a:rPr lang="ru-RU" sz="1400" dirty="0" err="1" smtClean="0"/>
              <a:t>перші</a:t>
            </a:r>
            <a:r>
              <a:rPr lang="ru-RU" sz="1400" dirty="0" smtClean="0"/>
              <a:t> 5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початку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Інфекція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повітряно-крапельним</a:t>
            </a:r>
            <a:r>
              <a:rPr lang="ru-RU" sz="1400" dirty="0" smtClean="0"/>
              <a:t> шляхом. </a:t>
            </a:r>
            <a:r>
              <a:rPr lang="ru-RU" sz="1400" dirty="0" err="1" smtClean="0"/>
              <a:t>Частіше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хворіють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діти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віці</a:t>
            </a:r>
            <a:r>
              <a:rPr lang="ru-RU" sz="1400" dirty="0" smtClean="0"/>
              <a:t> 4-10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Захворювання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надзвичайно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небезпечне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вагітних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призводить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ураженню</a:t>
            </a:r>
            <a:r>
              <a:rPr lang="ru-RU" sz="1400" dirty="0" smtClean="0"/>
              <a:t> плоду та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вроджених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виродливостей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31935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Симптоми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61436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Інкубаційний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період</a:t>
            </a:r>
            <a:r>
              <a:rPr lang="ru-RU" sz="1400" dirty="0" smtClean="0"/>
              <a:t> </a:t>
            </a:r>
            <a:r>
              <a:rPr lang="ru-RU" sz="1400" dirty="0" err="1" smtClean="0"/>
              <a:t>від</a:t>
            </a:r>
            <a:r>
              <a:rPr lang="ru-RU" sz="1400" dirty="0" smtClean="0"/>
              <a:t> 12 до 24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. З початку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відмічаються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температури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тіла</a:t>
            </a:r>
            <a:r>
              <a:rPr lang="ru-RU" sz="1400" dirty="0" smtClean="0"/>
              <a:t> (37,5-38,5 °</a:t>
            </a:r>
            <a:r>
              <a:rPr lang="en-US" sz="1400" dirty="0" smtClean="0"/>
              <a:t>C), </a:t>
            </a:r>
            <a:r>
              <a:rPr lang="ru-RU" sz="1400" dirty="0" smtClean="0"/>
              <a:t>нежить, невеликий </a:t>
            </a:r>
            <a:r>
              <a:rPr lang="ru-RU" sz="1400" dirty="0" err="1" smtClean="0"/>
              <a:t>сухий</a:t>
            </a:r>
            <a:r>
              <a:rPr lang="ru-RU" sz="1400" dirty="0" smtClean="0"/>
              <a:t> кашель, </a:t>
            </a:r>
            <a:r>
              <a:rPr lang="ru-RU" sz="1400" dirty="0" err="1" smtClean="0"/>
              <a:t>кон'юнктивіт</a:t>
            </a:r>
            <a:r>
              <a:rPr lang="ru-RU" sz="1400" dirty="0" smtClean="0"/>
              <a:t>; </a:t>
            </a:r>
            <a:r>
              <a:rPr lang="ru-RU" sz="1400" dirty="0" err="1" smtClean="0"/>
              <a:t>самопочуття</a:t>
            </a:r>
            <a:r>
              <a:rPr lang="ru-RU" sz="1400" dirty="0" smtClean="0"/>
              <a:t> хворого </a:t>
            </a:r>
            <a:r>
              <a:rPr lang="ru-RU" sz="1400" dirty="0" err="1" smtClean="0"/>
              <a:t>задовільне</a:t>
            </a:r>
            <a:r>
              <a:rPr lang="ru-RU" sz="1400" dirty="0" smtClean="0"/>
              <a:t>. </a:t>
            </a:r>
            <a:r>
              <a:rPr lang="ru-RU" sz="1400" dirty="0" err="1" smtClean="0"/>
              <a:t>Висип</a:t>
            </a:r>
            <a:r>
              <a:rPr lang="ru-RU" sz="1400" dirty="0" smtClean="0"/>
              <a:t> на </a:t>
            </a:r>
            <a:r>
              <a:rPr lang="ru-RU" sz="1400" dirty="0" err="1" smtClean="0"/>
              <a:t>шкірі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1-го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на 2-3-й день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;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дрібних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розеольозних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обличчі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, </a:t>
            </a:r>
            <a:r>
              <a:rPr lang="ru-RU" sz="1400" dirty="0" err="1" smtClean="0"/>
              <a:t>упродовж</a:t>
            </a:r>
            <a:r>
              <a:rPr lang="ru-RU" sz="1400" dirty="0" smtClean="0"/>
              <a:t> 15-20 годин, </a:t>
            </a:r>
            <a:r>
              <a:rPr lang="ru-RU" sz="1400" dirty="0" err="1" smtClean="0"/>
              <a:t>поширюються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будь-якої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послідовності</a:t>
            </a:r>
            <a:r>
              <a:rPr lang="ru-RU" sz="1400" dirty="0" smtClean="0"/>
              <a:t> по </a:t>
            </a:r>
            <a:r>
              <a:rPr lang="ru-RU" sz="1400" dirty="0" err="1" smtClean="0"/>
              <a:t>всьому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тілу</a:t>
            </a:r>
            <a:r>
              <a:rPr lang="ru-RU" sz="1400" dirty="0" smtClean="0"/>
              <a:t>. Через 2-3 </a:t>
            </a:r>
            <a:r>
              <a:rPr lang="ru-RU" sz="1400" dirty="0" err="1" smtClean="0"/>
              <a:t>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зникає</a:t>
            </a:r>
            <a:r>
              <a:rPr lang="ru-RU" sz="1400" dirty="0" smtClean="0"/>
              <a:t>. </a:t>
            </a:r>
            <a:r>
              <a:rPr lang="ru-RU" sz="1400" dirty="0" err="1" smtClean="0"/>
              <a:t>Одночасно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потиличні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лімфатичні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вузли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набувають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щільноеластичну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консистенцію</a:t>
            </a:r>
            <a:r>
              <a:rPr lang="ru-RU" sz="1400" dirty="0" smtClean="0"/>
              <a:t>, вони не </a:t>
            </a:r>
            <a:r>
              <a:rPr lang="ru-RU" sz="1400" dirty="0" err="1" smtClean="0"/>
              <a:t>спаяні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собою та </a:t>
            </a:r>
            <a:r>
              <a:rPr lang="ru-RU" sz="1400" dirty="0" err="1" smtClean="0"/>
              <a:t>підшкірною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клітковиною</a:t>
            </a:r>
            <a:r>
              <a:rPr lang="ru-RU" sz="1400" dirty="0" smtClean="0"/>
              <a:t>. Картина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характеризується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лейкопенією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3-4-го дня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 </a:t>
            </a:r>
            <a:r>
              <a:rPr lang="ru-RU" sz="1400" dirty="0" err="1" smtClean="0"/>
              <a:t>моноцитоз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929066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Для </a:t>
            </a:r>
            <a:r>
              <a:rPr lang="ru-RU" sz="1400" dirty="0" err="1" smtClean="0"/>
              <a:t>розпізнавання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важливі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епідеміологічні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дані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послідовності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висипань</a:t>
            </a:r>
            <a:r>
              <a:rPr lang="ru-RU" sz="1400" dirty="0" smtClean="0"/>
              <a:t>, характер </a:t>
            </a:r>
            <a:r>
              <a:rPr lang="ru-RU" sz="1400" dirty="0" err="1" smtClean="0"/>
              <a:t>висипних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піднімаються</a:t>
            </a:r>
            <a:r>
              <a:rPr lang="ru-RU" sz="1400" dirty="0" smtClean="0"/>
              <a:t> над </a:t>
            </a:r>
            <a:r>
              <a:rPr lang="ru-RU" sz="1400" dirty="0" err="1" smtClean="0"/>
              <a:t>шкірою</a:t>
            </a:r>
            <a:r>
              <a:rPr lang="ru-RU" sz="1400" dirty="0" smtClean="0"/>
              <a:t>,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шийних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лімфатичних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вузлів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5" name="Рисунок 4" descr="190px-Rash_of_rubella_on_skin_of_child's_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71480"/>
            <a:ext cx="24130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4455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Профілактика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ізоляція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до 5-го дня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висипання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154</Words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2014-04-14T18:29:45Z</dcterms:modified>
</cp:coreProperties>
</file>