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112" autoAdjust="0"/>
  </p:normalViewPr>
  <p:slideViewPr>
    <p:cSldViewPr>
      <p:cViewPr varScale="1">
        <p:scale>
          <a:sx n="73" d="100"/>
          <a:sy n="73" d="100"/>
        </p:scale>
        <p:origin x="-7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80D72-7C0B-4E72-8927-DAC774A6CCA5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BF772-8868-4AED-8FF7-F15B41932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302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3%D0%B5%D0%BD%D0%B5%D1%82%D0%B8%D0%BA%D0%B0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Гене́тика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ru-RU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грец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l-G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γεννώ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породжувати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 —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наука про </a:t>
            </a:r>
            <a:r>
              <a:rPr lang="ru-RU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спадковість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і </a:t>
            </a:r>
            <a:r>
              <a:rPr lang="ru-RU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мінливість</a:t>
            </a:r>
            <a:r>
              <a:rPr lang="ru-RU" sz="120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ознак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організмів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управління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ними та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організацію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спадкового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матеріалу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BF772-8868-4AED-8FF7-F15B419320E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99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Через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універсальність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генетичного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коду</a:t>
            </a:r>
            <a:r>
              <a:rPr lang="ru-RU" sz="120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генетика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лежить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вивчення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всіх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форм </a:t>
            </a:r>
            <a:r>
              <a:rPr lang="ru-RU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життя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вірусів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до </a:t>
            </a:r>
            <a:r>
              <a:rPr lang="ru-RU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людини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BF772-8868-4AED-8FF7-F15B419320E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030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Генетична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інформація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існування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клітинах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організмів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таких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сукупностей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зберігають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відомості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послідовність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обміну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речовин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періоди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росту та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розмноження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про склад,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будову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функції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білків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нуклеїнових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кислот. 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Носієм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генетичної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інформації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є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нуклеїнові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кислоти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ДНК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та 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РНК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BF772-8868-4AED-8FF7-F15B419320E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166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Слово «генетика»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уперше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запропоновано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того,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щоб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описати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спадковість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мінливість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визначним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британським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вченим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Вільямом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Батесоном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у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особистому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листі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Адама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Седжвіка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квітня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1905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Уперше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Батесон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ужив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слово «генетика»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публічно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Третій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міжнародній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конференції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гібридизації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рослин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Лондон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Англія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у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1906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BF772-8868-4AED-8FF7-F15B419320E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874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err="1" smtClean="0">
                <a:latin typeface="Monotype Corsiva" panose="03010101010201010101" pitchFamily="66" charset="0"/>
              </a:rPr>
              <a:t>Основним</a:t>
            </a:r>
            <a:r>
              <a:rPr lang="ru-RU" sz="1200" b="1" dirty="0" smtClean="0">
                <a:latin typeface="Monotype Corsiva" panose="03010101010201010101" pitchFamily="66" charset="0"/>
              </a:rPr>
              <a:t> </a:t>
            </a:r>
            <a:r>
              <a:rPr lang="ru-RU" sz="1200" b="1" dirty="0" err="1" smtClean="0">
                <a:latin typeface="Monotype Corsiva" panose="03010101010201010101" pitchFamily="66" charset="0"/>
              </a:rPr>
              <a:t>завданням</a:t>
            </a:r>
            <a:r>
              <a:rPr lang="ru-RU" sz="1200" dirty="0" smtClean="0">
                <a:latin typeface="Monotype Corsiva" panose="03010101010201010101" pitchFamily="66" charset="0"/>
              </a:rPr>
              <a:t> генетики є </a:t>
            </a:r>
            <a:r>
              <a:rPr lang="ru-RU" sz="1200" dirty="0" err="1" smtClean="0">
                <a:latin typeface="Monotype Corsiva" panose="03010101010201010101" pitchFamily="66" charset="0"/>
              </a:rPr>
              <a:t>розроблення</a:t>
            </a:r>
            <a:r>
              <a:rPr lang="ru-RU" sz="1200" dirty="0" smtClean="0">
                <a:latin typeface="Monotype Corsiva" panose="03010101010201010101" pitchFamily="66" charset="0"/>
              </a:rPr>
              <a:t> </a:t>
            </a:r>
            <a:r>
              <a:rPr lang="ru-RU" sz="1200" dirty="0" err="1" smtClean="0">
                <a:latin typeface="Monotype Corsiva" panose="03010101010201010101" pitchFamily="66" charset="0"/>
              </a:rPr>
              <a:t>методів</a:t>
            </a:r>
            <a:r>
              <a:rPr lang="ru-RU" sz="1200" dirty="0" smtClean="0">
                <a:latin typeface="Monotype Corsiva" panose="03010101010201010101" pitchFamily="66" charset="0"/>
              </a:rPr>
              <a:t> </a:t>
            </a:r>
            <a:r>
              <a:rPr lang="ru-RU" sz="1200" dirty="0" err="1" smtClean="0">
                <a:latin typeface="Monotype Corsiva" panose="03010101010201010101" pitchFamily="66" charset="0"/>
              </a:rPr>
              <a:t>управління</a:t>
            </a:r>
            <a:r>
              <a:rPr lang="ru-RU" sz="1200" dirty="0" smtClean="0">
                <a:latin typeface="Monotype Corsiva" panose="03010101010201010101" pitchFamily="66" charset="0"/>
              </a:rPr>
              <a:t> </a:t>
            </a:r>
            <a:r>
              <a:rPr lang="ru-RU" sz="1200" dirty="0" err="1" smtClean="0">
                <a:latin typeface="Monotype Corsiva" panose="03010101010201010101" pitchFamily="66" charset="0"/>
              </a:rPr>
              <a:t>спадковістю</a:t>
            </a:r>
            <a:r>
              <a:rPr lang="ru-RU" sz="1200" dirty="0" smtClean="0">
                <a:latin typeface="Monotype Corsiva" panose="03010101010201010101" pitchFamily="66" charset="0"/>
              </a:rPr>
              <a:t> та </a:t>
            </a:r>
            <a:r>
              <a:rPr lang="ru-RU" sz="1200" dirty="0" err="1" smtClean="0">
                <a:latin typeface="Monotype Corsiva" panose="03010101010201010101" pitchFamily="66" charset="0"/>
              </a:rPr>
              <a:t>мінливістю</a:t>
            </a:r>
            <a:r>
              <a:rPr lang="ru-RU" sz="1200" dirty="0" smtClean="0">
                <a:latin typeface="Monotype Corsiva" panose="03010101010201010101" pitchFamily="66" charset="0"/>
              </a:rPr>
              <a:t> з метою </a:t>
            </a:r>
            <a:r>
              <a:rPr lang="ru-RU" sz="1200" dirty="0" err="1" smtClean="0">
                <a:latin typeface="Monotype Corsiva" panose="03010101010201010101" pitchFamily="66" charset="0"/>
              </a:rPr>
              <a:t>отримання</a:t>
            </a:r>
            <a:r>
              <a:rPr lang="ru-RU" sz="1200" dirty="0" smtClean="0">
                <a:latin typeface="Monotype Corsiva" panose="03010101010201010101" pitchFamily="66" charset="0"/>
              </a:rPr>
              <a:t> </a:t>
            </a:r>
            <a:r>
              <a:rPr lang="ru-RU" sz="1200" dirty="0" err="1" smtClean="0">
                <a:latin typeface="Monotype Corsiva" panose="03010101010201010101" pitchFamily="66" charset="0"/>
              </a:rPr>
              <a:t>необхідних</a:t>
            </a:r>
            <a:r>
              <a:rPr lang="ru-RU" sz="1200" dirty="0" smtClean="0">
                <a:latin typeface="Monotype Corsiva" panose="03010101010201010101" pitchFamily="66" charset="0"/>
              </a:rPr>
              <a:t> </a:t>
            </a:r>
            <a:r>
              <a:rPr lang="ru-RU" sz="1200" dirty="0" err="1" smtClean="0">
                <a:latin typeface="Monotype Corsiva" panose="03010101010201010101" pitchFamily="66" charset="0"/>
              </a:rPr>
              <a:t>людству</a:t>
            </a:r>
            <a:r>
              <a:rPr lang="ru-RU" sz="1200" dirty="0" smtClean="0">
                <a:latin typeface="Monotype Corsiva" panose="03010101010201010101" pitchFamily="66" charset="0"/>
              </a:rPr>
              <a:t> форм </a:t>
            </a:r>
            <a:r>
              <a:rPr lang="ru-RU" sz="1200" dirty="0" err="1" smtClean="0">
                <a:latin typeface="Monotype Corsiva" panose="03010101010201010101" pitchFamily="66" charset="0"/>
              </a:rPr>
              <a:t>організмів</a:t>
            </a:r>
            <a:r>
              <a:rPr lang="ru-RU" sz="1200" dirty="0" smtClean="0">
                <a:latin typeface="Monotype Corsiva" panose="03010101010201010101" pitchFamily="66" charset="0"/>
              </a:rPr>
              <a:t>, </a:t>
            </a:r>
            <a:r>
              <a:rPr lang="ru-RU" sz="1200" dirty="0" err="1" smtClean="0">
                <a:latin typeface="Monotype Corsiva" panose="03010101010201010101" pitchFamily="66" charset="0"/>
              </a:rPr>
              <a:t>регуляції</a:t>
            </a:r>
            <a:r>
              <a:rPr lang="ru-RU" sz="1200" dirty="0" smtClean="0">
                <a:latin typeface="Monotype Corsiva" panose="03010101010201010101" pitchFamily="66" charset="0"/>
              </a:rPr>
              <a:t> </a:t>
            </a:r>
            <a:r>
              <a:rPr lang="ru-RU" sz="1200" dirty="0" err="1" smtClean="0">
                <a:latin typeface="Monotype Corsiva" panose="03010101010201010101" pitchFamily="66" charset="0"/>
              </a:rPr>
              <a:t>формування</a:t>
            </a:r>
            <a:r>
              <a:rPr lang="ru-RU" sz="1200" dirty="0" smtClean="0">
                <a:latin typeface="Monotype Corsiva" panose="03010101010201010101" pitchFamily="66" charset="0"/>
              </a:rPr>
              <a:t> </a:t>
            </a:r>
            <a:r>
              <a:rPr lang="ru-RU" sz="1200" dirty="0" err="1" smtClean="0">
                <a:latin typeface="Monotype Corsiva" panose="03010101010201010101" pitchFamily="66" charset="0"/>
              </a:rPr>
              <a:t>їхніх</a:t>
            </a:r>
            <a:r>
              <a:rPr lang="ru-RU" sz="1200" dirty="0" smtClean="0">
                <a:latin typeface="Monotype Corsiva" panose="03010101010201010101" pitchFamily="66" charset="0"/>
              </a:rPr>
              <a:t> </a:t>
            </a:r>
            <a:r>
              <a:rPr lang="ru-RU" sz="1200" dirty="0" err="1" smtClean="0">
                <a:latin typeface="Monotype Corsiva" panose="03010101010201010101" pitchFamily="66" charset="0"/>
              </a:rPr>
              <a:t>природних</a:t>
            </a:r>
            <a:r>
              <a:rPr lang="ru-RU" sz="1200" dirty="0" smtClean="0">
                <a:latin typeface="Monotype Corsiva" panose="03010101010201010101" pitchFamily="66" charset="0"/>
              </a:rPr>
              <a:t> і </a:t>
            </a:r>
            <a:r>
              <a:rPr lang="ru-RU" sz="1200" dirty="0" err="1" smtClean="0">
                <a:latin typeface="Monotype Corsiva" panose="03010101010201010101" pitchFamily="66" charset="0"/>
              </a:rPr>
              <a:t>штучних</a:t>
            </a:r>
            <a:r>
              <a:rPr lang="ru-RU" sz="1200" dirty="0" smtClean="0">
                <a:latin typeface="Monotype Corsiva" panose="03010101010201010101" pitchFamily="66" charset="0"/>
              </a:rPr>
              <a:t> </a:t>
            </a:r>
            <a:r>
              <a:rPr lang="ru-RU" sz="1200" dirty="0" err="1" smtClean="0">
                <a:latin typeface="Monotype Corsiva" panose="03010101010201010101" pitchFamily="66" charset="0"/>
              </a:rPr>
              <a:t>популяцій</a:t>
            </a:r>
            <a:r>
              <a:rPr lang="ru-RU" sz="1200" dirty="0" smtClean="0">
                <a:latin typeface="Monotype Corsiva" panose="03010101010201010101" pitchFamily="66" charset="0"/>
              </a:rPr>
              <a:t>, </a:t>
            </a:r>
            <a:r>
              <a:rPr lang="ru-RU" sz="1200" dirty="0" err="1" smtClean="0">
                <a:latin typeface="Monotype Corsiva" panose="03010101010201010101" pitchFamily="66" charset="0"/>
              </a:rPr>
              <a:t>вивчення</a:t>
            </a:r>
            <a:r>
              <a:rPr lang="ru-RU" sz="1200" dirty="0" smtClean="0">
                <a:latin typeface="Monotype Corsiva" panose="03010101010201010101" pitchFamily="66" charset="0"/>
              </a:rPr>
              <a:t> </a:t>
            </a:r>
            <a:r>
              <a:rPr lang="ru-RU" sz="1200" dirty="0" err="1" smtClean="0">
                <a:latin typeface="Monotype Corsiva" panose="03010101010201010101" pitchFamily="66" charset="0"/>
              </a:rPr>
              <a:t>природи</a:t>
            </a:r>
            <a:r>
              <a:rPr lang="ru-RU" sz="1200" dirty="0" smtClean="0">
                <a:latin typeface="Monotype Corsiva" panose="03010101010201010101" pitchFamily="66" charset="0"/>
              </a:rPr>
              <a:t> </a:t>
            </a:r>
            <a:r>
              <a:rPr lang="ru-RU" sz="1200" dirty="0" err="1" smtClean="0">
                <a:latin typeface="Monotype Corsiva" panose="03010101010201010101" pitchFamily="66" charset="0"/>
              </a:rPr>
              <a:t>генетичних</a:t>
            </a:r>
            <a:r>
              <a:rPr lang="ru-RU" sz="1200" dirty="0" smtClean="0">
                <a:latin typeface="Monotype Corsiva" panose="03010101010201010101" pitchFamily="66" charset="0"/>
              </a:rPr>
              <a:t> хвороб, </a:t>
            </a:r>
            <a:r>
              <a:rPr lang="ru-RU" sz="1200" dirty="0" err="1" smtClean="0">
                <a:latin typeface="Monotype Corsiva" panose="03010101010201010101" pitchFamily="66" charset="0"/>
              </a:rPr>
              <a:t>розв'язання</a:t>
            </a:r>
            <a:r>
              <a:rPr lang="ru-RU" sz="1200" dirty="0" smtClean="0">
                <a:latin typeface="Monotype Corsiva" panose="03010101010201010101" pitchFamily="66" charset="0"/>
              </a:rPr>
              <a:t> проблем </a:t>
            </a:r>
            <a:r>
              <a:rPr lang="ru-RU" sz="1200" dirty="0" err="1" smtClean="0">
                <a:latin typeface="Monotype Corsiva" panose="03010101010201010101" pitchFamily="66" charset="0"/>
              </a:rPr>
              <a:t>стійкості</a:t>
            </a:r>
            <a:r>
              <a:rPr lang="ru-RU" sz="1200" dirty="0" smtClean="0">
                <a:latin typeface="Monotype Corsiva" panose="03010101010201010101" pitchFamily="66" charset="0"/>
              </a:rPr>
              <a:t> </a:t>
            </a:r>
            <a:r>
              <a:rPr lang="ru-RU" sz="1200" dirty="0" err="1" smtClean="0">
                <a:latin typeface="Monotype Corsiva" panose="03010101010201010101" pitchFamily="66" charset="0"/>
              </a:rPr>
              <a:t>природних</a:t>
            </a:r>
            <a:r>
              <a:rPr lang="ru-RU" sz="1200" dirty="0" smtClean="0">
                <a:latin typeface="Monotype Corsiva" panose="03010101010201010101" pitchFamily="66" charset="0"/>
              </a:rPr>
              <a:t> і </a:t>
            </a:r>
            <a:r>
              <a:rPr lang="ru-RU" sz="1200" dirty="0" err="1" smtClean="0">
                <a:latin typeface="Monotype Corsiva" panose="03010101010201010101" pitchFamily="66" charset="0"/>
              </a:rPr>
              <a:t>штучних</a:t>
            </a:r>
            <a:r>
              <a:rPr lang="ru-RU" sz="1200" dirty="0" smtClean="0">
                <a:latin typeface="Monotype Corsiva" panose="03010101010201010101" pitchFamily="66" charset="0"/>
              </a:rPr>
              <a:t> </a:t>
            </a:r>
            <a:r>
              <a:rPr lang="ru-RU" sz="1200" dirty="0" err="1" smtClean="0">
                <a:latin typeface="Monotype Corsiva" panose="03010101010201010101" pitchFamily="66" charset="0"/>
              </a:rPr>
              <a:t>популяцій</a:t>
            </a:r>
            <a:r>
              <a:rPr lang="ru-RU" sz="1200" dirty="0" smtClean="0">
                <a:latin typeface="Monotype Corsiva" panose="03010101010201010101" pitchFamily="66" charset="0"/>
              </a:rPr>
              <a:t> </a:t>
            </a:r>
            <a:r>
              <a:rPr lang="ru-RU" sz="1200" dirty="0" err="1" smtClean="0">
                <a:latin typeface="Monotype Corsiva" panose="03010101010201010101" pitchFamily="66" charset="0"/>
              </a:rPr>
              <a:t>видів</a:t>
            </a:r>
            <a:r>
              <a:rPr lang="ru-RU" sz="1200" dirty="0" smtClean="0">
                <a:latin typeface="Monotype Corsiva" panose="03010101010201010101" pitchFamily="66" charset="0"/>
              </a:rPr>
              <a:t>.</a:t>
            </a:r>
          </a:p>
          <a:p>
            <a:r>
              <a:rPr lang="ru-RU" sz="1200" dirty="0" smtClean="0">
                <a:latin typeface="Monotype Corsiva" panose="03010101010201010101" pitchFamily="66" charset="0"/>
              </a:rPr>
              <a:t>Генетика становить </a:t>
            </a:r>
            <a:r>
              <a:rPr lang="ru-RU" sz="1200" dirty="0" err="1" smtClean="0">
                <a:latin typeface="Monotype Corsiva" panose="03010101010201010101" pitchFamily="66" charset="0"/>
              </a:rPr>
              <a:t>теоретичний</a:t>
            </a:r>
            <a:r>
              <a:rPr lang="ru-RU" sz="1200" dirty="0" smtClean="0">
                <a:latin typeface="Monotype Corsiva" panose="03010101010201010101" pitchFamily="66" charset="0"/>
              </a:rPr>
              <a:t> фундамент </a:t>
            </a:r>
            <a:r>
              <a:rPr lang="ru-RU" sz="1200" dirty="0" err="1" smtClean="0">
                <a:latin typeface="Monotype Corsiva" panose="03010101010201010101" pitchFamily="66" charset="0"/>
              </a:rPr>
              <a:t>сучасної</a:t>
            </a:r>
            <a:r>
              <a:rPr lang="ru-RU" sz="1200" dirty="0" smtClean="0">
                <a:latin typeface="Monotype Corsiva" panose="03010101010201010101" pitchFamily="66" charset="0"/>
              </a:rPr>
              <a:t> </a:t>
            </a:r>
            <a:r>
              <a:rPr lang="ru-RU" sz="1200" dirty="0" err="1" smtClean="0">
                <a:latin typeface="Monotype Corsiva" panose="03010101010201010101" pitchFamily="66" charset="0"/>
              </a:rPr>
              <a:t>біологічної</a:t>
            </a:r>
            <a:r>
              <a:rPr lang="ru-RU" sz="1200" dirty="0" smtClean="0">
                <a:latin typeface="Monotype Corsiva" panose="03010101010201010101" pitchFamily="66" charset="0"/>
              </a:rPr>
              <a:t> науки.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BF772-8868-4AED-8FF7-F15B419320E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715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напрямки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досліджень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Генетика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людини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Генетика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рослин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Генетика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тварин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Генетика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мікроорганізмів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Генетика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індивідуального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розвитку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Молекулярна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генетика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Цитогенетика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Генетика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популяцій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Еволюційна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генетика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Генетична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інженерія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BF772-8868-4AED-8FF7-F15B419320E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738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Початкові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генетики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пов'язані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із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такими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процесами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як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одомашнення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схрещування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тварин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рослин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прадавні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впливають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зовнішність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усіх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організмів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у тому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числі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людей, 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також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поведінку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характеристики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також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впливають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умови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зовнішнього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середовища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інші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різні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фактори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Ідентичні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генетично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близнята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суті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є «клонами»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унаслідок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раннього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поділу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ембріону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мають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однакову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ДНК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але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різні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риси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характеру,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різні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відбитки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пальців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тощо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Генетично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ідентичні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рослини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накопичують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різні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розміром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насичністю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жирні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кислоти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залежності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температури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зовнішнього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середовища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BF772-8868-4AED-8FF7-F15B419320E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264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Молекулярна</a:t>
            </a:r>
            <a:r>
              <a:rPr lang="ru-RU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генетика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Епоха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молекулярної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генетики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розпочинається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 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1940</a:t>
            </a:r>
            <a:r>
              <a:rPr lang="ru-RU" sz="120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 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1950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роках. У той час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доведена роль 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ДНК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передачі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спадкової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інформації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Найважливішими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кроками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стали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розшифрування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структури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ДНК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створення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теорії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триплетність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генетичного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коду,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опис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механізму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біосинтезу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білків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відкриття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рестріктаз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сиквенс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встановлення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послідовності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нуклеотидів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 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ДНК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BF772-8868-4AED-8FF7-F15B419320E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68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Джерело: </a:t>
            </a:r>
            <a:r>
              <a:rPr lang="en-US" dirty="0" smtClean="0">
                <a:hlinkClick r:id="rId3"/>
              </a:rPr>
              <a:t>http://uk.wikipedia.org/wiki/%D0%93%D0%B5%D0%BD%D0%B5%D1%82%D0%B8%D0%BA%D0%B0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BF772-8868-4AED-8FF7-F15B419320E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466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11" descr="scifair_fr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685800"/>
            <a:ext cx="6477000" cy="1752600"/>
          </a:xfrm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2133600"/>
            <a:ext cx="6477000" cy="1981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 i="1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51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838200"/>
            <a:ext cx="22860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838200"/>
            <a:ext cx="6705600" cy="518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22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87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4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667000"/>
            <a:ext cx="4419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2667000"/>
            <a:ext cx="4419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25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44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706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72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52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3" name="Picture 13" descr="scifair_INSID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667000"/>
            <a:ext cx="8991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4C71EC6-210F-42DE-9C53-41977AD35B3D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ru-RU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1114425" y="1609725"/>
            <a:ext cx="6934200" cy="190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700">
          <a:solidFill>
            <a:schemeClr val="tx2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500">
          <a:solidFill>
            <a:schemeClr val="tx2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hyperlink" Target="http://vse-pro-geny.com/ua_disease_3_Syndrom-Marfana_c%D0%B8%D0%BD%D0%B4%D1%80%D0%BE%D0%BC-%D0%9C%D0%B0%D1%80%D1%84%D0%B0%D0%BD%D0%B0-%D0%A5%D0%B2%D0%BE%D1%80%D0%BE%D0%B1%D0%B0-%D0%9C%D0%B0%D1%80%D1%84%D0%B0%D0%BD%D0%B0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18" Type="http://schemas.openxmlformats.org/officeDocument/2006/relationships/image" Target="../media/image4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17" Type="http://schemas.openxmlformats.org/officeDocument/2006/relationships/image" Target="../media/image47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5" Type="http://schemas.openxmlformats.org/officeDocument/2006/relationships/image" Target="../media/image4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6477000" cy="1752600"/>
          </a:xfrm>
        </p:spPr>
        <p:txBody>
          <a:bodyPr/>
          <a:lstStyle/>
          <a:p>
            <a:r>
              <a:rPr lang="uk-UA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Генетика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6400" y="3717032"/>
            <a:ext cx="1887488" cy="3977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agni-sophia.org/wp-content/uploads/2012/04/%D0%B3%D0%B5%D0%BD%D0%B5%D1%82%D0%B8%D0%BA%D0%B0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7753">
            <a:off x="5324541" y="3010066"/>
            <a:ext cx="322491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8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620688"/>
            <a:ext cx="3816424" cy="1752600"/>
          </a:xfrm>
        </p:spPr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Роботу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780928"/>
            <a:ext cx="6477000" cy="1981200"/>
          </a:xfrm>
        </p:spPr>
        <p:txBody>
          <a:bodyPr/>
          <a:lstStyle/>
          <a:p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виконала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580112" y="5013176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Monotype Corsiva" panose="03010101010201010101" pitchFamily="66" charset="0"/>
              </a:rPr>
              <a:t>Учениця 11-А класу</a:t>
            </a:r>
          </a:p>
          <a:p>
            <a:r>
              <a:rPr lang="uk-UA" sz="2400" dirty="0" smtClean="0">
                <a:latin typeface="Monotype Corsiva" panose="03010101010201010101" pitchFamily="66" charset="0"/>
              </a:rPr>
              <a:t>Шевченко Лариса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6280857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2013-2014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2088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20688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/>
              <a:t>Гене́тика</a:t>
            </a:r>
            <a:r>
              <a:rPr lang="vi-VN" sz="2000" dirty="0"/>
              <a:t> (</a:t>
            </a:r>
            <a:r>
              <a:rPr lang="vi-VN" sz="2000" dirty="0" smtClean="0"/>
              <a:t>грец.</a:t>
            </a:r>
            <a:r>
              <a:rPr lang="el-GR" sz="2000" i="1" dirty="0" smtClean="0"/>
              <a:t>γεννώ</a:t>
            </a:r>
            <a:r>
              <a:rPr lang="el-GR" sz="2000" dirty="0"/>
              <a:t> — </a:t>
            </a:r>
            <a:r>
              <a:rPr lang="vi-VN" sz="2000" dirty="0"/>
              <a:t>породжувати) — це наука про </a:t>
            </a:r>
            <a:r>
              <a:rPr lang="uk-UA" sz="2000" dirty="0" smtClean="0"/>
              <a:t>спадковість</a:t>
            </a:r>
            <a:r>
              <a:rPr lang="vi-VN" sz="2000" dirty="0"/>
              <a:t> і </a:t>
            </a:r>
            <a:r>
              <a:rPr lang="uk-UA" sz="2000" dirty="0" smtClean="0"/>
              <a:t>мінливість</a:t>
            </a:r>
            <a:r>
              <a:rPr lang="vi-VN" sz="2000" dirty="0"/>
              <a:t> ознак </a:t>
            </a:r>
            <a:r>
              <a:rPr lang="vi-VN" sz="2000" dirty="0" smtClean="0"/>
              <a:t>організмів, </a:t>
            </a:r>
            <a:r>
              <a:rPr lang="vi-VN" sz="2000" dirty="0"/>
              <a:t>методи управління ними та організацію спадкового матеріалу. </a:t>
            </a:r>
            <a:endParaRPr lang="ru-RU" sz="2000" dirty="0"/>
          </a:p>
        </p:txBody>
      </p:sp>
      <p:pic>
        <p:nvPicPr>
          <p:cNvPr id="4098" name="Picture 2" descr="http://i.u-mama.ru/files/i/img/news/b_01_1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195">
            <a:off x="5961152" y="1934844"/>
            <a:ext cx="2686023" cy="2769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vitanmed.com/wp-content/uploads/2011/03/%D0%B3%D0%B5%D0%BD%D0%B5%D1%82%D0%B8%D0%BA%D0%B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269">
            <a:off x="322116" y="3269959"/>
            <a:ext cx="4572000" cy="304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284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ife.pravda.com.ua/images/doc/0/0/00be9d0-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604922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http://upload.wikimedia.org/wikipedia/commons/7/7d/Eukaryota_diversity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832" y="2123193"/>
            <a:ext cx="3820214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2.bp.blogspot.com/-HGVg3Jz_Kzk/T4Rktnu3qeI/AAAAAAAAAAc/iwEZ97G1md4/s1600/vi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6989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epochtimes.com.ua/upload/iblock/e38/e3824fd8aa9e43610caf5cf61f822a9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47" y="3155650"/>
            <a:ext cx="4680520" cy="312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6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6684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u="sng" dirty="0" err="1">
                <a:latin typeface="Monotype Corsiva" panose="03010101010201010101" pitchFamily="66" charset="0"/>
              </a:rPr>
              <a:t>Генетична</a:t>
            </a:r>
            <a:r>
              <a:rPr lang="ru-RU" sz="2400" i="1" u="sng" dirty="0">
                <a:latin typeface="Monotype Corsiva" panose="03010101010201010101" pitchFamily="66" charset="0"/>
              </a:rPr>
              <a:t> </a:t>
            </a:r>
            <a:r>
              <a:rPr lang="ru-RU" sz="2400" i="1" u="sng" dirty="0" err="1">
                <a:latin typeface="Monotype Corsiva" panose="03010101010201010101" pitchFamily="66" charset="0"/>
              </a:rPr>
              <a:t>інформація</a:t>
            </a:r>
            <a:r>
              <a:rPr lang="ru-RU" sz="2400" dirty="0">
                <a:latin typeface="Monotype Corsiva" panose="03010101010201010101" pitchFamily="66" charset="0"/>
              </a:rPr>
              <a:t> — </a:t>
            </a:r>
            <a:r>
              <a:rPr lang="ru-RU" sz="2400" dirty="0" err="1">
                <a:latin typeface="Monotype Corsiva" panose="03010101010201010101" pitchFamily="66" charset="0"/>
              </a:rPr>
              <a:t>існування</a:t>
            </a:r>
            <a:r>
              <a:rPr lang="ru-RU" sz="2400" dirty="0">
                <a:latin typeface="Monotype Corsiva" panose="03010101010201010101" pitchFamily="66" charset="0"/>
              </a:rPr>
              <a:t> в </a:t>
            </a:r>
            <a:r>
              <a:rPr lang="ru-RU" sz="2400" dirty="0" err="1">
                <a:latin typeface="Monotype Corsiva" panose="03010101010201010101" pitchFamily="66" charset="0"/>
              </a:rPr>
              <a:t>клітинах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організмів</a:t>
            </a:r>
            <a:r>
              <a:rPr lang="ru-RU" sz="2400" dirty="0">
                <a:latin typeface="Monotype Corsiva" panose="03010101010201010101" pitchFamily="66" charset="0"/>
              </a:rPr>
              <a:t> таких </a:t>
            </a:r>
            <a:r>
              <a:rPr lang="ru-RU" sz="2400" dirty="0" err="1">
                <a:latin typeface="Monotype Corsiva" panose="03010101010201010101" pitchFamily="66" charset="0"/>
              </a:rPr>
              <a:t>сукупностей</a:t>
            </a:r>
            <a:r>
              <a:rPr lang="ru-RU" sz="2400" dirty="0">
                <a:latin typeface="Monotype Corsiva" panose="03010101010201010101" pitchFamily="66" charset="0"/>
              </a:rPr>
              <a:t> </a:t>
            </a:r>
            <a:r>
              <a:rPr lang="ru-RU" sz="2400" dirty="0" err="1">
                <a:latin typeface="Monotype Corsiva" panose="03010101010201010101" pitchFamily="66" charset="0"/>
              </a:rPr>
              <a:t>генів</a:t>
            </a:r>
            <a:r>
              <a:rPr lang="ru-RU" sz="2400" dirty="0">
                <a:latin typeface="Monotype Corsiva" panose="03010101010201010101" pitchFamily="66" charset="0"/>
              </a:rPr>
              <a:t>, </a:t>
            </a:r>
            <a:r>
              <a:rPr lang="ru-RU" sz="2400" dirty="0" err="1">
                <a:latin typeface="Monotype Corsiva" panose="03010101010201010101" pitchFamily="66" charset="0"/>
              </a:rPr>
              <a:t>які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зберігають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відомості</a:t>
            </a:r>
            <a:r>
              <a:rPr lang="ru-RU" sz="2400" dirty="0">
                <a:latin typeface="Monotype Corsiva" panose="03010101010201010101" pitchFamily="66" charset="0"/>
              </a:rPr>
              <a:t> про </a:t>
            </a:r>
            <a:r>
              <a:rPr lang="ru-RU" sz="2400" dirty="0" err="1">
                <a:latin typeface="Monotype Corsiva" panose="03010101010201010101" pitchFamily="66" charset="0"/>
              </a:rPr>
              <a:t>послідовність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процесів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обміну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речовин</a:t>
            </a:r>
            <a:r>
              <a:rPr lang="ru-RU" sz="2400" dirty="0">
                <a:latin typeface="Monotype Corsiva" panose="03010101010201010101" pitchFamily="66" charset="0"/>
              </a:rPr>
              <a:t> у </a:t>
            </a:r>
            <a:r>
              <a:rPr lang="ru-RU" sz="2400" dirty="0" err="1">
                <a:latin typeface="Monotype Corsiva" panose="03010101010201010101" pitchFamily="66" charset="0"/>
              </a:rPr>
              <a:t>періоди</a:t>
            </a:r>
            <a:r>
              <a:rPr lang="ru-RU" sz="2400" dirty="0">
                <a:latin typeface="Monotype Corsiva" panose="03010101010201010101" pitchFamily="66" charset="0"/>
              </a:rPr>
              <a:t> росту та </a:t>
            </a:r>
            <a:r>
              <a:rPr lang="ru-RU" sz="2400" dirty="0" err="1">
                <a:latin typeface="Monotype Corsiva" panose="03010101010201010101" pitchFamily="66" charset="0"/>
              </a:rPr>
              <a:t>розмноження</a:t>
            </a:r>
            <a:r>
              <a:rPr lang="ru-RU" sz="2400" dirty="0">
                <a:latin typeface="Monotype Corsiva" panose="03010101010201010101" pitchFamily="66" charset="0"/>
              </a:rPr>
              <a:t>, про склад, </a:t>
            </a:r>
            <a:r>
              <a:rPr lang="ru-RU" sz="2400" dirty="0" err="1">
                <a:latin typeface="Monotype Corsiva" panose="03010101010201010101" pitchFamily="66" charset="0"/>
              </a:rPr>
              <a:t>будову</a:t>
            </a:r>
            <a:r>
              <a:rPr lang="ru-RU" sz="2400" dirty="0">
                <a:latin typeface="Monotype Corsiva" panose="03010101010201010101" pitchFamily="66" charset="0"/>
              </a:rPr>
              <a:t> і </a:t>
            </a:r>
            <a:r>
              <a:rPr lang="ru-RU" sz="2400" dirty="0" err="1">
                <a:latin typeface="Monotype Corsiva" panose="03010101010201010101" pitchFamily="66" charset="0"/>
              </a:rPr>
              <a:t>функції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білків</a:t>
            </a:r>
            <a:r>
              <a:rPr lang="ru-RU" sz="2400" dirty="0">
                <a:latin typeface="Monotype Corsiva" panose="03010101010201010101" pitchFamily="66" charset="0"/>
              </a:rPr>
              <a:t> та </a:t>
            </a:r>
            <a:r>
              <a:rPr lang="ru-RU" sz="2400" dirty="0" err="1">
                <a:latin typeface="Monotype Corsiva" panose="03010101010201010101" pitchFamily="66" charset="0"/>
              </a:rPr>
              <a:t>нуклеїнових</a:t>
            </a:r>
            <a:r>
              <a:rPr lang="ru-RU" sz="2400" dirty="0">
                <a:latin typeface="Monotype Corsiva" panose="03010101010201010101" pitchFamily="66" charset="0"/>
              </a:rPr>
              <a:t> кислот.</a:t>
            </a:r>
          </a:p>
        </p:txBody>
      </p:sp>
      <p:pic>
        <p:nvPicPr>
          <p:cNvPr id="6146" name="Picture 2" descr="http://www.hemafund.com/uploads/news_message/content_uk/0068/11/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54513"/>
            <a:ext cx="4762500" cy="3276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aratta-ukraine.com/textua/091002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044" y="1749189"/>
            <a:ext cx="2708076" cy="2708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0" name="Picture 6" descr="http://lwts.eu/wp-content/uploads/2012/11/growth-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03227"/>
            <a:ext cx="2880320" cy="354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school.xvatit.com/images/e/ea/Bio10_7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714">
            <a:off x="4716016" y="4293096"/>
            <a:ext cx="2628900" cy="2162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upload.wikimedia.org/wikipedia/commons/thumb/3/3d/1GZX_Haemoglobin.png/300px-1GZX_Haemoglobi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900">
            <a:off x="2665182" y="1412776"/>
            <a:ext cx="2587302" cy="258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wakpaper.com/large/Dna_wallpapers_4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9808">
            <a:off x="5700862" y="1616503"/>
            <a:ext cx="3110156" cy="2332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8" name="Picture 14" descr="http://telegrafist.org/wp-content/uploads/2013/06/91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4412">
            <a:off x="463789" y="498156"/>
            <a:ext cx="4998132" cy="374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quantum-leap.ucoz.ru/dna_represented_tridimensional_resized_2560x1600-w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7818">
            <a:off x="4364247" y="3128929"/>
            <a:ext cx="4278344" cy="3209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://fs103.jpe.ru/c63e/1664069_94a205f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488">
            <a:off x="730213" y="3377893"/>
            <a:ext cx="3360440" cy="30737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92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7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2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760"/>
                            </p:stCondLst>
                            <p:childTnLst>
                              <p:par>
                                <p:cTn id="2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76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60"/>
                            </p:stCondLst>
                            <p:childTnLst>
                              <p:par>
                                <p:cTn id="41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kylineru.net/wp-content/uploads/2013/07/%D0%92%D0%BE%D0%BB%D0%BD%D0%BE%D0%B2%D0%B0%D1%8F-%D0%B3%D0%B5%D0%BD%D0%B5%D1%82%D0%B8%D0%BA%D0%B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953">
            <a:off x="350830" y="337565"/>
            <a:ext cx="4552950" cy="338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68535">
            <a:off x="274196" y="3342157"/>
            <a:ext cx="4585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2">
                    <a:lumMod val="10000"/>
                  </a:schemeClr>
                </a:solidFill>
              </a:rPr>
              <a:t>Хвильова генетика</a:t>
            </a:r>
            <a:endParaRPr lang="ru-RU" dirty="0">
              <a:solidFill>
                <a:schemeClr val="accent2">
                  <a:lumMod val="10000"/>
                </a:schemeClr>
              </a:solidFill>
            </a:endParaRPr>
          </a:p>
        </p:txBody>
      </p:sp>
      <p:pic>
        <p:nvPicPr>
          <p:cNvPr id="7172" name="Picture 4" descr="http://animals-world.ru/wp-content/uploads/2012/03/geneti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3460">
            <a:off x="484178" y="3659734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raax.ru/wp-content/uploads/2012/01/genetik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204" y="269803"/>
            <a:ext cx="3943350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8" name="Picture 10" descr="http://www.newsmarket.com.ua/wp-content/uploads/2010/10/8j3r1b9z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4664"/>
            <a:ext cx="2857500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80" name="Picture 12" descr="Файл:Bateson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1782"/>
            <a:ext cx="4312242" cy="620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66327" y="6021288"/>
            <a:ext cx="396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dirty="0" err="1" smtClean="0"/>
              <a:t>Вільям</a:t>
            </a:r>
            <a:r>
              <a:rPr lang="ru-RU" dirty="0" smtClean="0"/>
              <a:t> </a:t>
            </a:r>
            <a:r>
              <a:rPr lang="ru-RU" dirty="0" err="1"/>
              <a:t>Батесон</a:t>
            </a:r>
            <a:endParaRPr lang="ru-RU" dirty="0"/>
          </a:p>
        </p:txBody>
      </p:sp>
      <p:pic>
        <p:nvPicPr>
          <p:cNvPr id="7182" name="Picture 14" descr="http://upload.wikimedia.org/wikipedia/commons/thumb/4/47/Adam_Sedgwick.jpg/200px-Adam_Sedgwic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87282"/>
            <a:ext cx="2829694" cy="3438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6136" y="548680"/>
            <a:ext cx="3117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Адам </a:t>
            </a:r>
            <a:r>
              <a:rPr lang="ru-RU" u="sng" dirty="0" err="1" smtClean="0"/>
              <a:t>Седжвік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4507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xit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35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0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allAtOnce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Monotype Corsiva" panose="03010101010201010101" pitchFamily="66" charset="0"/>
              </a:rPr>
              <a:t>Основне</a:t>
            </a:r>
            <a:r>
              <a:rPr lang="ru-RU" sz="2400" dirty="0" smtClean="0">
                <a:latin typeface="Monotype Corsiva" panose="03010101010201010101" pitchFamily="66" charset="0"/>
              </a:rPr>
              <a:t> </a:t>
            </a:r>
            <a:r>
              <a:rPr lang="ru-RU" sz="2400" dirty="0" err="1" smtClean="0">
                <a:latin typeface="Monotype Corsiva" panose="03010101010201010101" pitchFamily="66" charset="0"/>
              </a:rPr>
              <a:t>завданням</a:t>
            </a:r>
            <a:r>
              <a:rPr lang="ru-RU" sz="2400" dirty="0">
                <a:latin typeface="Monotype Corsiva" panose="03010101010201010101" pitchFamily="66" charset="0"/>
              </a:rPr>
              <a:t> </a:t>
            </a:r>
            <a:r>
              <a:rPr lang="ru-RU" sz="2400" dirty="0" smtClean="0">
                <a:latin typeface="Monotype Corsiva" panose="03010101010201010101" pitchFamily="66" charset="0"/>
              </a:rPr>
              <a:t>генетики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8194" name="Picture 2" descr="http://www.bankoboev.ru/images/MzQzNTE2/Bankoboev.Ru_genetika_shtuka_slozhna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3475">
            <a:off x="4296579" y="404664"/>
            <a:ext cx="4608511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nter.ua/uploads/tv_product/2009/04/02/310eec98f635c08db285b1a92db1167f470218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41" y="3645024"/>
            <a:ext cx="5579139" cy="299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securitylab.ru/upload/iblock/6cc/6cce4750c64ade1152f5d3482883888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036">
            <a:off x="5940152" y="4149080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vse-pro-geny.com/uppload/Image/hvoroby/sundrom%20Marfana/araxnodaktyli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30373"/>
            <a:ext cx="2375539" cy="2527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19279" y="318379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onotype Corsiva" panose="03010101010201010101" pitchFamily="66" charset="0"/>
                <a:hlinkClick r:id="rId7"/>
              </a:rPr>
              <a:t>C</a:t>
            </a:r>
            <a:r>
              <a:rPr lang="ru-RU" sz="2800" dirty="0" err="1">
                <a:latin typeface="Monotype Corsiva" panose="03010101010201010101" pitchFamily="66" charset="0"/>
                <a:hlinkClick r:id="rId7"/>
              </a:rPr>
              <a:t>индром</a:t>
            </a:r>
            <a:r>
              <a:rPr lang="ru-RU" sz="2800" dirty="0">
                <a:latin typeface="Monotype Corsiva" panose="03010101010201010101" pitchFamily="66" charset="0"/>
                <a:hlinkClick r:id="rId7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  <a:hlinkClick r:id="rId7"/>
              </a:rPr>
              <a:t>Марфана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166" y="4086230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Генетика становить 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теоретичний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 фундамент 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сучасної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 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біологічної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 науки.</a:t>
            </a:r>
          </a:p>
        </p:txBody>
      </p:sp>
      <p:pic>
        <p:nvPicPr>
          <p:cNvPr id="8202" name="Picture 10" descr="http://venture-biz.ru/images/stories/stati/tekhnologii-innovatsii/sinteticheskaya-biologiya/sinteticheskaya-biologiy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1412776"/>
            <a:ext cx="3389475" cy="2542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204" name="Picture 12" descr="http://upload.wikimedia.org/wikipedia/commons/thumb/4/46/DNA_Repair.jpg/250px-DNA_Repai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87498"/>
            <a:ext cx="2381250" cy="3057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21457" y="3068960"/>
            <a:ext cx="369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accent2">
                    <a:lumMod val="10000"/>
                  </a:schemeClr>
                </a:solidFill>
              </a:rPr>
              <a:t>Репарація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10000"/>
                  </a:schemeClr>
                </a:solidFill>
              </a:rPr>
              <a:t>пошко</a:t>
            </a: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дженої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молекули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</a:rPr>
              <a:t> ДНК у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складі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 </a:t>
            </a:r>
            <a:r>
              <a:rPr lang="ru-RU" dirty="0" err="1">
                <a:solidFill>
                  <a:schemeClr val="accent2">
                    <a:lumMod val="10000"/>
                  </a:schemeClr>
                </a:solidFill>
              </a:rPr>
              <a:t>хромосоми</a:t>
            </a:r>
            <a:endParaRPr lang="ru-RU" dirty="0">
              <a:solidFill>
                <a:schemeClr val="accent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7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8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988840"/>
            <a:ext cx="56886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anose="03010101010201010101" pitchFamily="66" charset="0"/>
              </a:rPr>
              <a:t>Генетика </a:t>
            </a:r>
            <a:r>
              <a:rPr lang="ru-RU" sz="2800" dirty="0" err="1">
                <a:latin typeface="Monotype Corsiva" panose="03010101010201010101" pitchFamily="66" charset="0"/>
              </a:rPr>
              <a:t>людини</a:t>
            </a:r>
            <a:endParaRPr lang="ru-RU" sz="2800" dirty="0">
              <a:latin typeface="Monotype Corsiva" panose="03010101010201010101" pitchFamily="66" charset="0"/>
            </a:endParaRPr>
          </a:p>
          <a:p>
            <a:r>
              <a:rPr lang="ru-RU" sz="2800" dirty="0">
                <a:latin typeface="Monotype Corsiva" panose="03010101010201010101" pitchFamily="66" charset="0"/>
              </a:rPr>
              <a:t>Генетика </a:t>
            </a:r>
            <a:r>
              <a:rPr lang="ru-RU" sz="2800" dirty="0" err="1">
                <a:latin typeface="Monotype Corsiva" panose="03010101010201010101" pitchFamily="66" charset="0"/>
              </a:rPr>
              <a:t>рослин</a:t>
            </a:r>
            <a:endParaRPr lang="ru-RU" sz="2800" dirty="0">
              <a:latin typeface="Monotype Corsiva" panose="03010101010201010101" pitchFamily="66" charset="0"/>
            </a:endParaRPr>
          </a:p>
          <a:p>
            <a:r>
              <a:rPr lang="ru-RU" sz="2800" dirty="0">
                <a:latin typeface="Monotype Corsiva" panose="03010101010201010101" pitchFamily="66" charset="0"/>
              </a:rPr>
              <a:t>Генетика </a:t>
            </a:r>
            <a:r>
              <a:rPr lang="ru-RU" sz="2800" dirty="0" err="1">
                <a:latin typeface="Monotype Corsiva" panose="03010101010201010101" pitchFamily="66" charset="0"/>
              </a:rPr>
              <a:t>тварин</a:t>
            </a:r>
            <a:endParaRPr lang="ru-RU" sz="2800" dirty="0">
              <a:latin typeface="Monotype Corsiva" panose="03010101010201010101" pitchFamily="66" charset="0"/>
            </a:endParaRPr>
          </a:p>
          <a:p>
            <a:r>
              <a:rPr lang="ru-RU" sz="2800" dirty="0">
                <a:latin typeface="Monotype Corsiva" panose="03010101010201010101" pitchFamily="66" charset="0"/>
              </a:rPr>
              <a:t>Генетика </a:t>
            </a:r>
            <a:r>
              <a:rPr lang="ru-RU" sz="2800" dirty="0" err="1">
                <a:latin typeface="Monotype Corsiva" panose="03010101010201010101" pitchFamily="66" charset="0"/>
              </a:rPr>
              <a:t>мікроорганізмів</a:t>
            </a:r>
            <a:endParaRPr lang="ru-RU" sz="2800" dirty="0">
              <a:latin typeface="Monotype Corsiva" panose="03010101010201010101" pitchFamily="66" charset="0"/>
            </a:endParaRPr>
          </a:p>
          <a:p>
            <a:r>
              <a:rPr lang="ru-RU" sz="2800" dirty="0">
                <a:latin typeface="Monotype Corsiva" panose="03010101010201010101" pitchFamily="66" charset="0"/>
              </a:rPr>
              <a:t>Генетика </a:t>
            </a:r>
            <a:r>
              <a:rPr lang="ru-RU" sz="2800" dirty="0" err="1">
                <a:latin typeface="Monotype Corsiva" panose="03010101010201010101" pitchFamily="66" charset="0"/>
              </a:rPr>
              <a:t>індивідуального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розвитку</a:t>
            </a:r>
            <a:endParaRPr lang="ru-RU" sz="2800" dirty="0">
              <a:latin typeface="Monotype Corsiva" panose="03010101010201010101" pitchFamily="66" charset="0"/>
            </a:endParaRPr>
          </a:p>
          <a:p>
            <a:r>
              <a:rPr lang="ru-RU" sz="2800" dirty="0" err="1">
                <a:latin typeface="Monotype Corsiva" panose="03010101010201010101" pitchFamily="66" charset="0"/>
              </a:rPr>
              <a:t>Молекулярна</a:t>
            </a:r>
            <a:r>
              <a:rPr lang="ru-RU" sz="2800" dirty="0">
                <a:latin typeface="Monotype Corsiva" panose="03010101010201010101" pitchFamily="66" charset="0"/>
              </a:rPr>
              <a:t> генетика</a:t>
            </a:r>
          </a:p>
          <a:p>
            <a:r>
              <a:rPr lang="ru-RU" sz="2800" dirty="0">
                <a:latin typeface="Monotype Corsiva" panose="03010101010201010101" pitchFamily="66" charset="0"/>
              </a:rPr>
              <a:t>Цитогенетика</a:t>
            </a:r>
          </a:p>
          <a:p>
            <a:r>
              <a:rPr lang="ru-RU" sz="2800" dirty="0">
                <a:latin typeface="Monotype Corsiva" panose="03010101010201010101" pitchFamily="66" charset="0"/>
              </a:rPr>
              <a:t>Генетика </a:t>
            </a:r>
            <a:r>
              <a:rPr lang="ru-RU" sz="2800" dirty="0" err="1">
                <a:latin typeface="Monotype Corsiva" panose="03010101010201010101" pitchFamily="66" charset="0"/>
              </a:rPr>
              <a:t>популяцій</a:t>
            </a:r>
            <a:endParaRPr lang="ru-RU" sz="2800" dirty="0">
              <a:latin typeface="Monotype Corsiva" panose="03010101010201010101" pitchFamily="66" charset="0"/>
            </a:endParaRPr>
          </a:p>
          <a:p>
            <a:r>
              <a:rPr lang="ru-RU" sz="2800" dirty="0" err="1">
                <a:latin typeface="Monotype Corsiva" panose="03010101010201010101" pitchFamily="66" charset="0"/>
              </a:rPr>
              <a:t>Еволюційна</a:t>
            </a:r>
            <a:r>
              <a:rPr lang="ru-RU" sz="2800" dirty="0">
                <a:latin typeface="Monotype Corsiva" panose="03010101010201010101" pitchFamily="66" charset="0"/>
              </a:rPr>
              <a:t> генетика</a:t>
            </a:r>
          </a:p>
          <a:p>
            <a:r>
              <a:rPr lang="ru-RU" sz="2800" dirty="0" err="1">
                <a:latin typeface="Monotype Corsiva" panose="03010101010201010101" pitchFamily="66" charset="0"/>
              </a:rPr>
              <a:t>Генетична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інженерія</a:t>
            </a:r>
            <a:r>
              <a:rPr lang="ru-RU" sz="2800" dirty="0">
                <a:latin typeface="Monotype Corsiva" panose="03010101010201010101" pitchFamily="66" charset="0"/>
              </a:rPr>
              <a:t>.</a:t>
            </a:r>
          </a:p>
          <a:p>
            <a:endParaRPr lang="ru-RU" sz="2800" dirty="0"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908720"/>
            <a:ext cx="6984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anose="03010101010201010101" pitchFamily="66" charset="0"/>
              </a:rPr>
              <a:t>Основні</a:t>
            </a:r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anose="03010101010201010101" pitchFamily="66" charset="0"/>
              </a:rPr>
              <a:t> напрямки </a:t>
            </a:r>
            <a:r>
              <a:rPr lang="ru-RU" sz="4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anose="03010101010201010101" pitchFamily="66" charset="0"/>
              </a:rPr>
              <a:t>досліджень</a:t>
            </a:r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anose="03010101010201010101" pitchFamily="66" charset="0"/>
              </a:rPr>
              <a:t>:</a:t>
            </a:r>
          </a:p>
          <a:p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9218" name="Picture 2" descr="http://moikompas.ru/img/compas/2008-05-12/moskalev/954540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12" y="1571073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iki.fizmat.vspu.ru/lib/exe/fetch.php?w=&amp;h=&amp;cache=cache&amp;media=workroom:ia21-2010:samokhina_aslanov:imgen_html_m4cddaf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828" y="2780691"/>
            <a:ext cx="2667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41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6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20688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anose="03010101010201010101" pitchFamily="66" charset="0"/>
              </a:rPr>
              <a:t>Основи генетики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242" name="Picture 2" descr="http://www.fitness96.ru/content/images/blog/main499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246" y="1752735"/>
            <a:ext cx="5905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znayka.org.ua/uploads/6fd0644155/604cce189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0995">
            <a:off x="370065" y="1940318"/>
            <a:ext cx="3612578" cy="23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znayka.org.ua/uploads/6fd0644155/b8c4f2cc0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8647">
            <a:off x="5698365" y="4671073"/>
            <a:ext cx="2857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nauka.in.ua/upload/medialibrary/328/3283d1d00cc72a49cc08dcf079b37f7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995" y="1648980"/>
            <a:ext cx="4807710" cy="293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cikavo.com/images2tumb/2011/05/05/img_1391490924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5120">
            <a:off x="509479" y="1913567"/>
            <a:ext cx="33337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images.unian.net/photos/2006_06/115079625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4619">
            <a:off x="5565570" y="4293096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://cikavo.com/images2/2011/05/05/img_1392167824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1728">
            <a:off x="4366778" y="1780043"/>
            <a:ext cx="43053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://images.km.ru/education/hurt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440" y="1648980"/>
            <a:ext cx="360997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://newme.com.ua/wp-content/uploads/2011/07/vystup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840263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http://wcu-network.org.ua/public/upload/images/mid/golova_bolit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440" y="3884805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22" descr="http://fakty.ictv.ua/public/images/gallery/2012/08/06/thumbnail-20120806084619n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5917">
            <a:off x="371993" y="1623329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4" name="Picture 24" descr="http://database.ukrcensus.gov.ua/dw_name/images/9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777">
            <a:off x="3107246" y="381115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6" name="Picture 26" descr="http://yak-prosto.com/images/5/4/yak-znayti-pidhid-do-bliznyukiv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9544">
            <a:off x="5309139" y="1281002"/>
            <a:ext cx="3365406" cy="252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8" name="Picture 28" descr="http://hram.lviv.ua/uploads/posts/2012-04/1333373692_kb2nkhsplwolo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46" y="451694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0" name="Picture 30" descr="http://plants-club.ua/images/statti/Thuja_Golden_Smaragd/Thuja%20occidentalis%20Janed%20Gold%20GOLDEN%20SMARAGD_3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565" y="1731057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2" name="Picture 32" descr="http://img15.nnm.me/4/3/9/d/e/e9209dc163a0d6dd4f35dd6c309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46" y="2142653"/>
            <a:ext cx="3927651" cy="370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35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8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1" dur="2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64704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u="sng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Молекулярна</a:t>
            </a:r>
            <a:r>
              <a:rPr lang="ru-RU" sz="4400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 </a:t>
            </a:r>
            <a:r>
              <a:rPr lang="ru-RU" sz="44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генетика</a:t>
            </a:r>
            <a:endParaRPr lang="ru-RU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</p:txBody>
      </p:sp>
      <p:pic>
        <p:nvPicPr>
          <p:cNvPr id="11268" name="Picture 4" descr="http://usiter.com/uploads/20101012/medicina_biologij_11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048671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science.compulenta.ru/upload/iblock/18e/D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3529660" cy="282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oncoportal.net/uploaded_files/images/big_4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186" y="1674205"/>
            <a:ext cx="3522389" cy="270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6years.net/uploads/posts/2010-06/1277876299_4-dna_1_fm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11" y="1520487"/>
            <a:ext cx="340796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usiter.com/uploads/20101012/medicina_biologij_769333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264" y="4191880"/>
            <a:ext cx="3631331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://detky.com/uploads/posts/2012-04/1334221886_genetic_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72816"/>
            <a:ext cx="3161386" cy="2267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72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12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49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52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55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s_edscifair_tp01018373">
  <a:themeElements>
    <a:clrScheme name="ms_edscifair_tp01018373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ms_edscifair_tp01018373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ms_edscifair_tp01018373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scifair_tp01018373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scifair_tp01018373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scifair_tp01018373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проекта на научной выставке(химия)</Template>
  <TotalTime>175</TotalTime>
  <Words>207</Words>
  <Application>Microsoft Office PowerPoint</Application>
  <PresentationFormat>Экран (4:3)</PresentationFormat>
  <Paragraphs>59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ms_edscifair_tp01018373</vt:lpstr>
      <vt:lpstr>Генетика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Роботу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Генетика</dc:title>
  <dc:creator>Administrator</dc:creator>
  <cp:lastModifiedBy>admin</cp:lastModifiedBy>
  <cp:revision>18</cp:revision>
  <dcterms:created xsi:type="dcterms:W3CDTF">2013-09-30T16:57:51Z</dcterms:created>
  <dcterms:modified xsi:type="dcterms:W3CDTF">2013-09-30T20:11:02Z</dcterms:modified>
</cp:coreProperties>
</file>