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4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5" r:id="rId22"/>
    <p:sldId id="276" r:id="rId2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кут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4B2116E-E6DD-45D0-A880-5F663FF44F13}" type="datetimeFigureOut">
              <a:rPr lang="uk-UA" smtClean="0"/>
              <a:pPr/>
              <a:t>18.10.2014</a:t>
            </a:fld>
            <a:endParaRPr lang="uk-UA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1AC9D3-7C7C-4262-A35D-397CDE8711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116E-E6DD-45D0-A880-5F663FF44F13}" type="datetimeFigureOut">
              <a:rPr lang="uk-UA" smtClean="0"/>
              <a:pPr/>
              <a:t>18.10.2014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C9D3-7C7C-4262-A35D-397CDE8711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4B2116E-E6DD-45D0-A880-5F663FF44F13}" type="datetimeFigureOut">
              <a:rPr lang="uk-UA" smtClean="0"/>
              <a:pPr/>
              <a:t>18.10.2014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Прямокут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кут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кут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51AC9D3-7C7C-4262-A35D-397CDE8711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116E-E6DD-45D0-A880-5F663FF44F13}" type="datetimeFigureOut">
              <a:rPr lang="uk-UA" smtClean="0"/>
              <a:pPr/>
              <a:t>18.10.2014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1AC9D3-7C7C-4262-A35D-397CDE8711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7" name="Прямокут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кут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кут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116E-E6DD-45D0-A880-5F663FF44F13}" type="datetimeFigureOut">
              <a:rPr lang="uk-UA" smtClean="0"/>
              <a:pPr/>
              <a:t>18.10.2014</a:t>
            </a:fld>
            <a:endParaRPr lang="uk-UA"/>
          </a:p>
        </p:txBody>
      </p:sp>
      <p:sp>
        <p:nvSpPr>
          <p:cNvPr id="13" name="Місце для номера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51AC9D3-7C7C-4262-A35D-397CDE8711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Місце для нижнього колонтитула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4B2116E-E6DD-45D0-A880-5F663FF44F13}" type="datetimeFigureOut">
              <a:rPr lang="uk-UA" smtClean="0"/>
              <a:pPr/>
              <a:t>18.10.2014</a:t>
            </a:fld>
            <a:endParaRPr lang="uk-UA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51AC9D3-7C7C-4262-A35D-397CDE8711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Місце для нижнього колонтитула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4B2116E-E6DD-45D0-A880-5F663FF44F13}" type="datetimeFigureOut">
              <a:rPr lang="uk-UA" smtClean="0"/>
              <a:pPr/>
              <a:t>18.10.2014</a:t>
            </a:fld>
            <a:endParaRPr lang="uk-UA"/>
          </a:p>
        </p:txBody>
      </p:sp>
      <p:sp>
        <p:nvSpPr>
          <p:cNvPr id="12" name="Місце для номера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51AC9D3-7C7C-4262-A35D-397CDE8711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Місце для нижнього колонтитула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uk-UA"/>
          </a:p>
        </p:txBody>
      </p:sp>
      <p:sp>
        <p:nvSpPr>
          <p:cNvPr id="16" name="Місце для тексту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5" name="Місце для тексту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116E-E6DD-45D0-A880-5F663FF44F13}" type="datetimeFigureOut">
              <a:rPr lang="uk-UA" smtClean="0"/>
              <a:pPr/>
              <a:t>18.10.2014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1AC9D3-7C7C-4262-A35D-397CDE8711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116E-E6DD-45D0-A880-5F663FF44F13}" type="datetimeFigureOut">
              <a:rPr lang="uk-UA" smtClean="0"/>
              <a:pPr/>
              <a:t>18.10.2014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1AC9D3-7C7C-4262-A35D-397CDE8711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116E-E6DD-45D0-A880-5F663FF44F13}" type="datetimeFigureOut">
              <a:rPr lang="uk-UA" smtClean="0"/>
              <a:pPr/>
              <a:t>18.10.2014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1AC9D3-7C7C-4262-A35D-397CDE8711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8" name="Прямокут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кут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кут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1" name="Прямокут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4B2116E-E6DD-45D0-A880-5F663FF44F13}" type="datetimeFigureOut">
              <a:rPr lang="uk-UA" smtClean="0"/>
              <a:pPr/>
              <a:t>18.10.2014</a:t>
            </a:fld>
            <a:endParaRPr lang="uk-UA"/>
          </a:p>
        </p:txBody>
      </p:sp>
      <p:sp>
        <p:nvSpPr>
          <p:cNvPr id="13" name="Місце для номера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51AC9D3-7C7C-4262-A35D-397CDE8711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Місце для нижнього колонтитула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4B2116E-E6DD-45D0-A880-5F663FF44F13}" type="datetimeFigureOut">
              <a:rPr lang="uk-UA" smtClean="0"/>
              <a:pPr/>
              <a:t>18.10.2014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окут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кут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кут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51AC9D3-7C7C-4262-A35D-397CDE8711A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51520" y="908720"/>
            <a:ext cx="8640960" cy="3384376"/>
          </a:xfrm>
        </p:spPr>
        <p:txBody>
          <a:bodyPr>
            <a:noAutofit/>
          </a:bodyPr>
          <a:lstStyle/>
          <a:p>
            <a:pPr algn="ctr"/>
            <a:endParaRPr lang="uk-UA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uk-UA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Біосфера.Основні</a:t>
            </a:r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положення вчень В.Вернадського про </a:t>
            </a:r>
            <a:r>
              <a:rPr lang="uk-UA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біосферу.Еволюція</a:t>
            </a:r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уявлень про місце і роль природи у житті </a:t>
            </a:r>
            <a:r>
              <a:rPr lang="uk-UA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людини.Ноосфера</a:t>
            </a:r>
            <a:endParaRPr lang="uk-U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23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</a:rPr>
              <a:t>"Початку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</a:rPr>
              <a:t>життя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</a:rPr>
              <a:t> в тому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</a:rPr>
              <a:t>Космосі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</a:rPr>
              <a:t>який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</a:rPr>
              <a:t> ми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</a:rPr>
              <a:t>спостерігаємо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</a:rPr>
              <a:t>, не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</a:rPr>
              <a:t>було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</a:rPr>
              <a:t>оскільки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</a:rPr>
              <a:t> не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</a:rPr>
              <a:t>було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</a:rPr>
              <a:t> початку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</a:rPr>
              <a:t>цього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</a:rPr>
              <a:t> Космосу.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</a:rPr>
              <a:t>Життя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</a:rPr>
              <a:t>вічне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</a:rPr>
              <a:t>оскільки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</a:rPr>
              <a:t>вічний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</a:rPr>
              <a:t> Космос". </a:t>
            </a:r>
            <a:endParaRPr lang="uk-UA" sz="2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48880"/>
            <a:ext cx="4479404" cy="3359553"/>
          </a:xfrm>
        </p:spPr>
      </p:pic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4499992" y="1589566"/>
            <a:ext cx="4644007" cy="526843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uk-UA" sz="1800" dirty="0" smtClean="0"/>
              <a:t>      В</a:t>
            </a:r>
            <a:r>
              <a:rPr lang="uk-UA" sz="1800" dirty="0"/>
              <a:t>. І. Вернадським було розроблено уявлення про біосферу як глобальну єдину систему Землі, де основний хід геохімічних перетворень визначається життям. Біосферою В. І. Вернадський назвав ту область нашої планети, в якій існує або будь-коли існувало життя і котра постійно піддається, або піддавалася впливу живих організмів. В. І. Вернадський довів, що живі організми грають дуже важливу роль у формуванні образу Землі. Хімічний склад атмосфери,гідросфери і </a:t>
            </a:r>
            <a:r>
              <a:rPr lang="uk-UA" sz="1800" dirty="0" smtClean="0"/>
              <a:t>літосфери зумовлений </a:t>
            </a:r>
            <a:r>
              <a:rPr lang="uk-UA" sz="1800" dirty="0"/>
              <a:t>життєдіяльністю організмів</a:t>
            </a:r>
          </a:p>
        </p:txBody>
      </p:sp>
    </p:spTree>
    <p:extLst>
      <p:ext uri="{BB962C8B-B14F-4D97-AF65-F5344CB8AC3E}">
        <p14:creationId xmlns:p14="http://schemas.microsoft.com/office/powerpoint/2010/main" val="12422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9324528" cy="1219200"/>
          </a:xfrm>
        </p:spPr>
        <p:txBody>
          <a:bodyPr>
            <a:noAutofit/>
          </a:bodyPr>
          <a:lstStyle/>
          <a:p>
            <a:pPr algn="r"/>
            <a:r>
              <a:rPr lang="uk-UA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Якби на Землі було відсутнє життя</a:t>
            </a:r>
            <a:r>
              <a:rPr lang="uk-UA" sz="16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,,обличчя </a:t>
            </a:r>
            <a:r>
              <a:rPr lang="uk-UA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 було б таким же незмінним </a:t>
            </a:r>
            <a:r>
              <a:rPr lang="uk-UA" sz="16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хімічно </a:t>
            </a:r>
            <a:r>
              <a:rPr lang="uk-UA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інертним, як нерухоме обличчя Місяця, як інертні уламки небесних світил.» </a:t>
            </a:r>
            <a:r>
              <a:rPr lang="uk-UA" sz="16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16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6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uk-UA" sz="16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І.В.Вернадський)</a:t>
            </a:r>
            <a:endParaRPr lang="uk-UA" sz="16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0" y="1589566"/>
            <a:ext cx="4860032" cy="526843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uk-UA" sz="1900" dirty="0"/>
              <a:t>В.І. Вернадський визначив біосферу як термодинамічну оболонку з температурами +50...-50°С і тиском приблизно 10 000 Па, що відповідає межам життя для більшості організмів.</a:t>
            </a:r>
            <a:br>
              <a:rPr lang="uk-UA" sz="1900" dirty="0"/>
            </a:br>
            <a:r>
              <a:rPr lang="uk-UA" sz="1900" dirty="0"/>
              <a:t/>
            </a:r>
            <a:br>
              <a:rPr lang="uk-UA" sz="1900" dirty="0"/>
            </a:br>
            <a:r>
              <a:rPr lang="uk-UA" sz="1900" dirty="0"/>
              <a:t>За В.І. Вернадським, верхня межа біосфери знаходиться на висоті 15-22 км, охоплюючи тропосферу і нижню частину стратосфери. Знизу біосфера обмежена відкладеннями на дні океанів (до глибини 11 км) і глибиною проникнення в надра Землі організмів і води в рідкому стані (2-3 км).</a:t>
            </a:r>
            <a:br>
              <a:rPr lang="uk-UA" sz="1900" dirty="0"/>
            </a:br>
            <a:r>
              <a:rPr lang="uk-UA" sz="1900" dirty="0"/>
              <a:t/>
            </a:r>
            <a:br>
              <a:rPr lang="uk-UA" sz="1900" dirty="0"/>
            </a:br>
            <a:r>
              <a:rPr lang="uk-UA" sz="1900" dirty="0"/>
              <a:t>Нижня межа біосфери в рамках літосфери обумовлена тепловим бар'єром і, як правило, не опускається нижче 5 км. Загальна протяжність біосфери - 40 км. Від усіх геосфер вона відрізняється енергійним </a:t>
            </a:r>
            <a:r>
              <a:rPr lang="uk-UA" sz="1800" dirty="0"/>
              <a:t>перебігом хімічних перетворень.</a:t>
            </a:r>
            <a:br>
              <a:rPr lang="uk-UA" sz="1800" dirty="0"/>
            </a:br>
            <a:r>
              <a:rPr lang="uk-UA" sz="1800" b="1" dirty="0"/>
              <a:t/>
            </a:r>
            <a:br>
              <a:rPr lang="uk-UA" sz="1800" b="1" dirty="0"/>
            </a:br>
            <a:endParaRPr lang="uk-UA" sz="1800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045" y="1589088"/>
            <a:ext cx="4328955" cy="5268912"/>
          </a:xfrm>
        </p:spPr>
      </p:pic>
    </p:spTree>
    <p:extLst>
      <p:ext uri="{BB962C8B-B14F-4D97-AF65-F5344CB8AC3E}">
        <p14:creationId xmlns:p14="http://schemas.microsoft.com/office/powerpoint/2010/main" val="165601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вмісту 6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8153400" cy="626469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uk-UA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Біосфера на нашій планеті виконує ряд важливих функцій, які обумовлюють властивості й відносну стабільність природи Землі</a:t>
            </a:r>
            <a:r>
              <a:rPr lang="uk-U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r>
              <a:rPr lang="uk-UA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endParaRPr lang="uk-UA" sz="2300" dirty="0" smtClean="0"/>
          </a:p>
          <a:p>
            <a:pPr marL="0" indent="0">
              <a:buNone/>
            </a:pPr>
            <a:endParaRPr lang="uk-UA" sz="2600" dirty="0" smtClean="0"/>
          </a:p>
          <a:p>
            <a:pPr marL="0" indent="0">
              <a:buNone/>
            </a:pPr>
            <a:r>
              <a:rPr lang="uk-UA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Закріплення </a:t>
            </a:r>
            <a:r>
              <a:rPr lang="uk-UA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рухомих елементів поверхні літосфери (пісок, глина, гравій, дрібна галька, </a:t>
            </a:r>
            <a:r>
              <a:rPr lang="uk-UA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ліси</a:t>
            </a:r>
            <a:r>
              <a:rPr lang="uk-UA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ґрунти різних типів);</a:t>
            </a:r>
            <a:br>
              <a:rPr lang="uk-UA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uk-UA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Регуляція </a:t>
            </a:r>
            <a:r>
              <a:rPr lang="uk-UA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кругообігу води шляхом сповільнення поверхневого стоку і переведення його в підземний, зволоження повітря, зниження випаровуваності з поверхні внаслідок затемнення і зменшення швидкості вітру;</a:t>
            </a:r>
            <a:br>
              <a:rPr lang="uk-UA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uk-UA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uk-UA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Акумуляція </a:t>
            </a:r>
            <a:r>
              <a:rPr lang="uk-UA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 трансформація сонячної енергії, яка в трансформованому вигляді включається в кругообіг енергії Землі.</a:t>
            </a:r>
            <a:br>
              <a:rPr lang="uk-UA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uk-UA" sz="2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r>
              <a:rPr lang="ru-RU" sz="2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иділення</a:t>
            </a: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кисню</a:t>
            </a:r>
            <a: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sz="2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процесі</a:t>
            </a:r>
            <a: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фотосинтезу </a:t>
            </a:r>
            <a:r>
              <a:rPr lang="ru-RU" sz="2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наземними</a:t>
            </a:r>
            <a: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ru-RU" sz="2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водними</a:t>
            </a:r>
            <a: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рослинами</a:t>
            </a:r>
            <a: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</a:t>
            </a:r>
            <a:b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Переведення </a:t>
            </a:r>
            <a:r>
              <a:rPr lang="uk-UA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прості хімічні речовини величезної маси відмерлих організмів і їх виділень;</a:t>
            </a:r>
            <a:r>
              <a:rPr lang="uk-UA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uk-UA" sz="3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98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Місце для вмісту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313" y="1556792"/>
            <a:ext cx="4599087" cy="3168352"/>
          </a:xfrm>
        </p:spPr>
      </p:pic>
      <p:sp>
        <p:nvSpPr>
          <p:cNvPr id="5" name="Місце для вмісту 4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4788024" cy="537321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uk-UA" sz="1800" dirty="0" smtClean="0"/>
              <a:t>        </a:t>
            </a:r>
            <a:r>
              <a:rPr lang="uk-UA" sz="1600" dirty="0" smtClean="0"/>
              <a:t>Основними </a:t>
            </a:r>
            <a:r>
              <a:rPr lang="uk-UA" sz="1600" dirty="0"/>
              <a:t>поняттями біосфери В.І. Вернадський вважає </a:t>
            </a:r>
            <a:r>
              <a:rPr lang="uk-UA" sz="1600" b="1" dirty="0"/>
              <a:t>живу речовину</a:t>
            </a:r>
            <a:r>
              <a:rPr lang="uk-UA" sz="1600" b="1" i="1" dirty="0"/>
              <a:t> </a:t>
            </a:r>
            <a:r>
              <a:rPr lang="uk-UA" sz="1600" dirty="0"/>
              <a:t>(організми, біогенну речовину - створені живими організмами органо-мінеральні або органічні продукти і кам'яне вугілля, сапропель, торф, лісову підстилку, гумус ґрунту тощо), </a:t>
            </a:r>
            <a:r>
              <a:rPr lang="uk-UA" sz="1600" b="1" dirty="0"/>
              <a:t>біокосну речовину</a:t>
            </a:r>
            <a:r>
              <a:rPr lang="uk-UA" sz="1600" dirty="0"/>
              <a:t>,</a:t>
            </a:r>
            <a:r>
              <a:rPr lang="uk-UA" sz="1600" i="1" dirty="0"/>
              <a:t> </a:t>
            </a:r>
            <a:r>
              <a:rPr lang="uk-UA" sz="1600" dirty="0"/>
              <a:t>створену живими організмами за участі неживої природи (приземна атмосфера, осадові породи, глинисті мінерали, вода та інше) і </a:t>
            </a:r>
            <a:r>
              <a:rPr lang="uk-UA" sz="1600" b="1" dirty="0" err="1"/>
              <a:t>косну</a:t>
            </a:r>
            <a:r>
              <a:rPr lang="uk-UA" sz="1600" b="1" dirty="0"/>
              <a:t> речовину</a:t>
            </a:r>
            <a:r>
              <a:rPr lang="uk-UA" sz="1600" b="1" i="1" dirty="0"/>
              <a:t> </a:t>
            </a:r>
            <a:r>
              <a:rPr lang="uk-UA" sz="1600" dirty="0"/>
              <a:t>- гірські породи магматичного, неорганічного походження, воду, а також значно перероблені і видозмінені живими організмами речовини космічного походження (космічний пил, метеорити тощо). Крім того, до складу біосфери входять радіоактивні речовини, які виникають у результаті розпаду радіоактивних елементів, і розсіяні атоми, не зв'язані хімічними реакціями</a:t>
            </a:r>
          </a:p>
        </p:txBody>
      </p:sp>
    </p:spTree>
    <p:extLst>
      <p:ext uri="{BB962C8B-B14F-4D97-AF65-F5344CB8AC3E}">
        <p14:creationId xmlns:p14="http://schemas.microsoft.com/office/powerpoint/2010/main" val="157164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0" y="1556792"/>
            <a:ext cx="5292080" cy="5301208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uk-UA" dirty="0" smtClean="0"/>
              <a:t>       В.І</a:t>
            </a:r>
            <a:r>
              <a:rPr lang="uk-UA" dirty="0"/>
              <a:t>. Вернадський називає живу речовину основною рухомою силою біосфери. Бути живим - значить бути організованим, зазначав Вернадський, і в цьому полягає суть поняття біосфери як організованої оболонки Землі. Протягом мільярдів років існування біосфери організованість створюється і зберігається діяльністю живої речовини - сукупності всіх живих організмів^ Живі організми, - писав В.І. </a:t>
            </a:r>
            <a:r>
              <a:rPr lang="uk-UA" dirty="0" smtClean="0"/>
              <a:t>    Вернадський</a:t>
            </a:r>
            <a:r>
              <a:rPr lang="uk-UA" dirty="0"/>
              <a:t>, - є функцією біосфери і найтіснішим чином матеріально і енергетично з нею пов'язані, є величезною геологічною силою, що її визначає. Для того, щоб у цьому переконатися, ми повинні виразити живі організми як щось ціле і єдине. Виражені таким чином живі організми складають живу речовину, тобто сукупність усіх живих організмів, існуючих на даний момент, чисельно виражену в елементарному хімічному складі, у вазі, в енергії. Вона пов'язана з навколишнім середовищем біогенним потоком атомів: своїм диханням, живленням і розмноженням».</a:t>
            </a:r>
            <a:br>
              <a:rPr lang="uk-UA" dirty="0"/>
            </a:b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628800"/>
            <a:ext cx="2952328" cy="4565456"/>
          </a:xfrm>
        </p:spPr>
      </p:pic>
    </p:spTree>
    <p:extLst>
      <p:ext uri="{BB962C8B-B14F-4D97-AF65-F5344CB8AC3E}">
        <p14:creationId xmlns:p14="http://schemas.microsoft.com/office/powerpoint/2010/main" val="171195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0" y="1589566"/>
            <a:ext cx="5076056" cy="526843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sz="2800" dirty="0" smtClean="0"/>
              <a:t>В.І.Вернадському </a:t>
            </a:r>
            <a:r>
              <a:rPr lang="uk-UA" sz="2800" dirty="0"/>
              <a:t>належить </a:t>
            </a:r>
            <a:r>
              <a:rPr lang="uk-UA" sz="2800" dirty="0" smtClean="0"/>
              <a:t>відкриття й </a:t>
            </a:r>
            <a:r>
              <a:rPr lang="uk-UA" sz="2800" dirty="0"/>
              <a:t>такого основного закону біосфери: «Кількість живої речовини є планетною константою з часів архейської ери, тобто за весь геологічний час»</a:t>
            </a:r>
            <a:r>
              <a:rPr lang="uk-UA" sz="2800" i="1" dirty="0"/>
              <a:t>. </a:t>
            </a:r>
            <a:r>
              <a:rPr lang="uk-UA" sz="2800" dirty="0"/>
              <a:t>За цей час живий світ Землі морфологічно змінився невпізнанно, але ці зміни не впливали ні на загальну кількість живої речовини, ні на її валовий склад.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56792"/>
            <a:ext cx="3158306" cy="4737459"/>
          </a:xfrm>
        </p:spPr>
      </p:pic>
    </p:spTree>
    <p:extLst>
      <p:ext uri="{BB962C8B-B14F-4D97-AF65-F5344CB8AC3E}">
        <p14:creationId xmlns:p14="http://schemas.microsoft.com/office/powerpoint/2010/main" val="17131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/>
              <a:t>ЕВОЛЮЦІЯ СВІТОГЛЯДНИХ УЯВЛЕНЬ У ПРОЦЕСІ ВЗАЄМОДІЇ ЛЮДИНИ </a:t>
            </a:r>
            <a:r>
              <a:rPr lang="ru-RU" sz="2400" b="1" dirty="0" smtClean="0"/>
              <a:t>І ПРИРОДИ</a:t>
            </a:r>
            <a:endParaRPr lang="uk-UA" sz="2400" b="1" dirty="0"/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У </a:t>
            </a:r>
            <a:r>
              <a:rPr lang="ru-RU" sz="2400" dirty="0" err="1" smtClean="0"/>
              <a:t>світовідчутті</a:t>
            </a:r>
            <a:r>
              <a:rPr lang="ru-RU" sz="2400" dirty="0" smtClean="0"/>
              <a:t> </a:t>
            </a:r>
            <a:r>
              <a:rPr lang="ru-RU" sz="2400" dirty="0" err="1"/>
              <a:t>первісної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 </a:t>
            </a:r>
            <a:r>
              <a:rPr lang="ru-RU" sz="2400" dirty="0" err="1"/>
              <a:t>особисте</a:t>
            </a:r>
            <a:r>
              <a:rPr lang="ru-RU" sz="2400" dirty="0"/>
              <a:t> «Я» та </a:t>
            </a:r>
            <a:r>
              <a:rPr lang="ru-RU" sz="2400" dirty="0" err="1"/>
              <a:t>навколишній</a:t>
            </a:r>
            <a:r>
              <a:rPr lang="ru-RU" sz="2400" dirty="0"/>
              <a:t> </a:t>
            </a:r>
            <a:r>
              <a:rPr lang="ru-RU" sz="2400" dirty="0" err="1"/>
              <a:t>світ</a:t>
            </a:r>
            <a:r>
              <a:rPr lang="ru-RU" sz="2400" dirty="0"/>
              <a:t>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 smtClean="0"/>
              <a:t>однією</a:t>
            </a:r>
            <a:r>
              <a:rPr lang="ru-RU" sz="2400" dirty="0"/>
              <a:t> </a:t>
            </a:r>
            <a:r>
              <a:rPr lang="ru-RU" sz="2400" dirty="0" err="1" smtClean="0"/>
              <a:t>нерозчленованою</a:t>
            </a:r>
            <a:r>
              <a:rPr lang="ru-RU" sz="2400" dirty="0" smtClean="0"/>
              <a:t> </a:t>
            </a:r>
            <a:r>
              <a:rPr lang="ru-RU" sz="2400" dirty="0" err="1"/>
              <a:t>спільністю</a:t>
            </a:r>
            <a:r>
              <a:rPr lang="ru-RU" sz="2400" dirty="0"/>
              <a:t>. </a:t>
            </a:r>
            <a:r>
              <a:rPr lang="ru-RU" sz="2400" dirty="0" err="1"/>
              <a:t>Первісна</a:t>
            </a:r>
            <a:r>
              <a:rPr lang="ru-RU" sz="2400" dirty="0"/>
              <a:t> </a:t>
            </a:r>
            <a:r>
              <a:rPr lang="ru-RU" sz="2400" dirty="0" err="1"/>
              <a:t>людина</a:t>
            </a:r>
            <a:r>
              <a:rPr lang="ru-RU" sz="2400" dirty="0"/>
              <a:t> </a:t>
            </a:r>
            <a:r>
              <a:rPr lang="ru-RU" sz="2400" dirty="0" err="1"/>
              <a:t>призвичаювалась</a:t>
            </a:r>
            <a:r>
              <a:rPr lang="ru-RU" sz="2400" dirty="0"/>
              <a:t> до сил </a:t>
            </a:r>
            <a:r>
              <a:rPr lang="ru-RU" sz="2400" dirty="0" err="1"/>
              <a:t>природи</a:t>
            </a:r>
            <a:r>
              <a:rPr lang="ru-RU" sz="2400" dirty="0"/>
              <a:t> </a:t>
            </a:r>
            <a:r>
              <a:rPr lang="ru-RU" sz="2400" dirty="0" smtClean="0"/>
              <a:t>шляхом </a:t>
            </a:r>
            <a:r>
              <a:rPr lang="uk-UA" sz="2400" dirty="0" smtClean="0"/>
              <a:t>уособлення</a:t>
            </a:r>
            <a:r>
              <a:rPr lang="uk-UA" sz="2400" dirty="0"/>
              <a:t>, тобто уподібнення</a:t>
            </a:r>
          </a:p>
        </p:txBody>
      </p:sp>
      <p:pic>
        <p:nvPicPr>
          <p:cNvPr id="7170" name="Picture 2" descr="http://www.bbc.co.uk/worldservice/assets/images/2010/04/04/100404042747_evolution_386x217_nocr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142068"/>
            <a:ext cx="6355689" cy="3573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601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0" y="1556792"/>
            <a:ext cx="5076056" cy="5301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У </a:t>
            </a:r>
            <a:r>
              <a:rPr lang="ru-RU" sz="2000" dirty="0" err="1"/>
              <a:t>часи</a:t>
            </a:r>
            <a:r>
              <a:rPr lang="ru-RU" sz="2000" dirty="0"/>
              <a:t> </a:t>
            </a:r>
            <a:r>
              <a:rPr lang="ru-RU" sz="2000" dirty="0" err="1"/>
              <a:t>Античності</a:t>
            </a:r>
            <a:r>
              <a:rPr lang="ru-RU" sz="2000" dirty="0"/>
              <a:t> </a:t>
            </a:r>
            <a:r>
              <a:rPr lang="ru-RU" sz="2000" dirty="0" err="1"/>
              <a:t>відбуваються</a:t>
            </a:r>
            <a:r>
              <a:rPr lang="ru-RU" sz="2000" dirty="0"/>
              <a:t> </a:t>
            </a:r>
            <a:r>
              <a:rPr lang="ru-RU" sz="2000" dirty="0" err="1"/>
              <a:t>кардинальні</a:t>
            </a:r>
            <a:r>
              <a:rPr lang="ru-RU" sz="2000" dirty="0"/>
              <a:t> </a:t>
            </a:r>
            <a:r>
              <a:rPr lang="ru-RU" sz="2000" dirty="0" err="1"/>
              <a:t>світоглядні</a:t>
            </a:r>
            <a:r>
              <a:rPr lang="ru-RU" sz="2000" dirty="0"/>
              <a:t> </a:t>
            </a:r>
            <a:r>
              <a:rPr lang="ru-RU" sz="2000" dirty="0" err="1"/>
              <a:t>зрушення</a:t>
            </a:r>
            <a:r>
              <a:rPr lang="ru-RU" sz="2000" dirty="0"/>
              <a:t>, </a:t>
            </a:r>
            <a:r>
              <a:rPr lang="ru-RU" sz="2000" dirty="0" err="1"/>
              <a:t>пов’язані</a:t>
            </a:r>
            <a:r>
              <a:rPr lang="ru-RU" sz="2000" dirty="0"/>
              <a:t> з </a:t>
            </a:r>
            <a:r>
              <a:rPr lang="ru-RU" sz="2000" dirty="0" smtClean="0"/>
              <a:t>переходом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/>
              <a:t>прямого </a:t>
            </a:r>
            <a:r>
              <a:rPr lang="ru-RU" sz="2000" dirty="0" err="1"/>
              <a:t>ототожнення</a:t>
            </a:r>
            <a:r>
              <a:rPr lang="ru-RU" sz="2000" dirty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 і </a:t>
            </a:r>
            <a:r>
              <a:rPr lang="ru-RU" sz="2000" dirty="0" err="1"/>
              <a:t>природи</a:t>
            </a:r>
            <a:r>
              <a:rPr lang="ru-RU" sz="2000" dirty="0"/>
              <a:t>, </a:t>
            </a:r>
            <a:r>
              <a:rPr lang="ru-RU" sz="2000" dirty="0" err="1"/>
              <a:t>людини</a:t>
            </a:r>
            <a:r>
              <a:rPr lang="ru-RU" sz="2000" dirty="0"/>
              <a:t> і </a:t>
            </a:r>
            <a:r>
              <a:rPr lang="ru-RU" sz="2000" dirty="0" err="1"/>
              <a:t>суспільства</a:t>
            </a:r>
            <a:r>
              <a:rPr lang="ru-RU" sz="2000" dirty="0"/>
              <a:t>, </a:t>
            </a:r>
            <a:r>
              <a:rPr lang="ru-RU" sz="2000" dirty="0" err="1"/>
              <a:t>матеріального</a:t>
            </a:r>
            <a:r>
              <a:rPr lang="ru-RU" sz="2000" dirty="0"/>
              <a:t> та </a:t>
            </a:r>
            <a:r>
              <a:rPr lang="ru-RU" sz="2000" dirty="0" err="1"/>
              <a:t>ідеального</a:t>
            </a:r>
            <a:r>
              <a:rPr lang="ru-RU" sz="2000" dirty="0"/>
              <a:t> </a:t>
            </a:r>
            <a:r>
              <a:rPr lang="ru-RU" sz="2000" dirty="0" smtClean="0"/>
              <a:t>до</a:t>
            </a:r>
            <a:r>
              <a:rPr lang="uk-UA" sz="2000" dirty="0" smtClean="0"/>
              <a:t>їх </a:t>
            </a:r>
            <a:r>
              <a:rPr lang="uk-UA" sz="2000" dirty="0"/>
              <a:t>розмежування.</a:t>
            </a:r>
          </a:p>
          <a:p>
            <a:pPr marL="0" indent="0">
              <a:buNone/>
            </a:pPr>
            <a:r>
              <a:rPr lang="uk-UA" sz="2000" dirty="0"/>
              <a:t>Світ природи з його масштабом, розмаїтістю та міццю постав як об’єкт </a:t>
            </a:r>
            <a:r>
              <a:rPr lang="uk-UA" sz="2000" dirty="0" smtClean="0"/>
              <a:t>дослідження </a:t>
            </a:r>
            <a:r>
              <a:rPr lang="ru-RU" sz="2000" dirty="0" err="1" smtClean="0"/>
              <a:t>допитливої</a:t>
            </a:r>
            <a:r>
              <a:rPr lang="ru-RU" sz="2000" dirty="0" smtClean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, а </a:t>
            </a:r>
            <a:r>
              <a:rPr lang="ru-RU" sz="2000" dirty="0" err="1"/>
              <a:t>першою</a:t>
            </a:r>
            <a:r>
              <a:rPr lang="ru-RU" sz="2000" dirty="0"/>
              <a:t> проблемою </a:t>
            </a:r>
            <a:r>
              <a:rPr lang="ru-RU" sz="2000" dirty="0" err="1"/>
              <a:t>античної</a:t>
            </a:r>
            <a:r>
              <a:rPr lang="ru-RU" sz="2000" dirty="0"/>
              <a:t> </a:t>
            </a:r>
            <a:r>
              <a:rPr lang="ru-RU" sz="2000" dirty="0" err="1"/>
              <a:t>філософії</a:t>
            </a:r>
            <a:r>
              <a:rPr lang="ru-RU" sz="2000" dirty="0"/>
              <a:t> стала проблема </a:t>
            </a:r>
            <a:r>
              <a:rPr lang="ru-RU" sz="2000" dirty="0" err="1"/>
              <a:t>пошуку</a:t>
            </a:r>
            <a:r>
              <a:rPr lang="ru-RU" sz="2000" dirty="0"/>
              <a:t> </a:t>
            </a:r>
            <a:r>
              <a:rPr lang="ru-RU" sz="2000" dirty="0" err="1" smtClean="0"/>
              <a:t>вихідного</a:t>
            </a:r>
            <a:r>
              <a:rPr lang="ru-RU" sz="2000" dirty="0"/>
              <a:t> </a:t>
            </a:r>
            <a:r>
              <a:rPr lang="ru-RU" sz="2000" dirty="0" smtClean="0"/>
              <a:t>початку </a:t>
            </a:r>
            <a:r>
              <a:rPr lang="ru-RU" sz="2000" dirty="0" err="1"/>
              <a:t>буття</a:t>
            </a:r>
            <a:r>
              <a:rPr lang="ru-RU" sz="2000" dirty="0"/>
              <a:t> («</a:t>
            </a:r>
            <a:r>
              <a:rPr lang="ru-RU" sz="2000" dirty="0" err="1"/>
              <a:t>архе</a:t>
            </a:r>
            <a:r>
              <a:rPr lang="ru-RU" sz="2000" dirty="0"/>
              <a:t>»). Через </a:t>
            </a:r>
            <a:r>
              <a:rPr lang="ru-RU" sz="2000" dirty="0" err="1"/>
              <a:t>деяке</a:t>
            </a:r>
            <a:r>
              <a:rPr lang="ru-RU" sz="2000" dirty="0"/>
              <a:t> </a:t>
            </a:r>
            <a:r>
              <a:rPr lang="ru-RU" sz="2000" dirty="0" err="1"/>
              <a:t>першобуття</a:t>
            </a:r>
            <a:r>
              <a:rPr lang="ru-RU" sz="2000" dirty="0"/>
              <a:t> </a:t>
            </a:r>
            <a:r>
              <a:rPr lang="ru-RU" sz="2000" dirty="0" err="1"/>
              <a:t>мислителі</a:t>
            </a:r>
            <a:r>
              <a:rPr lang="ru-RU" sz="2000" dirty="0"/>
              <a:t> </a:t>
            </a:r>
            <a:r>
              <a:rPr lang="ru-RU" sz="2000" dirty="0" err="1"/>
              <a:t>намагалися</a:t>
            </a:r>
            <a:r>
              <a:rPr lang="ru-RU" sz="2000" dirty="0"/>
              <a:t> </a:t>
            </a:r>
            <a:r>
              <a:rPr lang="ru-RU" sz="2000" dirty="0" err="1"/>
              <a:t>збагнути</a:t>
            </a:r>
            <a:r>
              <a:rPr lang="ru-RU" sz="2000" dirty="0"/>
              <a:t> природу </a:t>
            </a:r>
            <a:r>
              <a:rPr lang="ru-RU" sz="2000" dirty="0" smtClean="0"/>
              <a:t>та </a:t>
            </a:r>
            <a:r>
              <a:rPr lang="ru-RU" sz="2000" dirty="0" err="1" smtClean="0"/>
              <a:t>розумний</a:t>
            </a:r>
            <a:r>
              <a:rPr lang="ru-RU" sz="2000" dirty="0"/>
              <a:t>, одухотворений, </a:t>
            </a:r>
            <a:r>
              <a:rPr lang="ru-RU" sz="2000" dirty="0" err="1"/>
              <a:t>самодостатній</a:t>
            </a:r>
            <a:r>
              <a:rPr lang="ru-RU" sz="2000" dirty="0"/>
              <a:t> космос в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цілісності</a:t>
            </a:r>
            <a:r>
              <a:rPr lang="ru-RU" sz="2000" dirty="0"/>
              <a:t>.</a:t>
            </a:r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852" y="1700808"/>
            <a:ext cx="391723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7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0" y="1556792"/>
            <a:ext cx="4716016" cy="53012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/>
              <a:t>У </a:t>
            </a:r>
            <a:r>
              <a:rPr lang="ru-RU" sz="2400" dirty="0" err="1"/>
              <a:t>ранньому</a:t>
            </a:r>
            <a:r>
              <a:rPr lang="ru-RU" sz="2400" dirty="0"/>
              <a:t> </a:t>
            </a:r>
            <a:r>
              <a:rPr lang="ru-RU" sz="2400" dirty="0" err="1"/>
              <a:t>Середньовіччі</a:t>
            </a:r>
            <a:r>
              <a:rPr lang="ru-RU" sz="2400" dirty="0"/>
              <a:t> </a:t>
            </a:r>
            <a:r>
              <a:rPr lang="ru-RU" sz="2400" dirty="0" err="1"/>
              <a:t>переважає</a:t>
            </a:r>
            <a:r>
              <a:rPr lang="ru-RU" sz="2400" dirty="0"/>
              <a:t> аскетична </a:t>
            </a:r>
            <a:r>
              <a:rPr lang="ru-RU" sz="2400" dirty="0" err="1"/>
              <a:t>лінія</a:t>
            </a:r>
            <a:r>
              <a:rPr lang="ru-RU" sz="2400" dirty="0"/>
              <a:t>, </a:t>
            </a:r>
            <a:r>
              <a:rPr lang="ru-RU" sz="2400" dirty="0" err="1"/>
              <a:t>людська</a:t>
            </a:r>
            <a:r>
              <a:rPr lang="ru-RU" sz="2400" dirty="0"/>
              <a:t> </a:t>
            </a:r>
            <a:r>
              <a:rPr lang="ru-RU" sz="2400" dirty="0" err="1"/>
              <a:t>тілесність</a:t>
            </a:r>
            <a:r>
              <a:rPr lang="ru-RU" sz="2400" dirty="0"/>
              <a:t> і природа </a:t>
            </a:r>
            <a:r>
              <a:rPr lang="ru-RU" sz="2400" dirty="0" err="1" smtClean="0"/>
              <a:t>взагалі</a:t>
            </a:r>
            <a:r>
              <a:rPr lang="ru-RU" sz="2400" dirty="0"/>
              <a:t> </a:t>
            </a:r>
            <a:r>
              <a:rPr lang="ru-RU" sz="2400" dirty="0" err="1" smtClean="0"/>
              <a:t>сприймаються</a:t>
            </a:r>
            <a:r>
              <a:rPr lang="ru-RU" sz="2400" dirty="0" smtClean="0"/>
              <a:t> </a:t>
            </a:r>
            <a:r>
              <a:rPr lang="ru-RU" sz="2400" dirty="0"/>
              <a:t>як </a:t>
            </a:r>
            <a:r>
              <a:rPr lang="ru-RU" sz="2400" dirty="0" err="1"/>
              <a:t>такі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заявляючи</a:t>
            </a:r>
            <a:r>
              <a:rPr lang="ru-RU" sz="2400" dirty="0"/>
              <a:t> про </a:t>
            </a:r>
            <a:r>
              <a:rPr lang="ru-RU" sz="2400" dirty="0" err="1"/>
              <a:t>свої</a:t>
            </a:r>
            <a:r>
              <a:rPr lang="ru-RU" sz="2400" dirty="0"/>
              <a:t> права, </a:t>
            </a:r>
            <a:r>
              <a:rPr lang="ru-RU" sz="2400" dirty="0" err="1"/>
              <a:t>тільки</a:t>
            </a:r>
            <a:r>
              <a:rPr lang="ru-RU" sz="2400" dirty="0"/>
              <a:t> </a:t>
            </a:r>
            <a:r>
              <a:rPr lang="ru-RU" sz="2400" dirty="0" err="1"/>
              <a:t>перешкоджають</a:t>
            </a:r>
            <a:r>
              <a:rPr lang="ru-RU" sz="2400" dirty="0"/>
              <a:t> </a:t>
            </a:r>
            <a:r>
              <a:rPr lang="ru-RU" sz="2400" dirty="0" err="1"/>
              <a:t>спасінню</a:t>
            </a:r>
            <a:r>
              <a:rPr lang="ru-RU" sz="2400" dirty="0"/>
              <a:t> </a:t>
            </a:r>
            <a:r>
              <a:rPr lang="ru-RU" sz="2400" dirty="0" err="1"/>
              <a:t>душі</a:t>
            </a:r>
            <a:r>
              <a:rPr lang="ru-RU" sz="2400" dirty="0"/>
              <a:t> </a:t>
            </a:r>
            <a:r>
              <a:rPr lang="ru-RU" sz="2400" dirty="0" smtClean="0"/>
              <a:t>й </a:t>
            </a:r>
            <a:r>
              <a:rPr lang="uk-UA" sz="2400" dirty="0" smtClean="0"/>
              <a:t>цілого </a:t>
            </a:r>
            <a:r>
              <a:rPr lang="uk-UA" sz="2400" dirty="0"/>
              <a:t>світу.</a:t>
            </a:r>
          </a:p>
          <a:p>
            <a:pPr marL="0" indent="0" algn="just">
              <a:buNone/>
            </a:pPr>
            <a:r>
              <a:rPr lang="ru-RU" sz="2400" dirty="0" err="1"/>
              <a:t>Пізніше</a:t>
            </a:r>
            <a:r>
              <a:rPr lang="ru-RU" sz="2400" dirty="0"/>
              <a:t> природу й </a:t>
            </a:r>
            <a:r>
              <a:rPr lang="ru-RU" sz="2400" dirty="0" err="1"/>
              <a:t>природне</a:t>
            </a:r>
            <a:r>
              <a:rPr lang="ru-RU" sz="2400" dirty="0"/>
              <a:t> </a:t>
            </a:r>
            <a:r>
              <a:rPr lang="ru-RU" sz="2400" dirty="0" err="1"/>
              <a:t>починають</a:t>
            </a:r>
            <a:r>
              <a:rPr lang="ru-RU" sz="2400" dirty="0"/>
              <a:t> </a:t>
            </a:r>
            <a:r>
              <a:rPr lang="ru-RU" sz="2400" dirty="0" err="1"/>
              <a:t>розглядати</a:t>
            </a:r>
            <a:r>
              <a:rPr lang="ru-RU" sz="2400" dirty="0"/>
              <a:t> як </a:t>
            </a:r>
            <a:r>
              <a:rPr lang="ru-RU" sz="2400" dirty="0" err="1"/>
              <a:t>символічні</a:t>
            </a:r>
            <a:r>
              <a:rPr lang="ru-RU" sz="2400" dirty="0"/>
              <a:t> </a:t>
            </a:r>
            <a:r>
              <a:rPr lang="ru-RU" sz="2400" dirty="0" err="1"/>
              <a:t>вияви</a:t>
            </a:r>
            <a:r>
              <a:rPr lang="ru-RU" sz="2400" dirty="0"/>
              <a:t> </a:t>
            </a:r>
            <a:r>
              <a:rPr lang="ru-RU" sz="2400" dirty="0" err="1" smtClean="0"/>
              <a:t>божественної</a:t>
            </a:r>
            <a:r>
              <a:rPr lang="ru-RU" sz="2400" dirty="0"/>
              <a:t> </a:t>
            </a:r>
            <a:r>
              <a:rPr lang="uk-UA" sz="2400" dirty="0" smtClean="0"/>
              <a:t>премудрості</a:t>
            </a:r>
            <a:r>
              <a:rPr lang="uk-UA" sz="2400" dirty="0"/>
              <a:t>, адресовані людині.</a:t>
            </a: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27970"/>
            <a:ext cx="4176464" cy="3132348"/>
          </a:xfrm>
        </p:spPr>
      </p:pic>
    </p:spTree>
    <p:extLst>
      <p:ext uri="{BB962C8B-B14F-4D97-AF65-F5344CB8AC3E}">
        <p14:creationId xmlns:p14="http://schemas.microsoft.com/office/powerpoint/2010/main" val="168825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0" y="1589566"/>
            <a:ext cx="4644008" cy="526843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/>
              <a:t>У </a:t>
            </a:r>
            <a:r>
              <a:rPr lang="ru-RU" sz="2400" dirty="0" err="1"/>
              <a:t>філософії</a:t>
            </a:r>
            <a:r>
              <a:rPr lang="ru-RU" sz="2400" dirty="0"/>
              <a:t> Нового часу </a:t>
            </a:r>
            <a:r>
              <a:rPr lang="ru-RU" sz="2400" dirty="0" err="1" smtClean="0"/>
              <a:t>спостерігається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принциповий</a:t>
            </a:r>
            <a:r>
              <a:rPr lang="ru-RU" sz="2400" dirty="0" smtClean="0"/>
              <a:t> </a:t>
            </a:r>
            <a:r>
              <a:rPr lang="ru-RU" sz="2400" dirty="0"/>
              <a:t>поворот у </a:t>
            </a:r>
            <a:r>
              <a:rPr lang="ru-RU" sz="2400" dirty="0" err="1"/>
              <a:t>відносинах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 </a:t>
            </a:r>
            <a:r>
              <a:rPr lang="ru-RU" sz="2400" dirty="0" smtClean="0"/>
              <a:t>і </a:t>
            </a:r>
            <a:r>
              <a:rPr lang="ru-RU" sz="2400" dirty="0" err="1" smtClean="0"/>
              <a:t>природи</a:t>
            </a:r>
            <a:r>
              <a:rPr lang="ru-RU" sz="2400" dirty="0"/>
              <a:t>. </a:t>
            </a:r>
            <a:r>
              <a:rPr lang="ru-RU" sz="2400" dirty="0" err="1"/>
              <a:t>Якщо</a:t>
            </a:r>
            <a:r>
              <a:rPr lang="ru-RU" sz="2400" dirty="0"/>
              <a:t> в </a:t>
            </a:r>
            <a:r>
              <a:rPr lang="ru-RU" sz="2400" dirty="0" err="1"/>
              <a:t>Середні</a:t>
            </a:r>
            <a:r>
              <a:rPr lang="ru-RU" sz="2400" dirty="0"/>
              <a:t> </a:t>
            </a:r>
            <a:r>
              <a:rPr lang="ru-RU" sz="2400" dirty="0" err="1"/>
              <a:t>віки</a:t>
            </a:r>
            <a:r>
              <a:rPr lang="ru-RU" sz="2400" dirty="0"/>
              <a:t> </a:t>
            </a:r>
            <a:r>
              <a:rPr lang="ru-RU" sz="2400" dirty="0" err="1"/>
              <a:t>філософія</a:t>
            </a:r>
            <a:r>
              <a:rPr lang="ru-RU" sz="2400" dirty="0"/>
              <a:t> </a:t>
            </a:r>
            <a:r>
              <a:rPr lang="ru-RU" sz="2400" dirty="0" err="1"/>
              <a:t>виступала</a:t>
            </a:r>
            <a:r>
              <a:rPr lang="ru-RU" sz="2400" dirty="0"/>
              <a:t> в </a:t>
            </a:r>
            <a:r>
              <a:rPr lang="ru-RU" sz="2400" dirty="0" err="1"/>
              <a:t>союзі</a:t>
            </a:r>
            <a:r>
              <a:rPr lang="ru-RU" sz="2400" dirty="0"/>
              <a:t> з </a:t>
            </a:r>
            <a:r>
              <a:rPr lang="ru-RU" sz="2400" dirty="0" err="1"/>
              <a:t>богослов’ям</a:t>
            </a:r>
            <a:r>
              <a:rPr lang="ru-RU" sz="2400" dirty="0"/>
              <a:t>, в </a:t>
            </a:r>
            <a:r>
              <a:rPr lang="ru-RU" sz="2400" dirty="0" err="1"/>
              <a:t>епоху</a:t>
            </a:r>
            <a:r>
              <a:rPr lang="ru-RU" sz="2400" dirty="0"/>
              <a:t> </a:t>
            </a:r>
            <a:r>
              <a:rPr lang="ru-RU" sz="2400" dirty="0" err="1"/>
              <a:t>Відродження</a:t>
            </a:r>
            <a:r>
              <a:rPr lang="ru-RU" sz="2400" dirty="0"/>
              <a:t> – </a:t>
            </a:r>
            <a:r>
              <a:rPr lang="ru-RU" sz="2400" dirty="0" smtClean="0"/>
              <a:t>з </a:t>
            </a:r>
            <a:r>
              <a:rPr lang="ru-RU" sz="2400" dirty="0" err="1" smtClean="0"/>
              <a:t>мистецтвом</a:t>
            </a:r>
            <a:r>
              <a:rPr lang="ru-RU" sz="2400" dirty="0" smtClean="0"/>
              <a:t> і </a:t>
            </a:r>
            <a:r>
              <a:rPr lang="ru-RU" sz="2400" dirty="0" err="1" smtClean="0"/>
              <a:t>гуманітарним</a:t>
            </a:r>
            <a:r>
              <a:rPr lang="ru-RU" sz="2400" dirty="0" smtClean="0"/>
              <a:t> </a:t>
            </a:r>
            <a:r>
              <a:rPr lang="ru-RU" sz="2400" dirty="0" err="1"/>
              <a:t>знанням</a:t>
            </a:r>
            <a:r>
              <a:rPr lang="ru-RU" sz="2400" dirty="0"/>
              <a:t>, то в </a:t>
            </a:r>
            <a:r>
              <a:rPr lang="ru-RU" sz="2400" dirty="0" err="1"/>
              <a:t>Новий</a:t>
            </a:r>
            <a:r>
              <a:rPr lang="ru-RU" sz="2400" dirty="0"/>
              <a:t> час вона </a:t>
            </a:r>
            <a:r>
              <a:rPr lang="ru-RU" sz="2400" dirty="0" err="1"/>
              <a:t>опирається</a:t>
            </a:r>
            <a:r>
              <a:rPr lang="ru-RU" sz="2400" dirty="0"/>
              <a:t> на науку.</a:t>
            </a:r>
            <a:endParaRPr lang="uk-UA" sz="2400" dirty="0"/>
          </a:p>
        </p:txBody>
      </p:sp>
      <p:pic>
        <p:nvPicPr>
          <p:cNvPr id="7" name="Місце для вмісту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29340"/>
            <a:ext cx="4499992" cy="3374994"/>
          </a:xfrm>
        </p:spPr>
      </p:pic>
    </p:spTree>
    <p:extLst>
      <p:ext uri="{BB962C8B-B14F-4D97-AF65-F5344CB8AC3E}">
        <p14:creationId xmlns:p14="http://schemas.microsoft.com/office/powerpoint/2010/main" val="147589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7200" dirty="0" smtClean="0"/>
              <a:t>Біосфера</a:t>
            </a:r>
            <a:endParaRPr lang="uk-UA" sz="72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9144000" cy="449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 err="1" smtClean="0"/>
              <a:t>Біосфера—</a:t>
            </a:r>
            <a:r>
              <a:rPr lang="ru-RU" sz="2400" dirty="0" err="1" smtClean="0"/>
              <a:t>природна</a:t>
            </a:r>
            <a:r>
              <a:rPr lang="ru-RU" sz="2400" dirty="0" smtClean="0"/>
              <a:t> </a:t>
            </a:r>
            <a:r>
              <a:rPr lang="ru-RU" sz="2400" dirty="0" err="1"/>
              <a:t>підсистема</a:t>
            </a:r>
            <a:r>
              <a:rPr lang="ru-RU" sz="2400" dirty="0"/>
              <a:t> </a:t>
            </a:r>
            <a:r>
              <a:rPr lang="ru-RU" sz="2400" dirty="0" err="1"/>
              <a:t>географічної</a:t>
            </a:r>
            <a:r>
              <a:rPr lang="ru-RU" sz="2400" dirty="0"/>
              <a:t> </a:t>
            </a:r>
            <a:r>
              <a:rPr lang="ru-RU" sz="2400" dirty="0" err="1"/>
              <a:t>оболонки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являє</a:t>
            </a:r>
            <a:r>
              <a:rPr lang="ru-RU" sz="2400" dirty="0"/>
              <a:t> собою </a:t>
            </a:r>
            <a:r>
              <a:rPr lang="ru-RU" sz="2400" dirty="0" err="1"/>
              <a:t>глобальну</a:t>
            </a:r>
            <a:r>
              <a:rPr lang="ru-RU" sz="2400" dirty="0"/>
              <a:t> </a:t>
            </a:r>
            <a:r>
              <a:rPr lang="ru-RU" sz="2400" dirty="0" err="1"/>
              <a:t>планетарну</a:t>
            </a:r>
            <a:r>
              <a:rPr lang="ru-RU" sz="2400" dirty="0"/>
              <a:t> </a:t>
            </a:r>
            <a:r>
              <a:rPr lang="ru-RU" sz="2400" dirty="0" err="1"/>
              <a:t>екосистему</a:t>
            </a:r>
            <a:r>
              <a:rPr lang="ru-RU" sz="2400" dirty="0"/>
              <a:t>, </a:t>
            </a:r>
            <a:r>
              <a:rPr lang="ru-RU" sz="2400" dirty="0" err="1"/>
              <a:t>населену</a:t>
            </a:r>
            <a:r>
              <a:rPr lang="ru-RU" sz="2400" dirty="0"/>
              <a:t> </a:t>
            </a:r>
            <a:r>
              <a:rPr lang="ru-RU" sz="2400" dirty="0" err="1"/>
              <a:t>живими</a:t>
            </a:r>
            <a:r>
              <a:rPr lang="ru-RU" sz="2400" dirty="0"/>
              <a:t> </a:t>
            </a:r>
            <a:r>
              <a:rPr lang="ru-RU" sz="2400" dirty="0" err="1"/>
              <a:t>організмами</a:t>
            </a:r>
            <a:r>
              <a:rPr lang="ru-RU" sz="2400" dirty="0"/>
              <a:t>. </a:t>
            </a:r>
            <a:r>
              <a:rPr lang="ru-RU" sz="2400" dirty="0" err="1"/>
              <a:t>Маса</a:t>
            </a:r>
            <a:r>
              <a:rPr lang="ru-RU" sz="2400" dirty="0"/>
              <a:t> </a:t>
            </a:r>
            <a:r>
              <a:rPr lang="ru-RU" sz="2400" dirty="0" err="1"/>
              <a:t>біосфери</a:t>
            </a:r>
            <a:r>
              <a:rPr lang="ru-RU" sz="2400" dirty="0"/>
              <a:t> — </a:t>
            </a:r>
            <a:r>
              <a:rPr lang="ru-RU" sz="2400" dirty="0" err="1"/>
              <a:t>близько</a:t>
            </a:r>
            <a:r>
              <a:rPr lang="ru-RU" sz="2400" dirty="0"/>
              <a:t> 0,05% </a:t>
            </a:r>
            <a:r>
              <a:rPr lang="ru-RU" sz="2400" dirty="0" err="1"/>
              <a:t>маси</a:t>
            </a:r>
            <a:r>
              <a:rPr lang="ru-RU" sz="2400" dirty="0"/>
              <a:t> </a:t>
            </a:r>
            <a:r>
              <a:rPr lang="ru-RU" sz="2400" dirty="0" err="1"/>
              <a:t>Землі</a:t>
            </a:r>
            <a:r>
              <a:rPr lang="ru-RU" sz="2400" dirty="0"/>
              <a:t>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428999"/>
            <a:ext cx="6408713" cy="342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2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243408"/>
            <a:ext cx="8063808" cy="176024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b="1" dirty="0" smtClean="0">
                <a:solidFill>
                  <a:schemeClr val="accent4">
                    <a:lumMod val="75000"/>
                  </a:schemeClr>
                </a:solidFill>
              </a:rPr>
              <a:t>Ноосфера</a:t>
            </a:r>
            <a:br>
              <a:rPr lang="uk-UA" sz="5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uk-UA" sz="2400" b="1" dirty="0" err="1" smtClean="0">
                <a:solidFill>
                  <a:schemeClr val="accent1">
                    <a:lumMod val="75000"/>
                  </a:schemeClr>
                </a:solidFill>
              </a:rPr>
              <a:t>Ноосфе́ра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(від </a:t>
            </a:r>
            <a:r>
              <a:rPr lang="uk-UA" sz="2400" b="1" dirty="0" err="1">
                <a:solidFill>
                  <a:schemeClr val="accent1">
                    <a:lumMod val="75000"/>
                  </a:schemeClr>
                </a:solidFill>
              </a:rPr>
              <a:t>грец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l-GR" sz="2400" b="1" i="1" dirty="0">
                <a:solidFill>
                  <a:schemeClr val="accent1">
                    <a:lumMod val="75000"/>
                  </a:schemeClr>
                </a:solidFill>
              </a:rPr>
              <a:t>νους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 в значенні «розум») — сучасна стадія розвитку біосфери, пов'язана з появою в ній 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людства</a:t>
            </a:r>
            <a:endParaRPr lang="uk-UA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620000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9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Ноосфера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0" y="1589566"/>
            <a:ext cx="4788024" cy="5268433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uk-UA" dirty="0" smtClean="0"/>
              <a:t>    </a:t>
            </a:r>
            <a:r>
              <a:rPr lang="uk-UA" sz="3100" dirty="0" smtClean="0"/>
              <a:t>Основні </a:t>
            </a:r>
            <a:r>
              <a:rPr lang="uk-UA" sz="3100" dirty="0"/>
              <a:t>ідеї Вернадського про ноосферу викладені в його визначній монографії «Наукова думка як планетне явище» та у статті «Декілька слів про ноосферу». В останній він пише: «Людство, взяте в цілому, стає могутньою геологічною силою. І перед ним, перед його думкою та працею, постає питання про перебудову біосфери в інтересах вільно думаючого людства як єдиного цілого. Цей новий стан біосфери, до якого ми, не помічаючи цього, наближаємось, і є «ноосфера»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433" y="2370762"/>
            <a:ext cx="4068336" cy="410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48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4716016" y="1556792"/>
            <a:ext cx="4427983" cy="5301207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uk-UA" dirty="0" smtClean="0"/>
              <a:t>    «</a:t>
            </a:r>
            <a:r>
              <a:rPr lang="uk-UA" dirty="0"/>
              <a:t>Ноосфера, — розвиває вчений свою думку в іншій праці, — нове геологічне явище на нашій планеті. У ній вперше людство стає найбільшою геологічною силою. Вона може і повинна перебудувати своєю працею і думкою сферу свого життя, перебудувати докорінно порівняно з тим, що було раніше. Перед нею відкриваються дедалі ширші творчі можливості. Й, може бути, покоління моєї онуки вже наблизиться до їх розквіту. Ми входимо в ноосферу. Ми вступаємо в неї у новий стихійний геологічний процес… Але важливий для нас факт, що ідеали нашої демократії ідуть в унісон зі стихійним геологічним процесом, із законом природи, відповідають ноосфері. Можна дивитись тому на наше майбутнє впевнено. Воно в наших руках. Ми його не випустимо»</a:t>
            </a:r>
          </a:p>
        </p:txBody>
      </p:sp>
      <p:pic>
        <p:nvPicPr>
          <p:cNvPr id="1026" name="Picture 2" descr="http://gagadget.com/media/uploads/displa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85284" cy="352839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69" y="3528392"/>
            <a:ext cx="3316411" cy="312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2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>
            <a:duotone>
              <a:schemeClr val="bg1">
                <a:shade val="90000"/>
                <a:satMod val="140000"/>
              </a:schemeClr>
              <a:schemeClr val="bg1"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Структура біосфери</a:t>
            </a:r>
            <a:endParaRPr lang="uk-UA" b="1" dirty="0"/>
          </a:p>
        </p:txBody>
      </p:sp>
      <p:pic>
        <p:nvPicPr>
          <p:cNvPr id="12" name="Місце для вмісту 11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28800"/>
            <a:ext cx="3810000" cy="3429000"/>
          </a:xfrm>
        </p:spPr>
      </p:pic>
      <p:sp>
        <p:nvSpPr>
          <p:cNvPr id="10" name="Місце для вмісту 9"/>
          <p:cNvSpPr>
            <a:spLocks noGrp="1"/>
          </p:cNvSpPr>
          <p:nvPr>
            <p:ph sz="quarter" idx="2"/>
          </p:nvPr>
        </p:nvSpPr>
        <p:spPr>
          <a:xfrm>
            <a:off x="683568" y="1412776"/>
            <a:ext cx="3886200" cy="51125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uk-UA" sz="2800" dirty="0" smtClean="0"/>
          </a:p>
          <a:p>
            <a:pPr marL="0" indent="0">
              <a:buNone/>
            </a:pPr>
            <a:r>
              <a:rPr lang="en-US" sz="2800" dirty="0" smtClean="0"/>
              <a:t>-</a:t>
            </a:r>
            <a:r>
              <a:rPr lang="uk-UA" sz="2800" dirty="0" smtClean="0"/>
              <a:t> </a:t>
            </a:r>
            <a:r>
              <a:rPr lang="uk-UA" sz="2800" dirty="0"/>
              <a:t>Верхні шари літосфери</a:t>
            </a:r>
          </a:p>
          <a:p>
            <a:pPr marL="0" indent="0">
              <a:buNone/>
            </a:pPr>
            <a:r>
              <a:rPr lang="uk-UA" sz="2800" dirty="0"/>
              <a:t>- Нижній шар атмосфери (тропосфера)</a:t>
            </a:r>
          </a:p>
          <a:p>
            <a:pPr marL="0" indent="0">
              <a:buNone/>
            </a:pPr>
            <a:r>
              <a:rPr lang="uk-UA" sz="2800" dirty="0" smtClean="0"/>
              <a:t>- Вся гідросфера</a:t>
            </a:r>
          </a:p>
          <a:p>
            <a:pPr>
              <a:buFontTx/>
              <a:buChar char="-"/>
            </a:pPr>
            <a:endParaRPr lang="uk-UA" sz="2400" dirty="0"/>
          </a:p>
          <a:p>
            <a:r>
              <a:rPr lang="uk-UA" dirty="0"/>
              <a:t>Біосфера охоплює нижні шари атмосфери, </a:t>
            </a:r>
            <a:r>
              <a:rPr lang="uk-UA" dirty="0" err="1"/>
              <a:t>всю гідросфе</a:t>
            </a:r>
            <a:r>
              <a:rPr lang="uk-UA" dirty="0"/>
              <a:t>ру і верхній шар літосфери. Товщина біосфери </a:t>
            </a:r>
            <a:r>
              <a:rPr lang="uk-UA" dirty="0" err="1"/>
              <a:t>на полюсах Зе</a:t>
            </a:r>
            <a:r>
              <a:rPr lang="uk-UA" dirty="0"/>
              <a:t>млі близько 10 км, на екваторі — 28 км.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704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0" y="1589566"/>
            <a:ext cx="4495800" cy="526843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dirty="0" smtClean="0"/>
              <a:t>Біосфера з одного боку є середовищем життя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uk-UA" dirty="0" smtClean="0"/>
              <a:t>а з іншого-результатом життєдіяльності організмів. </a:t>
            </a:r>
          </a:p>
          <a:p>
            <a:pPr>
              <a:buNone/>
            </a:pPr>
            <a:r>
              <a:rPr lang="uk-UA" dirty="0" smtClean="0"/>
              <a:t>Специфіка біосфери полягає в тому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uk-UA" dirty="0" smtClean="0"/>
              <a:t>що в ній постійно підтримується пов’язаний з життєдіяльністю організмів кругообіг речовин і чітко направлені потоки енергії.</a:t>
            </a: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00808"/>
            <a:ext cx="4389955" cy="3713902"/>
          </a:xfrm>
        </p:spPr>
      </p:pic>
    </p:spTree>
    <p:extLst>
      <p:ext uri="{BB962C8B-B14F-4D97-AF65-F5344CB8AC3E}">
        <p14:creationId xmlns:p14="http://schemas.microsoft.com/office/powerpoint/2010/main" val="254395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Місце для вмісту 10"/>
          <p:cNvSpPr>
            <a:spLocks noGrp="1"/>
          </p:cNvSpPr>
          <p:nvPr>
            <p:ph sz="quarter" idx="1"/>
          </p:nvPr>
        </p:nvSpPr>
        <p:spPr>
          <a:xfrm>
            <a:off x="0" y="2060848"/>
            <a:ext cx="4716016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/>
              <a:t>Перші </a:t>
            </a:r>
            <a:r>
              <a:rPr lang="uk-UA" sz="2400" dirty="0"/>
              <a:t>уявлення про біосферу як «область життя» та зовнішню оболонку Землі належать Ж.-Б. </a:t>
            </a:r>
            <a:r>
              <a:rPr lang="uk-UA" sz="2400" dirty="0" err="1"/>
              <a:t>Ламарку</a:t>
            </a:r>
            <a:r>
              <a:rPr lang="uk-UA" sz="2400" dirty="0"/>
              <a:t>. Термін «біосфера» вперше </a:t>
            </a:r>
            <a:r>
              <a:rPr lang="uk-UA" sz="2400" dirty="0" err="1"/>
              <a:t>застосував австрійський гео</a:t>
            </a:r>
            <a:r>
              <a:rPr lang="uk-UA" sz="2400" dirty="0"/>
              <a:t>-л</a:t>
            </a:r>
            <a:r>
              <a:rPr lang="uk-UA" sz="2400" dirty="0" err="1"/>
              <a:t>ог Е.Зюсс</a:t>
            </a:r>
            <a:r>
              <a:rPr lang="uk-UA" sz="2400" dirty="0"/>
              <a:t> (1875), називаючи ним окрему оболонку Землі, наповнену життям. Детально вчення про біосферу розробив В. І. Вернадський.</a:t>
            </a:r>
            <a:endParaRPr lang="uk-UA" sz="2400" dirty="0"/>
          </a:p>
        </p:txBody>
      </p:sp>
      <p:pic>
        <p:nvPicPr>
          <p:cNvPr id="13" name="Місце для вмісту 12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72816"/>
            <a:ext cx="3960440" cy="5012785"/>
          </a:xfrm>
        </p:spPr>
      </p:pic>
      <p:sp>
        <p:nvSpPr>
          <p:cNvPr id="2" name="Прямоугольник 1"/>
          <p:cNvSpPr/>
          <p:nvPr/>
        </p:nvSpPr>
        <p:spPr>
          <a:xfrm>
            <a:off x="-33358" y="404664"/>
            <a:ext cx="9177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Е. Зюсс </a:t>
            </a:r>
          </a:p>
        </p:txBody>
      </p:sp>
    </p:spTree>
    <p:extLst>
      <p:ext uri="{BB962C8B-B14F-4D97-AF65-F5344CB8AC3E}">
        <p14:creationId xmlns:p14="http://schemas.microsoft.com/office/powerpoint/2010/main" val="256239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4425752" cy="53732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  </a:t>
            </a:r>
            <a:r>
              <a:rPr lang="uk-UA" sz="2400" dirty="0" smtClean="0"/>
              <a:t>Основоположниками </a:t>
            </a:r>
            <a:r>
              <a:rPr lang="uk-UA" sz="2400" dirty="0"/>
              <a:t>вчення про біосферу є В. І. Вернадський та </a:t>
            </a:r>
            <a:r>
              <a:rPr lang="uk-UA" sz="2400" dirty="0" err="1"/>
              <a:t>Тейяр</a:t>
            </a:r>
            <a:r>
              <a:rPr lang="uk-UA" sz="2400" dirty="0"/>
              <a:t> де </a:t>
            </a:r>
            <a:r>
              <a:rPr lang="uk-UA" sz="2400" dirty="0" err="1"/>
              <a:t>Шарден</a:t>
            </a:r>
            <a:r>
              <a:rPr lang="uk-UA" sz="2400" dirty="0"/>
              <a:t>.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</a:t>
            </a:r>
            <a:r>
              <a:rPr lang="uk-UA" sz="2400" dirty="0" smtClean="0"/>
              <a:t>Вони </a:t>
            </a:r>
            <a:r>
              <a:rPr lang="uk-UA" sz="2400" dirty="0"/>
              <a:t>обґрунтували високу хімічну та геологічну активність живої речовини біосфери, підкреслюючи, що розвиток життя на планеті забезпечується особливими фізичними властивостями біосфери</a:t>
            </a: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556792"/>
            <a:ext cx="2160240" cy="271011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645024"/>
            <a:ext cx="2286000" cy="304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5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Вчення В.Вернадського про біосферу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5148064" cy="5373216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pPr algn="just">
              <a:buNone/>
            </a:pPr>
            <a:r>
              <a:rPr lang="ru-RU" dirty="0" smtClean="0"/>
              <a:t>   </a:t>
            </a:r>
            <a:r>
              <a:rPr lang="ru-RU" sz="5100" dirty="0" err="1" smtClean="0"/>
              <a:t>Уявлення</a:t>
            </a:r>
            <a:r>
              <a:rPr lang="ru-RU" sz="5100" dirty="0" smtClean="0"/>
              <a:t> </a:t>
            </a:r>
            <a:r>
              <a:rPr lang="ru-RU" sz="5100" dirty="0"/>
              <a:t>про </a:t>
            </a:r>
            <a:r>
              <a:rPr lang="ru-RU" sz="5100" dirty="0" err="1"/>
              <a:t>біосферу</a:t>
            </a:r>
            <a:r>
              <a:rPr lang="ru-RU" sz="5100" dirty="0"/>
              <a:t> як </a:t>
            </a:r>
            <a:r>
              <a:rPr lang="ru-RU" sz="5100" dirty="0" err="1"/>
              <a:t>глобальну</a:t>
            </a:r>
            <a:r>
              <a:rPr lang="ru-RU" sz="5100" dirty="0"/>
              <a:t> </a:t>
            </a:r>
            <a:r>
              <a:rPr lang="ru-RU" sz="5100" dirty="0" err="1"/>
              <a:t>єдину</a:t>
            </a:r>
            <a:r>
              <a:rPr lang="ru-RU" sz="5100" dirty="0"/>
              <a:t> систему </a:t>
            </a:r>
            <a:r>
              <a:rPr lang="ru-RU" sz="5100" dirty="0" err="1"/>
              <a:t>Землі</a:t>
            </a:r>
            <a:r>
              <a:rPr lang="ru-RU" sz="5100" dirty="0"/>
              <a:t>, </a:t>
            </a:r>
            <a:r>
              <a:rPr lang="ru-RU" sz="5100" dirty="0" smtClean="0"/>
              <a:t>де увесь </a:t>
            </a:r>
            <a:r>
              <a:rPr lang="ru-RU" sz="5100" dirty="0" err="1"/>
              <a:t>хід</a:t>
            </a:r>
            <a:r>
              <a:rPr lang="ru-RU" sz="5100" dirty="0"/>
              <a:t> </a:t>
            </a:r>
            <a:r>
              <a:rPr lang="ru-RU" sz="5100" dirty="0" err="1"/>
              <a:t>геохімічних</a:t>
            </a:r>
            <a:r>
              <a:rPr lang="ru-RU" sz="5100" dirty="0"/>
              <a:t> та </a:t>
            </a:r>
            <a:r>
              <a:rPr lang="ru-RU" sz="5100" dirty="0" err="1"/>
              <a:t>енергетичних</a:t>
            </a:r>
            <a:r>
              <a:rPr lang="ru-RU" sz="5100" dirty="0"/>
              <a:t> </a:t>
            </a:r>
            <a:r>
              <a:rPr lang="ru-RU" sz="5100" dirty="0" err="1"/>
              <a:t>перетворень</a:t>
            </a:r>
            <a:r>
              <a:rPr lang="ru-RU" sz="5100" dirty="0"/>
              <a:t> </a:t>
            </a:r>
            <a:r>
              <a:rPr lang="ru-RU" sz="5100" dirty="0" err="1"/>
              <a:t>визначається</a:t>
            </a:r>
            <a:r>
              <a:rPr lang="ru-RU" sz="5100" dirty="0"/>
              <a:t> </a:t>
            </a:r>
            <a:r>
              <a:rPr lang="ru-RU" sz="5100" dirty="0" err="1"/>
              <a:t>життям</a:t>
            </a:r>
            <a:r>
              <a:rPr lang="ru-RU" sz="5100" dirty="0"/>
              <a:t>, у </a:t>
            </a:r>
            <a:r>
              <a:rPr lang="ru-RU" sz="5100" dirty="0" smtClean="0"/>
              <a:t>20-х роках </a:t>
            </a:r>
            <a:r>
              <a:rPr lang="ru-RU" sz="5100" dirty="0"/>
              <a:t>ХХ ст. </a:t>
            </a:r>
            <a:r>
              <a:rPr lang="ru-RU" sz="5100" dirty="0" err="1"/>
              <a:t>розробив</a:t>
            </a:r>
            <a:r>
              <a:rPr lang="ru-RU" sz="5100" dirty="0"/>
              <a:t> у </a:t>
            </a:r>
            <a:r>
              <a:rPr lang="ru-RU" sz="5100" dirty="0" err="1"/>
              <a:t>своїх</a:t>
            </a:r>
            <a:r>
              <a:rPr lang="ru-RU" sz="5100" dirty="0"/>
              <a:t> </a:t>
            </a:r>
            <a:r>
              <a:rPr lang="ru-RU" sz="5100" dirty="0" err="1"/>
              <a:t>працях</a:t>
            </a:r>
            <a:r>
              <a:rPr lang="ru-RU" sz="5100" dirty="0"/>
              <a:t> В.І. </a:t>
            </a:r>
            <a:r>
              <a:rPr lang="ru-RU" sz="5100" dirty="0" err="1"/>
              <a:t>Вернадський</a:t>
            </a:r>
            <a:r>
              <a:rPr lang="ru-RU" sz="5100" dirty="0"/>
              <a:t>. У </a:t>
            </a:r>
            <a:r>
              <a:rPr lang="ru-RU" sz="5100" dirty="0" err="1"/>
              <a:t>наукових</a:t>
            </a:r>
            <a:r>
              <a:rPr lang="ru-RU" sz="5100" dirty="0"/>
              <a:t> колах </a:t>
            </a:r>
            <a:r>
              <a:rPr lang="ru-RU" sz="5100" dirty="0" err="1"/>
              <a:t>ця</a:t>
            </a:r>
            <a:r>
              <a:rPr lang="ru-RU" sz="5100" dirty="0"/>
              <a:t> </a:t>
            </a:r>
            <a:r>
              <a:rPr lang="ru-RU" sz="5100" dirty="0" err="1" smtClean="0"/>
              <a:t>несподівана</a:t>
            </a:r>
            <a:r>
              <a:rPr lang="ru-RU" sz="5100" dirty="0" smtClean="0"/>
              <a:t> </a:t>
            </a:r>
            <a:r>
              <a:rPr lang="ru-RU" sz="5100" dirty="0"/>
              <a:t>робота не </a:t>
            </a:r>
            <a:r>
              <a:rPr lang="ru-RU" sz="5100" dirty="0" err="1"/>
              <a:t>викликала</a:t>
            </a:r>
            <a:r>
              <a:rPr lang="ru-RU" sz="5100" dirty="0"/>
              <a:t> </a:t>
            </a:r>
            <a:r>
              <a:rPr lang="ru-RU" sz="5100" dirty="0" err="1"/>
              <a:t>ні</a:t>
            </a:r>
            <a:r>
              <a:rPr lang="ru-RU" sz="5100" dirty="0"/>
              <a:t> </a:t>
            </a:r>
            <a:r>
              <a:rPr lang="ru-RU" sz="5100" dirty="0" err="1"/>
              <a:t>дискусій</a:t>
            </a:r>
            <a:r>
              <a:rPr lang="ru-RU" sz="5100" dirty="0"/>
              <a:t>, </a:t>
            </a:r>
            <a:r>
              <a:rPr lang="ru-RU" sz="5100" dirty="0" err="1"/>
              <a:t>ні</a:t>
            </a:r>
            <a:r>
              <a:rPr lang="ru-RU" sz="5100" dirty="0"/>
              <a:t> </a:t>
            </a:r>
            <a:r>
              <a:rPr lang="ru-RU" sz="5100" dirty="0" err="1"/>
              <a:t>навіть</a:t>
            </a:r>
            <a:r>
              <a:rPr lang="ru-RU" sz="5100" dirty="0"/>
              <a:t> </a:t>
            </a:r>
            <a:r>
              <a:rPr lang="ru-RU" sz="5100" dirty="0" err="1" smtClean="0"/>
              <a:t>заціка-вленості</a:t>
            </a:r>
            <a:r>
              <a:rPr lang="ru-RU" sz="5100" dirty="0"/>
              <a:t>. Лише </a:t>
            </a:r>
            <a:r>
              <a:rPr lang="ru-RU" sz="5100" dirty="0" smtClean="0"/>
              <a:t>через </a:t>
            </a:r>
            <a:r>
              <a:rPr lang="ru-RU" sz="5100" dirty="0" err="1" smtClean="0"/>
              <a:t>деякий</a:t>
            </a:r>
            <a:r>
              <a:rPr lang="ru-RU" sz="5100" dirty="0" smtClean="0"/>
              <a:t> </a:t>
            </a:r>
            <a:r>
              <a:rPr lang="ru-RU" sz="5100" dirty="0"/>
              <a:t>час </a:t>
            </a:r>
            <a:r>
              <a:rPr lang="ru-RU" sz="5100" dirty="0" err="1"/>
              <a:t>публікації</a:t>
            </a:r>
            <a:r>
              <a:rPr lang="ru-RU" sz="5100" dirty="0"/>
              <a:t>, </a:t>
            </a:r>
            <a:r>
              <a:rPr lang="ru-RU" sz="5100" dirty="0" err="1"/>
              <a:t>присвячені</a:t>
            </a:r>
            <a:r>
              <a:rPr lang="ru-RU" sz="5100" dirty="0"/>
              <a:t> </a:t>
            </a:r>
            <a:r>
              <a:rPr lang="ru-RU" sz="5100" dirty="0" err="1"/>
              <a:t>біосфері</a:t>
            </a:r>
            <a:r>
              <a:rPr lang="ru-RU" sz="5100" dirty="0"/>
              <a:t>, </a:t>
            </a:r>
            <a:r>
              <a:rPr lang="ru-RU" sz="5100" dirty="0" err="1"/>
              <a:t>набули</a:t>
            </a:r>
            <a:r>
              <a:rPr lang="ru-RU" sz="5100" dirty="0"/>
              <a:t> </a:t>
            </a:r>
            <a:r>
              <a:rPr lang="ru-RU" sz="5100" dirty="0" err="1"/>
              <a:t>наукового</a:t>
            </a:r>
            <a:r>
              <a:rPr lang="ru-RU" sz="5100" dirty="0"/>
              <a:t> </a:t>
            </a:r>
            <a:r>
              <a:rPr lang="ru-RU" sz="5100" dirty="0" err="1"/>
              <a:t>визнання</a:t>
            </a:r>
            <a:r>
              <a:rPr lang="ru-RU" sz="5100" dirty="0"/>
              <a:t>, і </a:t>
            </a:r>
            <a:r>
              <a:rPr lang="ru-RU" sz="5100" dirty="0" err="1" smtClean="0"/>
              <a:t>тисячі</a:t>
            </a:r>
            <a:r>
              <a:rPr lang="ru-RU" sz="5100" dirty="0"/>
              <a:t> </a:t>
            </a:r>
            <a:r>
              <a:rPr lang="ru-RU" sz="5100" dirty="0" err="1" smtClean="0"/>
              <a:t>спеціалістів</a:t>
            </a:r>
            <a:r>
              <a:rPr lang="ru-RU" sz="5100" dirty="0"/>
              <a:t>, </a:t>
            </a:r>
            <a:r>
              <a:rPr lang="ru-RU" sz="5100" dirty="0" err="1"/>
              <a:t>немовби</a:t>
            </a:r>
            <a:r>
              <a:rPr lang="ru-RU" sz="5100" dirty="0"/>
              <a:t> разом </a:t>
            </a:r>
            <a:r>
              <a:rPr lang="ru-RU" sz="5100" dirty="0" err="1"/>
              <a:t>усі</a:t>
            </a:r>
            <a:r>
              <a:rPr lang="ru-RU" sz="5100" dirty="0"/>
              <a:t> </a:t>
            </a:r>
            <a:r>
              <a:rPr lang="ru-RU" sz="5100" dirty="0" err="1"/>
              <a:t>прозріли</a:t>
            </a:r>
            <a:r>
              <a:rPr lang="ru-RU" sz="5100" dirty="0"/>
              <a:t> і почали </a:t>
            </a:r>
            <a:r>
              <a:rPr lang="ru-RU" sz="5100" dirty="0" err="1"/>
              <a:t>відроджувати</a:t>
            </a:r>
            <a:r>
              <a:rPr lang="ru-RU" sz="5100" dirty="0"/>
              <a:t>, </a:t>
            </a:r>
            <a:r>
              <a:rPr lang="ru-RU" sz="5100" dirty="0" err="1"/>
              <a:t>самі</a:t>
            </a:r>
            <a:r>
              <a:rPr lang="ru-RU" sz="5100" dirty="0"/>
              <a:t> того не </a:t>
            </a:r>
            <a:r>
              <a:rPr lang="ru-RU" sz="5100" dirty="0" err="1" smtClean="0"/>
              <a:t>підозрюючи</a:t>
            </a:r>
            <a:r>
              <a:rPr lang="ru-RU" sz="5100" dirty="0"/>
              <a:t>, </a:t>
            </a:r>
            <a:r>
              <a:rPr lang="ru-RU" sz="5100" dirty="0" err="1"/>
              <a:t>давні</a:t>
            </a:r>
            <a:r>
              <a:rPr lang="ru-RU" sz="5100" dirty="0"/>
              <a:t> </a:t>
            </a:r>
            <a:r>
              <a:rPr lang="ru-RU" sz="5100" dirty="0" err="1"/>
              <a:t>ідеї</a:t>
            </a:r>
            <a:r>
              <a:rPr lang="ru-RU" sz="5100" dirty="0"/>
              <a:t> В.І. </a:t>
            </a:r>
            <a:r>
              <a:rPr lang="ru-RU" sz="5100" dirty="0" err="1"/>
              <a:t>Вернадського</a:t>
            </a:r>
            <a:r>
              <a:rPr lang="ru-RU" sz="5100" dirty="0"/>
              <a:t>.</a:t>
            </a:r>
            <a:endParaRPr lang="uk-UA" sz="51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72816"/>
            <a:ext cx="3391485" cy="458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28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4355976" cy="4444874"/>
          </a:xfrm>
        </p:spPr>
      </p:pic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4644009" y="1844824"/>
            <a:ext cx="4499991" cy="4752528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     За </a:t>
            </a:r>
            <a:r>
              <a:rPr lang="ru-RU" dirty="0" err="1"/>
              <a:t>Володимиром</a:t>
            </a:r>
            <a:r>
              <a:rPr lang="ru-RU" dirty="0"/>
              <a:t> </a:t>
            </a:r>
            <a:r>
              <a:rPr lang="ru-RU" dirty="0" err="1"/>
              <a:t>Івановичем</a:t>
            </a:r>
            <a:r>
              <a:rPr lang="ru-RU" dirty="0"/>
              <a:t>, </a:t>
            </a:r>
            <a:r>
              <a:rPr lang="ru-RU" dirty="0" err="1"/>
              <a:t>біосфера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оболонка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, склад, структура </a:t>
            </a:r>
            <a:r>
              <a:rPr lang="ru-RU" dirty="0" smtClean="0"/>
              <a:t>і </a:t>
            </a:r>
            <a:r>
              <a:rPr lang="uk-UA" dirty="0" smtClean="0"/>
              <a:t>енергетика </a:t>
            </a:r>
            <a:r>
              <a:rPr lang="uk-UA" dirty="0"/>
              <a:t>якої значною мірою обумовлені життєдіяльністю живих організмів. </a:t>
            </a:r>
            <a:r>
              <a:rPr lang="uk-UA" dirty="0" smtClean="0"/>
              <a:t>Крім </a:t>
            </a:r>
            <a:r>
              <a:rPr lang="ru-RU" dirty="0" smtClean="0"/>
              <a:t>того</a:t>
            </a:r>
            <a:r>
              <a:rPr lang="ru-RU" dirty="0"/>
              <a:t>, </a:t>
            </a:r>
            <a:r>
              <a:rPr lang="ru-RU" dirty="0" err="1"/>
              <a:t>вчений</a:t>
            </a:r>
            <a:r>
              <a:rPr lang="ru-RU" dirty="0"/>
              <a:t> </a:t>
            </a:r>
            <a:r>
              <a:rPr lang="ru-RU" dirty="0" err="1"/>
              <a:t>трактував</a:t>
            </a:r>
            <a:r>
              <a:rPr lang="ru-RU" dirty="0"/>
              <a:t> </a:t>
            </a:r>
            <a:r>
              <a:rPr lang="ru-RU" dirty="0" err="1"/>
              <a:t>біосферу</a:t>
            </a:r>
            <a:r>
              <a:rPr lang="ru-RU" dirty="0"/>
              <a:t> як ту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smtClean="0"/>
              <a:t>колись </a:t>
            </a:r>
            <a:r>
              <a:rPr lang="uk-UA" dirty="0" smtClean="0"/>
              <a:t>існувало </a:t>
            </a:r>
            <a:r>
              <a:rPr lang="uk-UA" dirty="0"/>
              <a:t>життя і яка постійно зазнає або зазнавала дії живих організмів. Ідеї </a:t>
            </a:r>
            <a:r>
              <a:rPr lang="uk-UA" dirty="0" err="1" smtClean="0"/>
              <a:t>Вернад</a:t>
            </a:r>
            <a:r>
              <a:rPr lang="ru-RU" dirty="0" err="1" smtClean="0"/>
              <a:t>ського</a:t>
            </a:r>
            <a:r>
              <a:rPr lang="ru-RU" dirty="0" smtClean="0"/>
              <a:t> </a:t>
            </a:r>
            <a:r>
              <a:rPr lang="ru-RU" dirty="0" err="1"/>
              <a:t>по-справжньому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оцінені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у </a:t>
            </a:r>
            <a:r>
              <a:rPr lang="ru-RU" dirty="0" err="1"/>
              <a:t>другій</a:t>
            </a:r>
            <a:r>
              <a:rPr lang="ru-RU" dirty="0"/>
              <a:t> </a:t>
            </a:r>
            <a:r>
              <a:rPr lang="ru-RU" dirty="0" err="1" smtClean="0"/>
              <a:t>половині</a:t>
            </a:r>
            <a:r>
              <a:rPr lang="ru-RU" dirty="0" smtClean="0"/>
              <a:t> </a:t>
            </a:r>
            <a:r>
              <a:rPr lang="ru-RU" dirty="0" err="1" smtClean="0"/>
              <a:t>століття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 smtClean="0"/>
              <a:t>після</a:t>
            </a:r>
            <a:r>
              <a:rPr lang="ru-RU" dirty="0"/>
              <a:t> </a:t>
            </a:r>
            <a:r>
              <a:rPr lang="uk-UA" dirty="0" smtClean="0"/>
              <a:t>виникнення </a:t>
            </a:r>
            <a:r>
              <a:rPr lang="uk-UA" dirty="0"/>
              <a:t>концепції про екосистеми.</a:t>
            </a:r>
          </a:p>
        </p:txBody>
      </p:sp>
    </p:spTree>
    <p:extLst>
      <p:ext uri="{BB962C8B-B14F-4D97-AF65-F5344CB8AC3E}">
        <p14:creationId xmlns:p14="http://schemas.microsoft.com/office/powerpoint/2010/main" val="260835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0" y="1628800"/>
            <a:ext cx="4716016" cy="5229200"/>
          </a:xfrm>
        </p:spPr>
        <p:txBody>
          <a:bodyPr anchor="ctr">
            <a:normAutofit fontScale="85000" lnSpcReduction="20000"/>
          </a:bodyPr>
          <a:lstStyle/>
          <a:p>
            <a:pPr lvl="2" algn="just">
              <a:lnSpc>
                <a:spcPct val="120000"/>
              </a:lnSpc>
              <a:buNone/>
            </a:pPr>
            <a:r>
              <a:rPr lang="uk-UA" dirty="0"/>
              <a:t>Слід звернути увагу на </a:t>
            </a:r>
            <a:r>
              <a:rPr lang="uk-UA" dirty="0" smtClean="0"/>
              <a:t>ствердження В</a:t>
            </a:r>
            <a:r>
              <a:rPr lang="uk-UA" dirty="0"/>
              <a:t>. І. Вернадського про те, що біосфера - планетарне явище космічного характеру. Виходячи з уявлення про біосферу, як про земний, але одночасно й космічний механізм, В. І. Вернадський пов'язував її утворення та еволюцію з організованістю Космосу. "Для нас є зрозумілим,- писав він,- що життя є явище космічне, а не суто земне".</a:t>
            </a: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00808"/>
            <a:ext cx="3528392" cy="4657944"/>
          </a:xfrm>
        </p:spPr>
      </p:pic>
    </p:spTree>
    <p:extLst>
      <p:ext uri="{BB962C8B-B14F-4D97-AF65-F5344CB8AC3E}">
        <p14:creationId xmlns:p14="http://schemas.microsoft.com/office/powerpoint/2010/main" val="222494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есічна">
  <a:themeElements>
    <a:clrScheme name="Ості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412</TotalTime>
  <Words>1323</Words>
  <Application>Microsoft Office PowerPoint</Application>
  <PresentationFormat>Экран (4:3)</PresentationFormat>
  <Paragraphs>48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Пересічна</vt:lpstr>
      <vt:lpstr>Презентация PowerPoint</vt:lpstr>
      <vt:lpstr>Біосфера</vt:lpstr>
      <vt:lpstr>Структура біосфери</vt:lpstr>
      <vt:lpstr>Презентация PowerPoint</vt:lpstr>
      <vt:lpstr>Презентация PowerPoint</vt:lpstr>
      <vt:lpstr>Презентация PowerPoint</vt:lpstr>
      <vt:lpstr>Вчення В.Вернадського про біосферу</vt:lpstr>
      <vt:lpstr>Презентация PowerPoint</vt:lpstr>
      <vt:lpstr>Презентация PowerPoint</vt:lpstr>
      <vt:lpstr>"Початку життя в тому Космосі, який ми спостерігаємо, не було, оскільки не було початку цього Космосу. Життя вічне, оскільки вічний Космос". </vt:lpstr>
      <vt:lpstr>Якби на Землі було відсутнє життя,,обличчя її було б таким же незмінним і хімічно інертним, як нерухоме обличчя Місяця, як інертні уламки небесних світил.»  (І.В.Вернадський)</vt:lpstr>
      <vt:lpstr>Презентация PowerPoint</vt:lpstr>
      <vt:lpstr>Презентация PowerPoint</vt:lpstr>
      <vt:lpstr>Презентация PowerPoint</vt:lpstr>
      <vt:lpstr>Презентация PowerPoint</vt:lpstr>
      <vt:lpstr>ЕВОЛЮЦІЯ СВІТОГЛЯДНИХ УЯВЛЕНЬ У ПРОЦЕСІ ВЗАЄМОДІЇ ЛЮДИНИ І ПРИРОДИ</vt:lpstr>
      <vt:lpstr>Презентация PowerPoint</vt:lpstr>
      <vt:lpstr>Презентация PowerPoint</vt:lpstr>
      <vt:lpstr>Презентация PowerPoint</vt:lpstr>
      <vt:lpstr>Ноосфера Ноосфе́ра (від грец. νους в значенні «розум») — сучасна стадія розвитку біосфери, пов'язана з появою в ній людства</vt:lpstr>
      <vt:lpstr>Ноосфера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</dc:title>
  <dc:creator>MYRON</dc:creator>
  <cp:lastModifiedBy>User</cp:lastModifiedBy>
  <cp:revision>27</cp:revision>
  <dcterms:created xsi:type="dcterms:W3CDTF">2012-04-16T09:02:46Z</dcterms:created>
  <dcterms:modified xsi:type="dcterms:W3CDTF">2014-10-18T13:54:02Z</dcterms:modified>
</cp:coreProperties>
</file>