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 id="2147483828" r:id="rId3"/>
  </p:sldMasterIdLst>
  <p:sldIdLst>
    <p:sldId id="256"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3" autoAdjust="0"/>
    <p:restoredTop sz="99545" autoAdjust="0"/>
  </p:normalViewPr>
  <p:slideViewPr>
    <p:cSldViewPr>
      <p:cViewPr varScale="1">
        <p:scale>
          <a:sx n="74" d="100"/>
          <a:sy n="74" d="100"/>
        </p:scale>
        <p:origin x="-7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3.xml"/><Relationship Id="rId1" Type="http://schemas.openxmlformats.org/officeDocument/2006/relationships/video" Target="../media/media1.wmv"/><Relationship Id="rId5" Type="http://schemas.openxmlformats.org/officeDocument/2006/relationships/image" Target="../media/image4.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ítulo 1"/>
          <p:cNvSpPr>
            <a:spLocks noGrp="1"/>
          </p:cNvSpPr>
          <p:nvPr>
            <p:ph type="ctrTitle"/>
          </p:nvPr>
        </p:nvSpPr>
        <p:spPr>
          <a:xfrm>
            <a:off x="4429124" y="1071546"/>
            <a:ext cx="4714876" cy="2541595"/>
          </a:xfrm>
        </p:spPr>
        <p:txBody>
          <a:bodyPr/>
          <a:lstStyle>
            <a:lvl1pPr>
              <a:defRPr>
                <a:solidFill>
                  <a:schemeClr val="tx2"/>
                </a:solidFill>
              </a:defRPr>
            </a:lvl1pPr>
          </a:lstStyle>
          <a:p>
            <a:r>
              <a:rPr lang="ru-RU" smtClean="0"/>
              <a:t>Образец заголовка</a:t>
            </a:r>
            <a:endParaRPr lang="ru-RU" dirty="0"/>
          </a:p>
        </p:txBody>
      </p:sp>
      <p:sp>
        <p:nvSpPr>
          <p:cNvPr id="3" name="Subtítulo 2"/>
          <p:cNvSpPr>
            <a:spLocks noGrp="1"/>
          </p:cNvSpPr>
          <p:nvPr>
            <p:ph type="subTitle" idx="1"/>
          </p:nvPr>
        </p:nvSpPr>
        <p:spPr>
          <a:xfrm>
            <a:off x="4429124" y="3643314"/>
            <a:ext cx="4714876" cy="1752600"/>
          </a:xfrm>
          <a:prstGeom prst="rect">
            <a:avLst/>
          </a:prstGeo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Вертикальный текст">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3922147" y="-452802"/>
            <a:ext cx="12608947" cy="657896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текст 2">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ítulo 1"/>
          <p:cNvSpPr>
            <a:spLocks noGrp="1"/>
          </p:cNvSpPr>
          <p:nvPr>
            <p:ph type="ctrTitle"/>
          </p:nvPr>
        </p:nvSpPr>
        <p:spPr>
          <a:xfrm>
            <a:off x="4429124" y="1071546"/>
            <a:ext cx="4714876" cy="2541595"/>
          </a:xfrm>
        </p:spPr>
        <p:txBody>
          <a:bodyPr/>
          <a:lstStyle>
            <a:lvl1pPr>
              <a:defRPr>
                <a:solidFill>
                  <a:schemeClr val="tx2"/>
                </a:solidFill>
              </a:defRPr>
            </a:lvl1pPr>
          </a:lstStyle>
          <a:p>
            <a:r>
              <a:rPr lang="ru-RU" smtClean="0"/>
              <a:t>Образец заголовка</a:t>
            </a:r>
            <a:endParaRPr lang="ru-RU" dirty="0"/>
          </a:p>
        </p:txBody>
      </p:sp>
      <p:sp>
        <p:nvSpPr>
          <p:cNvPr id="3" name="Subtítulo 2"/>
          <p:cNvSpPr>
            <a:spLocks noGrp="1"/>
          </p:cNvSpPr>
          <p:nvPr>
            <p:ph type="subTitle" idx="1"/>
          </p:nvPr>
        </p:nvSpPr>
        <p:spPr>
          <a:xfrm>
            <a:off x="4429124" y="3643314"/>
            <a:ext cx="4714876" cy="1752600"/>
          </a:xfrm>
          <a:prstGeom prst="rect">
            <a:avLst/>
          </a:prstGeo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с текстом">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2"/>
                </a:solidFill>
              </a:defRPr>
            </a:lvl1pPr>
          </a:lstStyle>
          <a:p>
            <a:r>
              <a:rPr lang="ru-RU" smtClean="0"/>
              <a:t>Образец заголовка</a:t>
            </a:r>
            <a:endParaRPr lang="ru-RU" dirty="0"/>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
        <p:nvSpPr>
          <p:cNvPr id="8" name="Текст 7"/>
          <p:cNvSpPr>
            <a:spLocks noGrp="1"/>
          </p:cNvSpPr>
          <p:nvPr>
            <p:ph type="body" sz="quarter" idx="13"/>
          </p:nvPr>
        </p:nvSpPr>
        <p:spPr>
          <a:xfrm>
            <a:off x="457200" y="1600200"/>
            <a:ext cx="8229600" cy="464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ítulo 1"/>
          <p:cNvSpPr>
            <a:spLocks noGrp="1"/>
          </p:cNvSpPr>
          <p:nvPr>
            <p:ph type="title"/>
          </p:nvPr>
        </p:nvSpPr>
        <p:spPr>
          <a:xfrm>
            <a:off x="642910" y="2071678"/>
            <a:ext cx="5143536" cy="2000264"/>
          </a:xfrm>
        </p:spPr>
        <p:txBody>
          <a:bodyPr anchor="t"/>
          <a:lstStyle>
            <a:lvl1pPr algn="l">
              <a:defRPr sz="4000" b="1" cap="all">
                <a:solidFill>
                  <a:schemeClr val="bg2">
                    <a:lumMod val="25000"/>
                  </a:schemeClr>
                </a:solidFill>
              </a:defRPr>
            </a:lvl1pPr>
          </a:lstStyle>
          <a:p>
            <a:r>
              <a:rPr lang="ru-RU" smtClean="0"/>
              <a:t>Образец заголовка</a:t>
            </a:r>
            <a:endParaRPr lang="ru-RU" dirty="0"/>
          </a:p>
        </p:txBody>
      </p:sp>
      <p:sp>
        <p:nvSpPr>
          <p:cNvPr id="3" name="Espaço Reservado para Texto 2"/>
          <p:cNvSpPr>
            <a:spLocks noGrp="1"/>
          </p:cNvSpPr>
          <p:nvPr>
            <p:ph type="body" idx="1"/>
          </p:nvPr>
        </p:nvSpPr>
        <p:spPr>
          <a:xfrm>
            <a:off x="642910" y="571480"/>
            <a:ext cx="5143536" cy="1500187"/>
          </a:xfrm>
          <a:prstGeom prst="rect">
            <a:avLst/>
          </a:prstGeo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Заголовок и две колонки">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2"/>
                </a:solidFill>
              </a:defRPr>
            </a:lvl1pPr>
          </a:lstStyle>
          <a:p>
            <a:r>
              <a:rPr lang="ru-RU" smtClean="0"/>
              <a:t>Образец заголовка</a:t>
            </a:r>
            <a:endParaRPr lang="ru-RU" dirty="0"/>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Заголовок и 2 именованные колонки">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ru-RU" smtClean="0"/>
              <a:t>Образец заголовка</a:t>
            </a:r>
            <a:endParaRPr lang="ru-RU"/>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Espaço Reservado para Data 6"/>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8" name="Espaço Reservado para Rodapé 7"/>
          <p:cNvSpPr>
            <a:spLocks noGrp="1"/>
          </p:cNvSpPr>
          <p:nvPr>
            <p:ph type="ftr" sz="quarter" idx="11"/>
          </p:nvPr>
        </p:nvSpPr>
        <p:spPr/>
        <p:txBody>
          <a:bodyPr/>
          <a:lstStyle/>
          <a:p>
            <a:endParaRPr lang="ru-RU"/>
          </a:p>
        </p:txBody>
      </p:sp>
      <p:sp>
        <p:nvSpPr>
          <p:cNvPr id="9" name="Espaço Reservado para Número de Slide 8"/>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Заголовок только">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Data 2"/>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4" name="Espaço Reservado para Rodapé 3"/>
          <p:cNvSpPr>
            <a:spLocks noGrp="1"/>
          </p:cNvSpPr>
          <p:nvPr>
            <p:ph type="ftr" sz="quarter" idx="11"/>
          </p:nvPr>
        </p:nvSpPr>
        <p:spPr/>
        <p:txBody>
          <a:bodyPr/>
          <a:lstStyle/>
          <a:p>
            <a:endParaRPr lang="ru-RU"/>
          </a:p>
        </p:txBody>
      </p:sp>
      <p:sp>
        <p:nvSpPr>
          <p:cNvPr id="5" name="Espaço Reservado para Número de Slide 4"/>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3" name="Espaço Reservado para Rodapé 2"/>
          <p:cNvSpPr>
            <a:spLocks noGrp="1"/>
          </p:cNvSpPr>
          <p:nvPr>
            <p:ph type="ftr" sz="quarter" idx="11"/>
          </p:nvPr>
        </p:nvSpPr>
        <p:spPr/>
        <p:txBody>
          <a:bodyPr/>
          <a:lstStyle/>
          <a:p>
            <a:endParaRPr lang="ru-RU"/>
          </a:p>
        </p:txBody>
      </p:sp>
      <p:sp>
        <p:nvSpPr>
          <p:cNvPr id="4" name="Espaço Reservado para Número de Slide 3"/>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Заголовок слева">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с текстом">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2"/>
                </a:solidFill>
              </a:defRPr>
            </a:lvl1pPr>
          </a:lstStyle>
          <a:p>
            <a:r>
              <a:rPr lang="ru-RU" smtClean="0"/>
              <a:t>Образец заголовка</a:t>
            </a:r>
            <a:endParaRPr lang="ru-RU" dirty="0"/>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
        <p:nvSpPr>
          <p:cNvPr id="8" name="Текст 7"/>
          <p:cNvSpPr>
            <a:spLocks noGrp="1"/>
          </p:cNvSpPr>
          <p:nvPr>
            <p:ph type="body" sz="quarter" idx="13"/>
          </p:nvPr>
        </p:nvSpPr>
        <p:spPr>
          <a:xfrm>
            <a:off x="457200" y="1600200"/>
            <a:ext cx="8229600" cy="464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Вертикальный текст">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3922147" y="-452802"/>
            <a:ext cx="12608947" cy="657896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текст 2">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streak_on_black_lg1.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srcRect t="22814" b="24204"/>
          <a:stretch/>
        </p:blipFill>
        <p:spPr>
          <a:xfrm>
            <a:off x="0" y="0"/>
            <a:ext cx="9144000" cy="3539266"/>
          </a:xfrm>
          <a:prstGeom prst="rect">
            <a:avLst/>
          </a:prstGeom>
        </p:spPr>
      </p:pic>
      <p:sp>
        <p:nvSpPr>
          <p:cNvPr id="4" name="Date Placeholder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C9E970-B367-4CA4-952E-2888E1D6F38A}" type="slidenum">
              <a:rPr lang="ru-RU" smtClean="0"/>
              <a:pPr/>
              <a:t>‹#›</a:t>
            </a:fld>
            <a:endParaRPr lang="ru-RU"/>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6248400" y="838200"/>
            <a:ext cx="2895600" cy="5791200"/>
          </a:xfrm>
          <a:prstGeom prst="rect">
            <a:avLst/>
          </a:prstGeom>
          <a:noFill/>
          <a:ln>
            <a:noFill/>
          </a:ln>
        </p:spPr>
      </p:pic>
      <p:sp>
        <p:nvSpPr>
          <p:cNvPr id="2" name="Title 1"/>
          <p:cNvSpPr>
            <a:spLocks noGrp="1"/>
          </p:cNvSpPr>
          <p:nvPr>
            <p:ph type="ctrTitle"/>
          </p:nvPr>
        </p:nvSpPr>
        <p:spPr>
          <a:xfrm>
            <a:off x="457200" y="3886201"/>
            <a:ext cx="6477000" cy="1066800"/>
          </a:xfrm>
        </p:spPr>
        <p:txBody>
          <a:bodyPr/>
          <a:lstStyle>
            <a:lvl1pPr algn="l">
              <a:defRPr sz="4000">
                <a:solidFill>
                  <a:schemeClr val="tx1"/>
                </a:solidFill>
                <a:effectLst>
                  <a:reflection blurRad="6350" stA="25000" endPos="45500" dir="5400000" sy="-100000" algn="bl" rotWithShape="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953000"/>
            <a:ext cx="6477000" cy="1295400"/>
          </a:xfrm>
        </p:spPr>
        <p:txBody>
          <a:bodyPr>
            <a:normAutofit/>
          </a:bodyPr>
          <a:lstStyle>
            <a:lvl1pPr marL="0" indent="0" algn="l">
              <a:buNone/>
              <a:defRPr sz="2800">
                <a:solidFill>
                  <a:schemeClr val="tx1"/>
                </a:solidFill>
                <a:effectLst>
                  <a:reflection blurRad="6350" stA="250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345715323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4012466116"/>
      </p:ext>
    </p:extLst>
  </p:cSld>
  <p:clrMapOvr>
    <a:masterClrMapping/>
  </p:clrMapOvr>
  <p:transition>
    <p:newsfla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9525"/>
            <a:ext cx="76200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1295400" y="2319338"/>
            <a:ext cx="7620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3979011144"/>
      </p:ext>
    </p:extLst>
  </p:cSld>
  <p:clrMapOvr>
    <a:masterClrMapping/>
  </p:clrMapOvr>
  <p:transition>
    <p:newsfla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3194220285"/>
      </p:ext>
    </p:extLst>
  </p:cSld>
  <p:clrMapOvr>
    <a:masterClrMapping/>
  </p:clrMapOvr>
  <p:transition>
    <p:newsfla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2938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38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26175" y="1535113"/>
            <a:ext cx="3660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6175" y="2174875"/>
            <a:ext cx="3660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2897364477"/>
      </p:ext>
    </p:extLst>
  </p:cSld>
  <p:clrMapOvr>
    <a:masterClrMapping/>
  </p:clrMapOvr>
  <p:transition>
    <p:newsfla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1666696048"/>
      </p:ext>
    </p:extLst>
  </p:cSld>
  <p:clrMapOvr>
    <a:masterClrMapping/>
  </p:clrMapOvr>
  <p:transition>
    <p:newsfla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350299566"/>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ítulo 1"/>
          <p:cNvSpPr>
            <a:spLocks noGrp="1"/>
          </p:cNvSpPr>
          <p:nvPr>
            <p:ph type="title"/>
          </p:nvPr>
        </p:nvSpPr>
        <p:spPr>
          <a:xfrm>
            <a:off x="642910" y="2071678"/>
            <a:ext cx="5143536" cy="2000264"/>
          </a:xfrm>
        </p:spPr>
        <p:txBody>
          <a:bodyPr anchor="t"/>
          <a:lstStyle>
            <a:lvl1pPr algn="l">
              <a:defRPr sz="4000" b="1" cap="all">
                <a:solidFill>
                  <a:schemeClr val="bg2">
                    <a:lumMod val="25000"/>
                  </a:schemeClr>
                </a:solidFill>
              </a:defRPr>
            </a:lvl1pPr>
          </a:lstStyle>
          <a:p>
            <a:r>
              <a:rPr lang="ru-RU" smtClean="0"/>
              <a:t>Образец заголовка</a:t>
            </a:r>
            <a:endParaRPr lang="ru-RU" dirty="0"/>
          </a:p>
        </p:txBody>
      </p:sp>
      <p:sp>
        <p:nvSpPr>
          <p:cNvPr id="3" name="Espaço Reservado para Texto 2"/>
          <p:cNvSpPr>
            <a:spLocks noGrp="1"/>
          </p:cNvSpPr>
          <p:nvPr>
            <p:ph type="body" idx="1"/>
          </p:nvPr>
        </p:nvSpPr>
        <p:spPr>
          <a:xfrm>
            <a:off x="642910" y="571480"/>
            <a:ext cx="5143536" cy="1500187"/>
          </a:xfrm>
          <a:prstGeom prst="rect">
            <a:avLst/>
          </a:prstGeo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ço Reservado para Data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11"/>
          </p:nvPr>
        </p:nvSpPr>
        <p:spPr/>
        <p:txBody>
          <a:bodyPr/>
          <a:lstStyle/>
          <a:p>
            <a:endParaRPr lang="ru-RU"/>
          </a:p>
        </p:txBody>
      </p:sp>
      <p:sp>
        <p:nvSpPr>
          <p:cNvPr id="6" name="Espaço Reservado para Número de Slide 5"/>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819400" cy="1162050"/>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191000" y="273050"/>
            <a:ext cx="4495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2954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387623280"/>
      </p:ext>
    </p:extLst>
  </p:cSld>
  <p:clrMapOvr>
    <a:masterClrMapping/>
  </p:clrMapOvr>
  <p:transition>
    <p:newsfla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86000" y="46482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286000" y="460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286000" y="5214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1075251161"/>
      </p:ext>
    </p:extLst>
  </p:cSld>
  <p:clrMapOvr>
    <a:masterClrMapping/>
  </p:clrMapOvr>
  <p:transition>
    <p:newsfla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1102356253"/>
      </p:ext>
    </p:extLst>
  </p:cSld>
  <p:clrMapOvr>
    <a:masterClrMapping/>
  </p:clrMapOvr>
  <p:transition>
    <p:newsfla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600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295400" y="274638"/>
            <a:ext cx="5791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2725157118"/>
      </p:ext>
    </p:extLst>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Заголовок и две колонки">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2"/>
                </a:solidFill>
              </a:defRPr>
            </a:lvl1pPr>
          </a:lstStyle>
          <a:p>
            <a:r>
              <a:rPr lang="ru-RU" smtClean="0"/>
              <a:t>Образец заголовка</a:t>
            </a:r>
            <a:endParaRPr lang="ru-RU" dirty="0"/>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Заголовок и 2 именованные колонки">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ru-RU" smtClean="0"/>
              <a:t>Образец заголовка</a:t>
            </a:r>
            <a:endParaRPr lang="ru-RU"/>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Espaço Reservado para Data 6"/>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8" name="Espaço Reservado para Rodapé 7"/>
          <p:cNvSpPr>
            <a:spLocks noGrp="1"/>
          </p:cNvSpPr>
          <p:nvPr>
            <p:ph type="ftr" sz="quarter" idx="11"/>
          </p:nvPr>
        </p:nvSpPr>
        <p:spPr/>
        <p:txBody>
          <a:bodyPr/>
          <a:lstStyle/>
          <a:p>
            <a:endParaRPr lang="ru-RU"/>
          </a:p>
        </p:txBody>
      </p:sp>
      <p:sp>
        <p:nvSpPr>
          <p:cNvPr id="9" name="Espaço Reservado para Número de Slide 8"/>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Заголовок только">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Data 2"/>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4" name="Espaço Reservado para Rodapé 3"/>
          <p:cNvSpPr>
            <a:spLocks noGrp="1"/>
          </p:cNvSpPr>
          <p:nvPr>
            <p:ph type="ftr" sz="quarter" idx="11"/>
          </p:nvPr>
        </p:nvSpPr>
        <p:spPr/>
        <p:txBody>
          <a:bodyPr/>
          <a:lstStyle/>
          <a:p>
            <a:endParaRPr lang="ru-RU"/>
          </a:p>
        </p:txBody>
      </p:sp>
      <p:sp>
        <p:nvSpPr>
          <p:cNvPr id="5" name="Espaço Reservado para Número de Slide 4"/>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3" name="Espaço Reservado para Rodapé 2"/>
          <p:cNvSpPr>
            <a:spLocks noGrp="1"/>
          </p:cNvSpPr>
          <p:nvPr>
            <p:ph type="ftr" sz="quarter" idx="11"/>
          </p:nvPr>
        </p:nvSpPr>
        <p:spPr/>
        <p:txBody>
          <a:bodyPr/>
          <a:lstStyle/>
          <a:p>
            <a:endParaRPr lang="ru-RU"/>
          </a:p>
        </p:txBody>
      </p:sp>
      <p:sp>
        <p:nvSpPr>
          <p:cNvPr id="4" name="Espaço Reservado para Número de Slide 3"/>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Заголовок слева">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39627F13-ABC4-48DD-B1A6-18CC5D28DBBE}" type="datetimeFigureOut">
              <a:rPr lang="ru-RU" smtClean="0"/>
              <a:pPr/>
              <a:t>24.11.2013</a:t>
            </a:fld>
            <a:endParaRPr lang="ru-RU"/>
          </a:p>
        </p:txBody>
      </p:sp>
      <p:sp>
        <p:nvSpPr>
          <p:cNvPr id="6" name="Espaço Reservado para Rodapé 5"/>
          <p:cNvSpPr>
            <a:spLocks noGrp="1"/>
          </p:cNvSpPr>
          <p:nvPr>
            <p:ph type="ftr" sz="quarter" idx="11"/>
          </p:nvPr>
        </p:nvSpPr>
        <p:spPr/>
        <p:txBody>
          <a:bodyPr/>
          <a:lstStyle/>
          <a:p>
            <a:endParaRPr lang="ru-RU"/>
          </a:p>
        </p:txBody>
      </p:sp>
      <p:sp>
        <p:nvSpPr>
          <p:cNvPr id="7" name="Espaço Reservado para Número de Slide 6"/>
          <p:cNvSpPr>
            <a:spLocks noGrp="1"/>
          </p:cNvSpPr>
          <p:nvPr>
            <p:ph type="sldNum" sz="quarter" idx="12"/>
          </p:nvPr>
        </p:nvSpPr>
        <p:spPr/>
        <p:txBody>
          <a:bodyPr/>
          <a:lstStyle/>
          <a:p>
            <a:fld id="{4AC9E970-B367-4CA4-952E-2888E1D6F38A}" type="slidenum">
              <a:rPr lang="ru-RU" smtClean="0"/>
              <a:pPr/>
              <a:t>‹#›</a:t>
            </a:fld>
            <a:endParaRPr lang="ru-RU"/>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ideo" Target="../media/media1.wm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media"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2063" name="Picture 15" descr="C:\Users\malves\AppData\Local\Microsoft\Windows\Temporary Internet Files\Content.IE5\SGE5N6DW\MPj04387460000[1].jpg"/>
          <p:cNvPicPr>
            <a:picLocks noChangeAspect="1" noChangeArrowheads="1"/>
          </p:cNvPicPr>
          <p:nvPr/>
        </p:nvPicPr>
        <p:blipFill>
          <a:blip r:embed="rId13" cstate="print">
            <a:clrChange>
              <a:clrFrom>
                <a:srgbClr val="000000"/>
              </a:clrFrom>
              <a:clrTo>
                <a:srgbClr val="000000">
                  <a:alpha val="0"/>
                </a:srgbClr>
              </a:clrTo>
            </a:clrChange>
            <a:lum bright="70000" contrast="-70000"/>
          </a:blip>
          <a:srcRect/>
          <a:stretch>
            <a:fillRect/>
          </a:stretch>
        </p:blipFill>
        <p:spPr bwMode="auto">
          <a:xfrm>
            <a:off x="0" y="0"/>
            <a:ext cx="5143499" cy="6858000"/>
          </a:xfrm>
          <a:prstGeom prst="rect">
            <a:avLst/>
          </a:prstGeom>
          <a:noFill/>
        </p:spPr>
      </p:pic>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E970-B367-4CA4-952E-2888E1D6F38A}" type="slidenum">
              <a:rPr lang="ru-RU" smtClean="0"/>
              <a:pPr/>
              <a:t>‹#›</a:t>
            </a:fld>
            <a:endParaRPr lang="ru-RU"/>
          </a:p>
        </p:txBody>
      </p:sp>
      <p:sp>
        <p:nvSpPr>
          <p:cNvPr id="7" name="Текст 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newsflash/>
  </p:transition>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2063" name="Picture 15" descr="C:\Users\malves\AppData\Local\Microsoft\Windows\Temporary Internet Files\Content.IE5\SGE5N6DW\MPj04387460000[1].jpg"/>
          <p:cNvPicPr>
            <a:picLocks noChangeAspect="1" noChangeArrowheads="1"/>
          </p:cNvPicPr>
          <p:nvPr/>
        </p:nvPicPr>
        <p:blipFill>
          <a:blip r:embed="rId13" cstate="print">
            <a:clrChange>
              <a:clrFrom>
                <a:srgbClr val="000000"/>
              </a:clrFrom>
              <a:clrTo>
                <a:srgbClr val="000000">
                  <a:alpha val="0"/>
                </a:srgbClr>
              </a:clrTo>
            </a:clrChange>
            <a:lum bright="70000" contrast="-70000"/>
          </a:blip>
          <a:srcRect/>
          <a:stretch>
            <a:fillRect/>
          </a:stretch>
        </p:blipFill>
        <p:spPr bwMode="auto">
          <a:xfrm>
            <a:off x="0" y="0"/>
            <a:ext cx="5143499" cy="6858000"/>
          </a:xfrm>
          <a:prstGeom prst="rect">
            <a:avLst/>
          </a:prstGeom>
          <a:noFill/>
        </p:spPr>
      </p:pic>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27F13-ABC4-48DD-B1A6-18CC5D28DBBE}" type="datetimeFigureOut">
              <a:rPr lang="ru-RU" smtClean="0"/>
              <a:pPr/>
              <a:t>24.11.2013</a:t>
            </a:fld>
            <a:endParaRPr lang="ru-RU"/>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E970-B367-4CA4-952E-2888E1D6F38A}" type="slidenum">
              <a:rPr lang="ru-RU" smtClean="0"/>
              <a:pPr/>
              <a:t>‹#›</a:t>
            </a:fld>
            <a:endParaRPr lang="ru-RU"/>
          </a:p>
        </p:txBody>
      </p:sp>
      <p:sp>
        <p:nvSpPr>
          <p:cNvPr id="7" name="Текст 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newsflash/>
  </p:transition>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streak_on_black_lg1.wmv">
            <a:hlinkClick r:id="" action="ppaction://media"/>
          </p:cNvPr>
          <p:cNvPicPr>
            <a:picLocks noChangeAspect="1"/>
          </p:cNvPicPr>
          <p:nvPr>
            <a:videoFile r:link="rId13"/>
            <p:extLst>
              <p:ext uri="{DAA4B4D4-6D71-4841-9C94-3DE7FCFB9230}">
                <p14:media xmlns:p14="http://schemas.microsoft.com/office/powerpoint/2010/main" xmlns="" r:embed="rId14"/>
              </p:ext>
            </p:extLst>
          </p:nvPr>
        </p:nvPicPr>
        <p:blipFill rotWithShape="1">
          <a:blip r:embed="rId15" cstate="print"/>
          <a:srcRect t="56068" b="24204"/>
          <a:stretch/>
        </p:blipFill>
        <p:spPr>
          <a:xfrm>
            <a:off x="0" y="5540190"/>
            <a:ext cx="9144000" cy="1317810"/>
          </a:xfrm>
          <a:prstGeom prst="rect">
            <a:avLst/>
          </a:prstGeom>
        </p:spPr>
      </p:pic>
      <p:sp>
        <p:nvSpPr>
          <p:cNvPr id="7" name="Rectangle 6"/>
          <p:cNvSpPr/>
          <p:nvPr/>
        </p:nvSpPr>
        <p:spPr>
          <a:xfrm>
            <a:off x="0" y="5507916"/>
            <a:ext cx="9144000" cy="1350084"/>
          </a:xfrm>
          <a:prstGeom prst="rect">
            <a:avLst/>
          </a:prstGeom>
          <a:gradFill>
            <a:gsLst>
              <a:gs pos="0">
                <a:schemeClr val="bg2"/>
              </a:gs>
              <a:gs pos="100000">
                <a:schemeClr val="bg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6" cstate="print">
            <a:extLst>
              <a:ext uri="{28A0092B-C50C-407E-A947-70E740481C1C}">
                <a14:useLocalDpi xmlns:a14="http://schemas.microsoft.com/office/drawing/2010/main" xmlns="" val="0"/>
              </a:ext>
            </a:extLst>
          </a:blip>
          <a:srcRect/>
          <a:stretch/>
        </p:blipFill>
        <p:spPr>
          <a:xfrm>
            <a:off x="0" y="1371600"/>
            <a:ext cx="1285103" cy="5486400"/>
          </a:xfrm>
          <a:prstGeom prst="rect">
            <a:avLst/>
          </a:prstGeom>
          <a:noFill/>
          <a:ln>
            <a:noFill/>
          </a:ln>
        </p:spPr>
      </p:pic>
      <p:sp>
        <p:nvSpPr>
          <p:cNvPr id="2" name="Title Placeholder 1"/>
          <p:cNvSpPr>
            <a:spLocks noGrp="1"/>
          </p:cNvSpPr>
          <p:nvPr>
            <p:ph type="title"/>
          </p:nvPr>
        </p:nvSpPr>
        <p:spPr>
          <a:xfrm>
            <a:off x="228600" y="152400"/>
            <a:ext cx="8458200" cy="1143000"/>
          </a:xfrm>
          <a:prstGeom prst="rect">
            <a:avLst/>
          </a:prstGeom>
        </p:spPr>
        <p:txBody>
          <a:bodyPr vert="horz" lIns="91440" tIns="45720" rIns="91440" bIns="45720" rtlCol="0" anchor="ctr">
            <a:normAutofit/>
          </a:bodyPr>
          <a:lstStyle/>
          <a:p>
            <a:pPr lvl="0" algn="l"/>
            <a:r>
              <a:rPr lang="ru-RU" smtClean="0"/>
              <a:t>Образец заголовка</a:t>
            </a:r>
            <a:endParaRPr lang="en-US" dirty="0"/>
          </a:p>
        </p:txBody>
      </p:sp>
      <p:sp>
        <p:nvSpPr>
          <p:cNvPr id="3" name="Text Placeholder 2"/>
          <p:cNvSpPr>
            <a:spLocks noGrp="1"/>
          </p:cNvSpPr>
          <p:nvPr>
            <p:ph type="body" idx="1"/>
          </p:nvPr>
        </p:nvSpPr>
        <p:spPr>
          <a:xfrm>
            <a:off x="1295400" y="1307757"/>
            <a:ext cx="7391400" cy="486444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27F13-ABC4-48DD-B1A6-18CC5D28DBBE}" type="datetimeFigureOut">
              <a:rPr lang="ru-RU" smtClean="0"/>
              <a:pPr/>
              <a:t>24.11.2013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E970-B367-4CA4-952E-2888E1D6F38A}" type="slidenum">
              <a:rPr lang="ru-RU" smtClean="0"/>
              <a:pPr/>
              <a:t>‹#›</a:t>
            </a:fld>
            <a:endParaRPr lang="ru-RU"/>
          </a:p>
        </p:txBody>
      </p:sp>
    </p:spTree>
    <p:extLst>
      <p:ext uri="{BB962C8B-B14F-4D97-AF65-F5344CB8AC3E}">
        <p14:creationId xmlns:p14="http://schemas.microsoft.com/office/powerpoint/2010/main" xmlns="" val="32312159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txStyles>
    <p:titleStyle>
      <a:lvl1pPr algn="l" defTabSz="914400" rtl="0" eaLnBrk="1" latinLnBrk="0" hangingPunct="1">
        <a:spcBef>
          <a:spcPct val="0"/>
        </a:spcBef>
        <a:buNone/>
        <a:defRPr lang="en-US" sz="4000" kern="1200" dirty="0" smtClean="0">
          <a:solidFill>
            <a:schemeClr val="tx1"/>
          </a:solidFill>
          <a:effectLst>
            <a:reflection blurRad="6350" stA="250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video" Target="file:///D:\&#1076;&#1110;&#1084;&#1072;\&#1079;&#1072;&#1082;&#1072;&#1095;&#1082;&#1080;\3D%20&#1072;&#1085;&#1080;&#1084;&#1072;&#1094;&#1080;&#1103;%20&#1076;&#1099;&#1093;&#1072;&#1090;&#1077;&#1083;&#1100;&#1085;&#1086;&#1081;%20&#1089;&#1080;&#1089;&#1090;&#1077;&#1084;&#1099;%20(1).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Захворювання дихальної системи</a:t>
            </a:r>
            <a:endParaRPr lang="uk-UA" dirty="0"/>
          </a:p>
        </p:txBody>
      </p:sp>
      <p:sp>
        <p:nvSpPr>
          <p:cNvPr id="3" name="Подзаголовок 2"/>
          <p:cNvSpPr>
            <a:spLocks noGrp="1"/>
          </p:cNvSpPr>
          <p:nvPr>
            <p:ph type="subTitle" idx="1"/>
          </p:nvPr>
        </p:nvSpPr>
        <p:spPr/>
        <p:txBody>
          <a:bodyPr/>
          <a:lstStyle/>
          <a:p>
            <a:r>
              <a:rPr lang="uk-UA" dirty="0" smtClean="0"/>
              <a:t>Презентацію підготував</a:t>
            </a:r>
          </a:p>
          <a:p>
            <a:r>
              <a:rPr lang="uk-UA" dirty="0" smtClean="0"/>
              <a:t>Розмаїтий Дмитро, 9-Б клас</a:t>
            </a: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0648"/>
            <a:ext cx="8458200" cy="1143000"/>
          </a:xfrm>
        </p:spPr>
        <p:txBody>
          <a:bodyPr>
            <a:noAutofit/>
          </a:bodyPr>
          <a:lstStyle/>
          <a:p>
            <a:pPr algn="ctr"/>
            <a:r>
              <a:rPr lang="uk-UA" sz="2800" smtClean="0"/>
              <a:t>Для того щоб полегшити своє становище, хворим на астму необхідно строго дотримуватися певних правил: </a:t>
            </a:r>
            <a:endParaRPr lang="uk-UA" sz="2800"/>
          </a:p>
        </p:txBody>
      </p:sp>
      <p:sp>
        <p:nvSpPr>
          <p:cNvPr id="16" name="Содержимое 2"/>
          <p:cNvSpPr txBox="1">
            <a:spLocks noGrp="1"/>
          </p:cNvSpPr>
          <p:nvPr>
            <p:ph idx="1"/>
          </p:nvPr>
        </p:nvSpPr>
        <p:spPr>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3200" smtClean="0"/>
              <a:t>3</a:t>
            </a:r>
            <a:r>
              <a:rPr lang="uk-UA" sz="3200" smtClean="0"/>
              <a:t>. Щоб не збивати собі </a:t>
            </a:r>
            <a:r>
              <a:rPr lang="uk-UA" sz="3200" smtClean="0"/>
              <a:t>подих</a:t>
            </a:r>
            <a:r>
              <a:rPr lang="uk-UA" sz="3200" smtClean="0"/>
              <a:t>, обмежити такі прояви </a:t>
            </a:r>
            <a:r>
              <a:rPr lang="uk-UA" sz="3200" smtClean="0"/>
              <a:t>емоцій</a:t>
            </a:r>
            <a:r>
              <a:rPr lang="uk-UA" sz="3200" smtClean="0"/>
              <a:t>, як </a:t>
            </a:r>
            <a:r>
              <a:rPr lang="uk-UA" sz="3200" smtClean="0"/>
              <a:t>хвилювання</a:t>
            </a:r>
            <a:r>
              <a:rPr lang="uk-UA" sz="3200" smtClean="0"/>
              <a:t>, </a:t>
            </a:r>
            <a:r>
              <a:rPr lang="uk-UA" sz="3200" smtClean="0"/>
              <a:t>переживання</a:t>
            </a:r>
            <a:r>
              <a:rPr lang="uk-UA" sz="3200" smtClean="0"/>
              <a:t>, напади </a:t>
            </a:r>
            <a:r>
              <a:rPr lang="uk-UA" sz="3200" smtClean="0"/>
              <a:t>гніву</a:t>
            </a:r>
            <a:r>
              <a:rPr lang="uk-UA" sz="3200" smtClean="0"/>
              <a:t>, </a:t>
            </a:r>
            <a:r>
              <a:rPr lang="uk-UA" sz="3200" smtClean="0"/>
              <a:t>крик</a:t>
            </a:r>
            <a:r>
              <a:rPr lang="uk-UA" sz="3200" smtClean="0"/>
              <a:t>, а також тривалий </a:t>
            </a:r>
            <a:r>
              <a:rPr lang="uk-UA" sz="3200" smtClean="0"/>
              <a:t>сміх</a:t>
            </a:r>
            <a:r>
              <a:rPr lang="uk-UA" sz="3200" smtClean="0"/>
              <a:t>, тривалий розмову і </a:t>
            </a:r>
            <a:r>
              <a:rPr lang="uk-UA" sz="3200" smtClean="0"/>
              <a:t>т</a:t>
            </a:r>
            <a:r>
              <a:rPr lang="uk-UA" sz="3200" smtClean="0"/>
              <a:t>. </a:t>
            </a:r>
            <a:r>
              <a:rPr lang="uk-UA" sz="3200" smtClean="0"/>
              <a:t>п</a:t>
            </a:r>
            <a:r>
              <a:rPr lang="uk-UA" sz="3200" smtClean="0"/>
              <a:t>. Треба вчитися </a:t>
            </a:r>
            <a:r>
              <a:rPr lang="uk-UA" sz="3200" smtClean="0"/>
              <a:t>спокою</a:t>
            </a:r>
            <a:r>
              <a:rPr lang="uk-UA" sz="3200" smtClean="0"/>
              <a:t>, намагатися думати про </a:t>
            </a:r>
            <a:r>
              <a:rPr lang="uk-UA" sz="3200" smtClean="0"/>
              <a:t>хороше.</a:t>
            </a:r>
            <a:r>
              <a:rPr lang="uk-UA" sz="32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28" name="Содержимое 2"/>
          <p:cNvSpPr txBox="1">
            <a:spLocks/>
          </p:cNvSpPr>
          <p:nvPr/>
        </p:nvSpPr>
        <p:spPr>
          <a:xfrm>
            <a:off x="1187624" y="1700808"/>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smtClean="0"/>
              <a:t>5</a:t>
            </a:r>
            <a:r>
              <a:rPr lang="uk-UA" sz="2400" smtClean="0"/>
              <a:t>. Хворим на астму слід уникати сну після </a:t>
            </a:r>
            <a:r>
              <a:rPr lang="uk-UA" sz="2400" smtClean="0"/>
              <a:t>їжі</a:t>
            </a:r>
            <a:r>
              <a:rPr lang="uk-UA" sz="2400" smtClean="0"/>
              <a:t>, тривалого </a:t>
            </a:r>
            <a:r>
              <a:rPr lang="uk-UA" sz="2400" smtClean="0"/>
              <a:t>сну</a:t>
            </a:r>
            <a:r>
              <a:rPr lang="uk-UA" sz="2400" smtClean="0"/>
              <a:t>, особливо </a:t>
            </a:r>
            <a:r>
              <a:rPr lang="uk-UA" sz="2400" smtClean="0"/>
              <a:t>вдень</a:t>
            </a:r>
            <a:r>
              <a:rPr lang="uk-UA" sz="2400" smtClean="0"/>
              <a:t>, </a:t>
            </a:r>
            <a:r>
              <a:rPr lang="uk-UA" sz="2400" smtClean="0"/>
              <a:t>лазні</a:t>
            </a:r>
            <a:r>
              <a:rPr lang="uk-UA" sz="2400" smtClean="0"/>
              <a:t>, особливо після </a:t>
            </a:r>
            <a:r>
              <a:rPr lang="uk-UA" sz="2400" smtClean="0"/>
              <a:t>їжі.</a:t>
            </a:r>
            <a:r>
              <a:rPr lang="uk-UA" sz="24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29" name="Содержимое 3"/>
          <p:cNvSpPr txBox="1">
            <a:spLocks/>
          </p:cNvSpPr>
          <p:nvPr/>
        </p:nvSpPr>
        <p:spPr>
          <a:xfrm>
            <a:off x="1295400" y="1916832"/>
            <a:ext cx="7391400" cy="4255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smtClean="0">
                <a:ln>
                  <a:noFill/>
                </a:ln>
                <a:solidFill>
                  <a:schemeClr val="tx1"/>
                </a:solidFill>
                <a:effectLst/>
                <a:uLnTx/>
                <a:uFillTx/>
                <a:latin typeface="+mn-lt"/>
                <a:ea typeface="+mn-ea"/>
                <a:cs typeface="+mn-cs"/>
              </a:rPr>
              <a:t>1. Більше перебувати на свіжому повітрі. Кімната, де ви проводите велику частину свого часу, повинна постійно провітрюватися, в ній не повинно бути пилу і зайвих речей.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30" name="Содержимое 2"/>
          <p:cNvSpPr txBox="1">
            <a:spLocks/>
          </p:cNvSpPr>
          <p:nvPr/>
        </p:nvSpPr>
        <p:spPr>
          <a:xfrm>
            <a:off x="1259632" y="1412776"/>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3200" smtClean="0"/>
              <a:t>2. </a:t>
            </a:r>
            <a:r>
              <a:rPr lang="uk-UA" sz="3200" smtClean="0"/>
              <a:t>Для кращої регуляції дихання переважно у всіх випадках дихати </a:t>
            </a:r>
            <a:r>
              <a:rPr lang="uk-UA" sz="3200" smtClean="0"/>
              <a:t>носом</a:t>
            </a:r>
            <a:r>
              <a:rPr lang="uk-UA" sz="3200" smtClean="0"/>
              <a:t>. При такому диханні </a:t>
            </a:r>
            <a:r>
              <a:rPr lang="uk-UA" sz="3200" smtClean="0"/>
              <a:t>повітря</a:t>
            </a:r>
            <a:r>
              <a:rPr lang="uk-UA" sz="3200" smtClean="0"/>
              <a:t>, що надходить у організм </a:t>
            </a:r>
            <a:r>
              <a:rPr lang="uk-UA" sz="3200" smtClean="0"/>
              <a:t>зволожується</a:t>
            </a:r>
            <a:r>
              <a:rPr lang="uk-UA" sz="3200" smtClean="0"/>
              <a:t>, очищається і </a:t>
            </a:r>
            <a:r>
              <a:rPr lang="uk-UA" sz="3200" smtClean="0"/>
              <a:t>зігрівається.</a:t>
            </a:r>
            <a:r>
              <a:rPr lang="uk-UA" sz="32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31" name="Содержимое 2"/>
          <p:cNvSpPr txBox="1">
            <a:spLocks/>
          </p:cNvSpPr>
          <p:nvPr/>
        </p:nvSpPr>
        <p:spPr>
          <a:xfrm>
            <a:off x="1187624" y="1412776"/>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smtClean="0"/>
              <a:t>6</a:t>
            </a:r>
            <a:r>
              <a:rPr lang="uk-UA" sz="2400" smtClean="0"/>
              <a:t>. Загартовувати свій </a:t>
            </a:r>
            <a:r>
              <a:rPr lang="uk-UA" sz="2400" smtClean="0"/>
              <a:t>організм</a:t>
            </a:r>
            <a:r>
              <a:rPr lang="uk-UA" sz="2400" smtClean="0"/>
              <a:t>, починаючи від вологих протирань і ходіння в холодній воді від 30°С до двох </a:t>
            </a:r>
            <a:r>
              <a:rPr lang="uk-UA" sz="2400" smtClean="0"/>
              <a:t>хвилин</a:t>
            </a:r>
            <a:r>
              <a:rPr lang="uk-UA" sz="2400" smtClean="0"/>
              <a:t>, закінчуючи поступово холодним </a:t>
            </a:r>
            <a:r>
              <a:rPr lang="uk-UA" sz="2400" smtClean="0"/>
              <a:t>душем.</a:t>
            </a:r>
            <a:r>
              <a:rPr lang="uk-UA" sz="24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32" name="Содержимое 2"/>
          <p:cNvSpPr txBox="1">
            <a:spLocks/>
          </p:cNvSpPr>
          <p:nvPr/>
        </p:nvSpPr>
        <p:spPr>
          <a:xfrm>
            <a:off x="1115616" y="1412776"/>
            <a:ext cx="7391400" cy="4864443"/>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uk-UA" sz="3200" smtClean="0"/>
              <a:t>4</a:t>
            </a:r>
            <a:r>
              <a:rPr lang="uk-UA" sz="3200" smtClean="0"/>
              <a:t>. Намагатися не заповнювати рот льодяниками і жувальною гумкою і </a:t>
            </a:r>
            <a:r>
              <a:rPr lang="uk-UA" sz="3200" smtClean="0"/>
              <a:t>взагалі</a:t>
            </a:r>
            <a:r>
              <a:rPr lang="uk-UA" sz="3200" smtClean="0"/>
              <a:t>, не їсти </a:t>
            </a:r>
            <a:r>
              <a:rPr lang="uk-UA" sz="3200" smtClean="0"/>
              <a:t>багато</a:t>
            </a:r>
            <a:r>
              <a:rPr lang="uk-UA" sz="3200" smtClean="0"/>
              <a:t>, особливо на </a:t>
            </a:r>
            <a:r>
              <a:rPr lang="uk-UA" sz="3200" smtClean="0"/>
              <a:t>ніч</a:t>
            </a:r>
            <a:r>
              <a:rPr lang="uk-UA" sz="3200" smtClean="0"/>
              <a:t>, оскільки переповнений шлунок в цьому випадку буде тиснути на діафрагму і ускладнювати </a:t>
            </a:r>
            <a:r>
              <a:rPr lang="uk-UA" sz="3200" smtClean="0"/>
              <a:t>дихання</a:t>
            </a:r>
            <a:r>
              <a:rPr lang="uk-UA" sz="3200" smtClean="0"/>
              <a:t>. Небажано харчуватися </a:t>
            </a:r>
            <a:r>
              <a:rPr lang="uk-UA" sz="3200" smtClean="0"/>
              <a:t>зернами</a:t>
            </a:r>
            <a:r>
              <a:rPr lang="uk-UA" sz="3200" smtClean="0"/>
              <a:t>, від яких пучить </a:t>
            </a:r>
            <a:r>
              <a:rPr lang="uk-UA" sz="3200" smtClean="0"/>
              <a:t>живіт</a:t>
            </a:r>
            <a:r>
              <a:rPr lang="uk-UA" sz="3200" smtClean="0"/>
              <a:t>, бажано утримуватися від напоїв відразу після їжі </a:t>
            </a:r>
            <a:r>
              <a:rPr lang="uk-UA" sz="3200" smtClean="0"/>
              <a:t>(вода</a:t>
            </a:r>
            <a:r>
              <a:rPr lang="uk-UA" sz="3200" smtClean="0"/>
              <a:t>, вино і </a:t>
            </a:r>
            <a:r>
              <a:rPr lang="uk-UA" sz="3200" smtClean="0"/>
              <a:t>т</a:t>
            </a:r>
            <a:r>
              <a:rPr lang="uk-UA" sz="3200" smtClean="0"/>
              <a:t>. </a:t>
            </a:r>
            <a:r>
              <a:rPr lang="uk-UA" sz="3200" smtClean="0"/>
              <a:t>д</a:t>
            </a:r>
            <a:r>
              <a:rPr lang="uk-UA" sz="3200" smtClean="0"/>
              <a:t>.), воду потрібно пити часто і </a:t>
            </a:r>
            <a:r>
              <a:rPr lang="uk-UA" sz="3200" smtClean="0"/>
              <a:t>потроху</a:t>
            </a:r>
            <a:r>
              <a:rPr lang="uk-UA" sz="3200" smtClean="0"/>
              <a:t>. Якщо це не допомагає в належній </a:t>
            </a:r>
            <a:r>
              <a:rPr lang="uk-UA" sz="3200" smtClean="0"/>
              <a:t>мірі</a:t>
            </a:r>
            <a:r>
              <a:rPr lang="uk-UA" sz="3200" smtClean="0"/>
              <a:t>, необхідно пити ячмінний </a:t>
            </a:r>
            <a:r>
              <a:rPr lang="uk-UA" sz="3200" smtClean="0"/>
              <a:t>відвар</a:t>
            </a:r>
            <a:r>
              <a:rPr lang="uk-UA" sz="3200" smtClean="0"/>
              <a:t>, який потрібно довго </a:t>
            </a:r>
            <a:r>
              <a:rPr lang="uk-UA" sz="3200" smtClean="0"/>
              <a:t>кип'ятити</a:t>
            </a:r>
            <a:r>
              <a:rPr lang="uk-UA" sz="3200" smtClean="0"/>
              <a:t>. Дуже допомагає </a:t>
            </a:r>
            <a:r>
              <a:rPr lang="uk-UA" sz="3200" smtClean="0"/>
              <a:t>повитиця</a:t>
            </a:r>
            <a:r>
              <a:rPr lang="uk-UA" sz="3200" smtClean="0"/>
              <a:t>, якщо її </a:t>
            </a:r>
            <a:r>
              <a:rPr lang="uk-UA" sz="3200" smtClean="0"/>
              <a:t>зварити</a:t>
            </a:r>
            <a:r>
              <a:rPr lang="uk-UA" sz="3200" smtClean="0"/>
              <a:t>, а відвар підсолодити </a:t>
            </a:r>
            <a:r>
              <a:rPr lang="uk-UA" sz="3200" smtClean="0"/>
              <a:t>медом</a:t>
            </a:r>
            <a:r>
              <a:rPr lang="uk-UA" sz="3200" smtClean="0"/>
              <a:t>. Приймають за 2 години до їжі кілька разів на </a:t>
            </a:r>
            <a:r>
              <a:rPr lang="uk-UA" sz="3200" smtClean="0"/>
              <a:t>день</a:t>
            </a:r>
            <a:r>
              <a:rPr lang="uk-UA" sz="3200" smtClean="0"/>
              <a:t>. Обмежити вживання кавунів та </a:t>
            </a:r>
            <a:r>
              <a:rPr lang="uk-UA" sz="3200" smtClean="0"/>
              <a:t>винограду</a:t>
            </a:r>
            <a:r>
              <a:rPr lang="uk-UA" sz="3200" smtClean="0"/>
              <a:t>. З'ясувати для </a:t>
            </a:r>
            <a:r>
              <a:rPr lang="uk-UA" sz="3200" smtClean="0"/>
              <a:t>себе</a:t>
            </a:r>
            <a:r>
              <a:rPr lang="uk-UA" sz="3200" smtClean="0"/>
              <a:t>, вживання яких продуктів ускладнює ваше </a:t>
            </a:r>
            <a:r>
              <a:rPr lang="uk-UA" sz="3200" smtClean="0"/>
              <a:t>положення</a:t>
            </a:r>
            <a:r>
              <a:rPr lang="uk-UA" sz="3200" smtClean="0"/>
              <a:t>, а яких </a:t>
            </a:r>
            <a:r>
              <a:rPr lang="uk-UA" sz="3200" smtClean="0"/>
              <a:t>полегшує.</a:t>
            </a:r>
            <a:r>
              <a:rPr lang="uk-UA" sz="32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33" name="Содержимое 2"/>
          <p:cNvSpPr txBox="1">
            <a:spLocks/>
          </p:cNvSpPr>
          <p:nvPr/>
        </p:nvSpPr>
        <p:spPr>
          <a:xfrm>
            <a:off x="1259632" y="1484784"/>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smtClean="0"/>
              <a:t>7</a:t>
            </a:r>
            <a:r>
              <a:rPr lang="uk-UA" sz="2400" smtClean="0"/>
              <a:t>. Виконувати фізичні вправи - спочатку швидка </a:t>
            </a:r>
            <a:r>
              <a:rPr lang="uk-UA" sz="2400" smtClean="0"/>
              <a:t>ходьба</a:t>
            </a:r>
            <a:r>
              <a:rPr lang="uk-UA" sz="2400" smtClean="0"/>
              <a:t>, через певний час повільний біг на малі </a:t>
            </a:r>
            <a:r>
              <a:rPr lang="uk-UA" sz="2400" smtClean="0"/>
              <a:t>відстані</a:t>
            </a:r>
            <a:r>
              <a:rPr lang="uk-UA" sz="2400" smtClean="0"/>
              <a:t>, які </a:t>
            </a:r>
            <a:r>
              <a:rPr lang="uk-UA" sz="2400" smtClean="0"/>
              <a:t>збільшуються</a:t>
            </a:r>
            <a:r>
              <a:rPr lang="uk-UA" sz="2400" smtClean="0"/>
              <a:t>, виходячи з самопочуття </a:t>
            </a:r>
            <a:r>
              <a:rPr lang="uk-UA" sz="2400" smtClean="0"/>
              <a:t>хворого</a:t>
            </a:r>
            <a:r>
              <a:rPr lang="uk-UA" sz="2400" smtClean="0"/>
              <a:t>. Певну користь приносять регулярні посилені фізичні вправи і вправи для </a:t>
            </a:r>
            <a:r>
              <a:rPr lang="uk-UA" sz="2400" smtClean="0"/>
              <a:t>дихання</a:t>
            </a:r>
            <a:r>
              <a:rPr lang="uk-UA" sz="2400" smtClean="0"/>
              <a:t>. Однак при нападах намагатися поменше рухатися - рухи посилюють навантаження на серце і </a:t>
            </a:r>
            <a:r>
              <a:rPr lang="uk-UA" sz="2400" smtClean="0"/>
              <a:t>легені</a:t>
            </a:r>
            <a:r>
              <a:rPr lang="uk-UA" sz="2400" smtClean="0"/>
              <a:t>. В усьому потрібні помірність і </a:t>
            </a:r>
            <a:r>
              <a:rPr lang="uk-UA" sz="2400" smtClean="0"/>
              <a:t>поступовість</a:t>
            </a:r>
            <a:r>
              <a:rPr lang="uk-UA" sz="2400" smtClean="0"/>
              <a:t>. Не можна підганяти час і форсувати </a:t>
            </a:r>
            <a:r>
              <a:rPr lang="uk-UA" sz="2400" smtClean="0"/>
              <a:t>навантаження.</a:t>
            </a:r>
            <a:r>
              <a:rPr lang="uk-UA" sz="24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34" name="Содержимое 2"/>
          <p:cNvSpPr txBox="1">
            <a:spLocks/>
          </p:cNvSpPr>
          <p:nvPr/>
        </p:nvSpPr>
        <p:spPr>
          <a:xfrm>
            <a:off x="1115616" y="1484784"/>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smtClean="0"/>
              <a:t>8</a:t>
            </a:r>
            <a:r>
              <a:rPr lang="uk-UA" sz="2400" smtClean="0"/>
              <a:t>. Ліки слід періодично </a:t>
            </a:r>
            <a:r>
              <a:rPr lang="uk-UA" sz="2400" smtClean="0"/>
              <a:t>(</a:t>
            </a:r>
            <a:r>
              <a:rPr lang="uk-UA" sz="2400" smtClean="0"/>
              <a:t>через 2-3 </a:t>
            </a:r>
            <a:r>
              <a:rPr lang="uk-UA" sz="2400" smtClean="0"/>
              <a:t>тижні</a:t>
            </a:r>
            <a:r>
              <a:rPr lang="uk-UA" sz="2400" smtClean="0"/>
              <a:t>) </a:t>
            </a:r>
            <a:r>
              <a:rPr lang="uk-UA" sz="2400" smtClean="0"/>
              <a:t>міняти</a:t>
            </a:r>
            <a:r>
              <a:rPr lang="uk-UA" sz="2400" smtClean="0"/>
              <a:t>, щоб організм до них не </a:t>
            </a:r>
            <a:r>
              <a:rPr lang="uk-UA" sz="2400" smtClean="0"/>
              <a:t>звикав</a:t>
            </a:r>
            <a:r>
              <a:rPr lang="uk-UA" sz="2400" smtClean="0"/>
              <a:t>. У міру поліпшення стану знижувати норму прийому </a:t>
            </a:r>
            <a:r>
              <a:rPr lang="uk-UA" sz="2400" smtClean="0"/>
              <a:t>ліків</a:t>
            </a:r>
            <a:r>
              <a:rPr lang="uk-UA" sz="2400" smtClean="0"/>
              <a:t>. Перед виконанням фізичних вправ ліки не приймати </a:t>
            </a:r>
            <a:r>
              <a:rPr lang="uk-UA" sz="2400" smtClean="0"/>
              <a:t>зовсім.</a:t>
            </a:r>
            <a:r>
              <a:rPr lang="uk-UA" sz="2400" smtClean="0"/>
              <a:t> </a:t>
            </a:r>
            <a:br>
              <a:rPr lang="uk-UA" sz="2400" smtClean="0"/>
            </a:br>
            <a:r>
              <a:rPr lang="uk-UA" sz="2400" smtClean="0"/>
              <a:t>У серйозних випадках необхідно звернутися до </a:t>
            </a:r>
            <a:r>
              <a:rPr lang="uk-UA" sz="2400" smtClean="0"/>
              <a:t>лікаря</a:t>
            </a:r>
            <a:r>
              <a:rPr lang="uk-UA" sz="2400" smtClean="0"/>
              <a:t>, а в якості профілактики можна використовувати народні </a:t>
            </a:r>
            <a:r>
              <a:rPr lang="uk-UA" sz="2400" smtClean="0"/>
              <a:t>засоби.</a:t>
            </a:r>
            <a:r>
              <a:rPr lang="uk-UA" sz="24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2000"/>
                                        <p:tgtEl>
                                          <p:spTgt spid="29">
                                            <p:txEl>
                                              <p:pRg st="0" end="0"/>
                                            </p:txEl>
                                          </p:spTgt>
                                        </p:tgtEl>
                                      </p:cBhvr>
                                    </p:animEffect>
                                    <p:anim calcmode="lin" valueType="num">
                                      <p:cBhvr>
                                        <p:cTn id="25" dur="2000" fill="hold"/>
                                        <p:tgtEl>
                                          <p:spTgt spid="29">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2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29">
                                            <p:txEl>
                                              <p:pRg st="0" end="0"/>
                                            </p:txEl>
                                          </p:spTgt>
                                        </p:tgtEl>
                                      </p:cBhvr>
                                    </p:animEffect>
                                    <p:anim calcmode="lin" valueType="num">
                                      <p:cBhvr>
                                        <p:cTn id="32" dur="2000"/>
                                        <p:tgtEl>
                                          <p:spTgt spid="29">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29">
                                            <p:txEl>
                                              <p:pRg st="0" end="0"/>
                                            </p:txEl>
                                          </p:spTgt>
                                        </p:tgtEl>
                                        <p:attrNameLst>
                                          <p:attrName>ppt_h</p:attrName>
                                        </p:attrNameLst>
                                      </p:cBhvr>
                                      <p:tavLst>
                                        <p:tav tm="0">
                                          <p:val>
                                            <p:strVal val="ppt_h"/>
                                          </p:val>
                                        </p:tav>
                                        <p:tav tm="100000">
                                          <p:val>
                                            <p:fltVal val="0"/>
                                          </p:val>
                                        </p:tav>
                                      </p:tavLst>
                                    </p:anim>
                                    <p:anim calcmode="lin" valueType="num">
                                      <p:cBhvr>
                                        <p:cTn id="34" dur="2000"/>
                                        <p:tgtEl>
                                          <p:spTgt spid="29">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29">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style.rotation</p:attrName>
                                        </p:attrNameLst>
                                      </p:cBhvr>
                                      <p:tavLst>
                                        <p:tav tm="0">
                                          <p:val>
                                            <p:fltVal val="720"/>
                                          </p:val>
                                        </p:tav>
                                        <p:tav tm="100000">
                                          <p:val>
                                            <p:fltVal val="0"/>
                                          </p:val>
                                        </p:tav>
                                      </p:tavLst>
                                    </p:anim>
                                    <p:anim calcmode="lin" valueType="num">
                                      <p:cBhvr>
                                        <p:cTn id="41" dur="2000" fill="hold"/>
                                        <p:tgtEl>
                                          <p:spTgt spid="30"/>
                                        </p:tgtEl>
                                        <p:attrNameLst>
                                          <p:attrName>ppt_h</p:attrName>
                                        </p:attrNameLst>
                                      </p:cBhvr>
                                      <p:tavLst>
                                        <p:tav tm="0">
                                          <p:val>
                                            <p:fltVal val="0"/>
                                          </p:val>
                                        </p:tav>
                                        <p:tav tm="100000">
                                          <p:val>
                                            <p:strVal val="#ppt_h"/>
                                          </p:val>
                                        </p:tav>
                                      </p:tavLst>
                                    </p:anim>
                                    <p:anim calcmode="lin" valueType="num">
                                      <p:cBhvr>
                                        <p:cTn id="42"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grpId="1" nodeType="clickEffect">
                                  <p:stCondLst>
                                    <p:cond delay="0"/>
                                  </p:stCondLst>
                                  <p:childTnLst>
                                    <p:animEffect transition="out" filter="fade">
                                      <p:cBhvr>
                                        <p:cTn id="46" dur="2000"/>
                                        <p:tgtEl>
                                          <p:spTgt spid="30"/>
                                        </p:tgtEl>
                                      </p:cBhvr>
                                    </p:animEffect>
                                    <p:anim calcmode="lin" valueType="num">
                                      <p:cBhvr>
                                        <p:cTn id="47" dur="2000"/>
                                        <p:tgtEl>
                                          <p:spTgt spid="30"/>
                                        </p:tgtEl>
                                        <p:attrNameLst>
                                          <p:attrName>style.rotation</p:attrName>
                                        </p:attrNameLst>
                                      </p:cBhvr>
                                      <p:tavLst>
                                        <p:tav tm="0">
                                          <p:val>
                                            <p:fltVal val="0"/>
                                          </p:val>
                                        </p:tav>
                                        <p:tav tm="100000">
                                          <p:val>
                                            <p:fltVal val="720"/>
                                          </p:val>
                                        </p:tav>
                                      </p:tavLst>
                                    </p:anim>
                                    <p:anim calcmode="lin" valueType="num">
                                      <p:cBhvr>
                                        <p:cTn id="48" dur="2000"/>
                                        <p:tgtEl>
                                          <p:spTgt spid="30"/>
                                        </p:tgtEl>
                                        <p:attrNameLst>
                                          <p:attrName>ppt_h</p:attrName>
                                        </p:attrNameLst>
                                      </p:cBhvr>
                                      <p:tavLst>
                                        <p:tav tm="0">
                                          <p:val>
                                            <p:strVal val="ppt_h"/>
                                          </p:val>
                                        </p:tav>
                                        <p:tav tm="100000">
                                          <p:val>
                                            <p:fltVal val="0"/>
                                          </p:val>
                                        </p:tav>
                                      </p:tavLst>
                                    </p:anim>
                                    <p:anim calcmode="lin" valueType="num">
                                      <p:cBhvr>
                                        <p:cTn id="49" dur="2000"/>
                                        <p:tgtEl>
                                          <p:spTgt spid="30"/>
                                        </p:tgtEl>
                                        <p:attrNameLst>
                                          <p:attrName>ppt_w</p:attrName>
                                        </p:attrNameLst>
                                      </p:cBhvr>
                                      <p:tavLst>
                                        <p:tav tm="0">
                                          <p:val>
                                            <p:strVal val="ppt_w"/>
                                          </p:val>
                                        </p:tav>
                                        <p:tav tm="100000">
                                          <p:val>
                                            <p:fltVal val="0"/>
                                          </p:val>
                                        </p:tav>
                                      </p:tavLst>
                                    </p:anim>
                                    <p:set>
                                      <p:cBhvr>
                                        <p:cTn id="50" dur="1" fill="hold">
                                          <p:stCondLst>
                                            <p:cond delay="1999"/>
                                          </p:stCondLst>
                                        </p:cTn>
                                        <p:tgtEl>
                                          <p:spTgt spid="30"/>
                                        </p:tgtEl>
                                        <p:attrNameLst>
                                          <p:attrName>style.visibility</p:attrName>
                                        </p:attrNameLst>
                                      </p:cBhvr>
                                      <p:to>
                                        <p:strVal val="hidden"/>
                                      </p:to>
                                    </p:set>
                                  </p:childTnLst>
                                </p:cTn>
                              </p:par>
                            </p:childTnLst>
                          </p:cTn>
                        </p:par>
                        <p:par>
                          <p:cTn id="51" fill="hold">
                            <p:stCondLst>
                              <p:cond delay="2000"/>
                            </p:stCondLst>
                            <p:childTnLst>
                              <p:par>
                                <p:cTn id="52" presetID="35" presetClass="entr" presetSubtype="0"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2000"/>
                                        <p:tgtEl>
                                          <p:spTgt spid="16">
                                            <p:txEl>
                                              <p:pRg st="0" end="0"/>
                                            </p:txEl>
                                          </p:spTgt>
                                        </p:tgtEl>
                                      </p:cBhvr>
                                    </p:animEffect>
                                    <p:anim calcmode="lin" valueType="num">
                                      <p:cBhvr>
                                        <p:cTn id="55" dur="2000" fill="hold"/>
                                        <p:tgtEl>
                                          <p:spTgt spid="16">
                                            <p:txEl>
                                              <p:pRg st="0" end="0"/>
                                            </p:txEl>
                                          </p:spTgt>
                                        </p:tgtEl>
                                        <p:attrNameLst>
                                          <p:attrName>style.rotation</p:attrName>
                                        </p:attrNameLst>
                                      </p:cBhvr>
                                      <p:tavLst>
                                        <p:tav tm="0">
                                          <p:val>
                                            <p:fltVal val="720"/>
                                          </p:val>
                                        </p:tav>
                                        <p:tav tm="100000">
                                          <p:val>
                                            <p:fltVal val="0"/>
                                          </p:val>
                                        </p:tav>
                                      </p:tavLst>
                                    </p:anim>
                                    <p:anim calcmode="lin" valueType="num">
                                      <p:cBhvr>
                                        <p:cTn id="56" dur="2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7" dur="2000" fill="hold"/>
                                        <p:tgtEl>
                                          <p:spTgt spid="1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xit" presetSubtype="0" fill="hold" grpId="1" nodeType="clickEffect">
                                  <p:stCondLst>
                                    <p:cond delay="0"/>
                                  </p:stCondLst>
                                  <p:childTnLst>
                                    <p:animEffect transition="out" filter="fade">
                                      <p:cBhvr>
                                        <p:cTn id="61" dur="2000"/>
                                        <p:tgtEl>
                                          <p:spTgt spid="16">
                                            <p:txEl>
                                              <p:pRg st="0" end="0"/>
                                            </p:txEl>
                                          </p:spTgt>
                                        </p:tgtEl>
                                      </p:cBhvr>
                                    </p:animEffect>
                                    <p:anim calcmode="lin" valueType="num">
                                      <p:cBhvr>
                                        <p:cTn id="62" dur="2000"/>
                                        <p:tgtEl>
                                          <p:spTgt spid="16">
                                            <p:txEl>
                                              <p:pRg st="0" end="0"/>
                                            </p:txEl>
                                          </p:spTgt>
                                        </p:tgtEl>
                                        <p:attrNameLst>
                                          <p:attrName>style.rotation</p:attrName>
                                        </p:attrNameLst>
                                      </p:cBhvr>
                                      <p:tavLst>
                                        <p:tav tm="0">
                                          <p:val>
                                            <p:fltVal val="0"/>
                                          </p:val>
                                        </p:tav>
                                        <p:tav tm="100000">
                                          <p:val>
                                            <p:fltVal val="720"/>
                                          </p:val>
                                        </p:tav>
                                      </p:tavLst>
                                    </p:anim>
                                    <p:anim calcmode="lin" valueType="num">
                                      <p:cBhvr>
                                        <p:cTn id="63" dur="2000"/>
                                        <p:tgtEl>
                                          <p:spTgt spid="16">
                                            <p:txEl>
                                              <p:pRg st="0" end="0"/>
                                            </p:txEl>
                                          </p:spTgt>
                                        </p:tgtEl>
                                        <p:attrNameLst>
                                          <p:attrName>ppt_h</p:attrName>
                                        </p:attrNameLst>
                                      </p:cBhvr>
                                      <p:tavLst>
                                        <p:tav tm="0">
                                          <p:val>
                                            <p:strVal val="ppt_h"/>
                                          </p:val>
                                        </p:tav>
                                        <p:tav tm="100000">
                                          <p:val>
                                            <p:fltVal val="0"/>
                                          </p:val>
                                        </p:tav>
                                      </p:tavLst>
                                    </p:anim>
                                    <p:anim calcmode="lin" valueType="num">
                                      <p:cBhvr>
                                        <p:cTn id="64" dur="2000"/>
                                        <p:tgtEl>
                                          <p:spTgt spid="16">
                                            <p:txEl>
                                              <p:pRg st="0" end="0"/>
                                            </p:txEl>
                                          </p:spTgt>
                                        </p:tgtEl>
                                        <p:attrNameLst>
                                          <p:attrName>ppt_w</p:attrName>
                                        </p:attrNameLst>
                                      </p:cBhvr>
                                      <p:tavLst>
                                        <p:tav tm="0">
                                          <p:val>
                                            <p:strVal val="ppt_w"/>
                                          </p:val>
                                        </p:tav>
                                        <p:tav tm="100000">
                                          <p:val>
                                            <p:fltVal val="0"/>
                                          </p:val>
                                        </p:tav>
                                      </p:tavLst>
                                    </p:anim>
                                    <p:set>
                                      <p:cBhvr>
                                        <p:cTn id="65" dur="1" fill="hold">
                                          <p:stCondLst>
                                            <p:cond delay="1999"/>
                                          </p:stCondLst>
                                        </p:cTn>
                                        <p:tgtEl>
                                          <p:spTgt spid="16">
                                            <p:txEl>
                                              <p:pRg st="0" end="0"/>
                                            </p:txEl>
                                          </p:spTgt>
                                        </p:tgtEl>
                                        <p:attrNameLst>
                                          <p:attrName>style.visibility</p:attrName>
                                        </p:attrNameLst>
                                      </p:cBhvr>
                                      <p:to>
                                        <p:strVal val="hidden"/>
                                      </p:to>
                                    </p:set>
                                  </p:childTnLst>
                                </p:cTn>
                              </p:par>
                            </p:childTnLst>
                          </p:cTn>
                        </p:par>
                        <p:par>
                          <p:cTn id="66" fill="hold">
                            <p:stCondLst>
                              <p:cond delay="2000"/>
                            </p:stCondLst>
                            <p:childTnLst>
                              <p:par>
                                <p:cTn id="67" presetID="35"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anim calcmode="lin" valueType="num">
                                      <p:cBhvr>
                                        <p:cTn id="70" dur="2000" fill="hold"/>
                                        <p:tgtEl>
                                          <p:spTgt spid="32"/>
                                        </p:tgtEl>
                                        <p:attrNameLst>
                                          <p:attrName>style.rotation</p:attrName>
                                        </p:attrNameLst>
                                      </p:cBhvr>
                                      <p:tavLst>
                                        <p:tav tm="0">
                                          <p:val>
                                            <p:fltVal val="720"/>
                                          </p:val>
                                        </p:tav>
                                        <p:tav tm="100000">
                                          <p:val>
                                            <p:fltVal val="0"/>
                                          </p:val>
                                        </p:tav>
                                      </p:tavLst>
                                    </p:anim>
                                    <p:anim calcmode="lin" valueType="num">
                                      <p:cBhvr>
                                        <p:cTn id="71" dur="2000" fill="hold"/>
                                        <p:tgtEl>
                                          <p:spTgt spid="32"/>
                                        </p:tgtEl>
                                        <p:attrNameLst>
                                          <p:attrName>ppt_h</p:attrName>
                                        </p:attrNameLst>
                                      </p:cBhvr>
                                      <p:tavLst>
                                        <p:tav tm="0">
                                          <p:val>
                                            <p:fltVal val="0"/>
                                          </p:val>
                                        </p:tav>
                                        <p:tav tm="100000">
                                          <p:val>
                                            <p:strVal val="#ppt_h"/>
                                          </p:val>
                                        </p:tav>
                                      </p:tavLst>
                                    </p:anim>
                                    <p:anim calcmode="lin" valueType="num">
                                      <p:cBhvr>
                                        <p:cTn id="72"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xit" presetSubtype="0" fill="hold" grpId="1" nodeType="clickEffect">
                                  <p:stCondLst>
                                    <p:cond delay="0"/>
                                  </p:stCondLst>
                                  <p:childTnLst>
                                    <p:animEffect transition="out" filter="fade">
                                      <p:cBhvr>
                                        <p:cTn id="76" dur="2000"/>
                                        <p:tgtEl>
                                          <p:spTgt spid="32"/>
                                        </p:tgtEl>
                                      </p:cBhvr>
                                    </p:animEffect>
                                    <p:anim calcmode="lin" valueType="num">
                                      <p:cBhvr>
                                        <p:cTn id="77" dur="2000"/>
                                        <p:tgtEl>
                                          <p:spTgt spid="32"/>
                                        </p:tgtEl>
                                        <p:attrNameLst>
                                          <p:attrName>style.rotation</p:attrName>
                                        </p:attrNameLst>
                                      </p:cBhvr>
                                      <p:tavLst>
                                        <p:tav tm="0">
                                          <p:val>
                                            <p:fltVal val="0"/>
                                          </p:val>
                                        </p:tav>
                                        <p:tav tm="100000">
                                          <p:val>
                                            <p:fltVal val="720"/>
                                          </p:val>
                                        </p:tav>
                                      </p:tavLst>
                                    </p:anim>
                                    <p:anim calcmode="lin" valueType="num">
                                      <p:cBhvr>
                                        <p:cTn id="78" dur="2000"/>
                                        <p:tgtEl>
                                          <p:spTgt spid="32"/>
                                        </p:tgtEl>
                                        <p:attrNameLst>
                                          <p:attrName>ppt_h</p:attrName>
                                        </p:attrNameLst>
                                      </p:cBhvr>
                                      <p:tavLst>
                                        <p:tav tm="0">
                                          <p:val>
                                            <p:strVal val="ppt_h"/>
                                          </p:val>
                                        </p:tav>
                                        <p:tav tm="100000">
                                          <p:val>
                                            <p:fltVal val="0"/>
                                          </p:val>
                                        </p:tav>
                                      </p:tavLst>
                                    </p:anim>
                                    <p:anim calcmode="lin" valueType="num">
                                      <p:cBhvr>
                                        <p:cTn id="79" dur="2000"/>
                                        <p:tgtEl>
                                          <p:spTgt spid="32"/>
                                        </p:tgtEl>
                                        <p:attrNameLst>
                                          <p:attrName>ppt_w</p:attrName>
                                        </p:attrNameLst>
                                      </p:cBhvr>
                                      <p:tavLst>
                                        <p:tav tm="0">
                                          <p:val>
                                            <p:strVal val="ppt_w"/>
                                          </p:val>
                                        </p:tav>
                                        <p:tav tm="100000">
                                          <p:val>
                                            <p:fltVal val="0"/>
                                          </p:val>
                                        </p:tav>
                                      </p:tavLst>
                                    </p:anim>
                                    <p:set>
                                      <p:cBhvr>
                                        <p:cTn id="80" dur="1" fill="hold">
                                          <p:stCondLst>
                                            <p:cond delay="1999"/>
                                          </p:stCondLst>
                                        </p:cTn>
                                        <p:tgtEl>
                                          <p:spTgt spid="32"/>
                                        </p:tgtEl>
                                        <p:attrNameLst>
                                          <p:attrName>style.visibility</p:attrName>
                                        </p:attrNameLst>
                                      </p:cBhvr>
                                      <p:to>
                                        <p:strVal val="hidden"/>
                                      </p:to>
                                    </p:set>
                                  </p:childTnLst>
                                </p:cTn>
                              </p:par>
                            </p:childTnLst>
                          </p:cTn>
                        </p:par>
                        <p:par>
                          <p:cTn id="81" fill="hold">
                            <p:stCondLst>
                              <p:cond delay="2000"/>
                            </p:stCondLst>
                            <p:childTnLst>
                              <p:par>
                                <p:cTn id="82" presetID="35"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000"/>
                                        <p:tgtEl>
                                          <p:spTgt spid="28"/>
                                        </p:tgtEl>
                                      </p:cBhvr>
                                    </p:animEffect>
                                    <p:anim calcmode="lin" valueType="num">
                                      <p:cBhvr>
                                        <p:cTn id="85" dur="2000" fill="hold"/>
                                        <p:tgtEl>
                                          <p:spTgt spid="28"/>
                                        </p:tgtEl>
                                        <p:attrNameLst>
                                          <p:attrName>style.rotation</p:attrName>
                                        </p:attrNameLst>
                                      </p:cBhvr>
                                      <p:tavLst>
                                        <p:tav tm="0">
                                          <p:val>
                                            <p:fltVal val="720"/>
                                          </p:val>
                                        </p:tav>
                                        <p:tav tm="100000">
                                          <p:val>
                                            <p:fltVal val="0"/>
                                          </p:val>
                                        </p:tav>
                                      </p:tavLst>
                                    </p:anim>
                                    <p:anim calcmode="lin" valueType="num">
                                      <p:cBhvr>
                                        <p:cTn id="86" dur="2000" fill="hold"/>
                                        <p:tgtEl>
                                          <p:spTgt spid="28"/>
                                        </p:tgtEl>
                                        <p:attrNameLst>
                                          <p:attrName>ppt_h</p:attrName>
                                        </p:attrNameLst>
                                      </p:cBhvr>
                                      <p:tavLst>
                                        <p:tav tm="0">
                                          <p:val>
                                            <p:fltVal val="0"/>
                                          </p:val>
                                        </p:tav>
                                        <p:tav tm="100000">
                                          <p:val>
                                            <p:strVal val="#ppt_h"/>
                                          </p:val>
                                        </p:tav>
                                      </p:tavLst>
                                    </p:anim>
                                    <p:anim calcmode="lin" valueType="num">
                                      <p:cBhvr>
                                        <p:cTn id="87"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8" fill="hold">
                      <p:stCondLst>
                        <p:cond delay="indefinite"/>
                      </p:stCondLst>
                      <p:childTnLst>
                        <p:par>
                          <p:cTn id="89" fill="hold">
                            <p:stCondLst>
                              <p:cond delay="0"/>
                            </p:stCondLst>
                            <p:childTnLst>
                              <p:par>
                                <p:cTn id="90" presetID="35" presetClass="exit" presetSubtype="0" fill="hold" grpId="1" nodeType="clickEffect">
                                  <p:stCondLst>
                                    <p:cond delay="0"/>
                                  </p:stCondLst>
                                  <p:childTnLst>
                                    <p:animEffect transition="out" filter="fade">
                                      <p:cBhvr>
                                        <p:cTn id="91" dur="2000"/>
                                        <p:tgtEl>
                                          <p:spTgt spid="28"/>
                                        </p:tgtEl>
                                      </p:cBhvr>
                                    </p:animEffect>
                                    <p:anim calcmode="lin" valueType="num">
                                      <p:cBhvr>
                                        <p:cTn id="92" dur="2000"/>
                                        <p:tgtEl>
                                          <p:spTgt spid="28"/>
                                        </p:tgtEl>
                                        <p:attrNameLst>
                                          <p:attrName>style.rotation</p:attrName>
                                        </p:attrNameLst>
                                      </p:cBhvr>
                                      <p:tavLst>
                                        <p:tav tm="0">
                                          <p:val>
                                            <p:fltVal val="0"/>
                                          </p:val>
                                        </p:tav>
                                        <p:tav tm="100000">
                                          <p:val>
                                            <p:fltVal val="720"/>
                                          </p:val>
                                        </p:tav>
                                      </p:tavLst>
                                    </p:anim>
                                    <p:anim calcmode="lin" valueType="num">
                                      <p:cBhvr>
                                        <p:cTn id="93" dur="2000"/>
                                        <p:tgtEl>
                                          <p:spTgt spid="28"/>
                                        </p:tgtEl>
                                        <p:attrNameLst>
                                          <p:attrName>ppt_h</p:attrName>
                                        </p:attrNameLst>
                                      </p:cBhvr>
                                      <p:tavLst>
                                        <p:tav tm="0">
                                          <p:val>
                                            <p:strVal val="ppt_h"/>
                                          </p:val>
                                        </p:tav>
                                        <p:tav tm="100000">
                                          <p:val>
                                            <p:fltVal val="0"/>
                                          </p:val>
                                        </p:tav>
                                      </p:tavLst>
                                    </p:anim>
                                    <p:anim calcmode="lin" valueType="num">
                                      <p:cBhvr>
                                        <p:cTn id="94" dur="2000"/>
                                        <p:tgtEl>
                                          <p:spTgt spid="28"/>
                                        </p:tgtEl>
                                        <p:attrNameLst>
                                          <p:attrName>ppt_w</p:attrName>
                                        </p:attrNameLst>
                                      </p:cBhvr>
                                      <p:tavLst>
                                        <p:tav tm="0">
                                          <p:val>
                                            <p:strVal val="ppt_w"/>
                                          </p:val>
                                        </p:tav>
                                        <p:tav tm="100000">
                                          <p:val>
                                            <p:fltVal val="0"/>
                                          </p:val>
                                        </p:tav>
                                      </p:tavLst>
                                    </p:anim>
                                    <p:set>
                                      <p:cBhvr>
                                        <p:cTn id="95" dur="1" fill="hold">
                                          <p:stCondLst>
                                            <p:cond delay="1999"/>
                                          </p:stCondLst>
                                        </p:cTn>
                                        <p:tgtEl>
                                          <p:spTgt spid="28"/>
                                        </p:tgtEl>
                                        <p:attrNameLst>
                                          <p:attrName>style.visibility</p:attrName>
                                        </p:attrNameLst>
                                      </p:cBhvr>
                                      <p:to>
                                        <p:strVal val="hidden"/>
                                      </p:to>
                                    </p:set>
                                  </p:childTnLst>
                                </p:cTn>
                              </p:par>
                            </p:childTnLst>
                          </p:cTn>
                        </p:par>
                        <p:par>
                          <p:cTn id="96" fill="hold">
                            <p:stCondLst>
                              <p:cond delay="2000"/>
                            </p:stCondLst>
                            <p:childTnLst>
                              <p:par>
                                <p:cTn id="97" presetID="35"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0"/>
                                        <p:tgtEl>
                                          <p:spTgt spid="31"/>
                                        </p:tgtEl>
                                      </p:cBhvr>
                                    </p:animEffect>
                                    <p:anim calcmode="lin" valueType="num">
                                      <p:cBhvr>
                                        <p:cTn id="100" dur="2000" fill="hold"/>
                                        <p:tgtEl>
                                          <p:spTgt spid="31"/>
                                        </p:tgtEl>
                                        <p:attrNameLst>
                                          <p:attrName>style.rotation</p:attrName>
                                        </p:attrNameLst>
                                      </p:cBhvr>
                                      <p:tavLst>
                                        <p:tav tm="0">
                                          <p:val>
                                            <p:fltVal val="720"/>
                                          </p:val>
                                        </p:tav>
                                        <p:tav tm="100000">
                                          <p:val>
                                            <p:fltVal val="0"/>
                                          </p:val>
                                        </p:tav>
                                      </p:tavLst>
                                    </p:anim>
                                    <p:anim calcmode="lin" valueType="num">
                                      <p:cBhvr>
                                        <p:cTn id="101" dur="2000" fill="hold"/>
                                        <p:tgtEl>
                                          <p:spTgt spid="31"/>
                                        </p:tgtEl>
                                        <p:attrNameLst>
                                          <p:attrName>ppt_h</p:attrName>
                                        </p:attrNameLst>
                                      </p:cBhvr>
                                      <p:tavLst>
                                        <p:tav tm="0">
                                          <p:val>
                                            <p:fltVal val="0"/>
                                          </p:val>
                                        </p:tav>
                                        <p:tav tm="100000">
                                          <p:val>
                                            <p:strVal val="#ppt_h"/>
                                          </p:val>
                                        </p:tav>
                                      </p:tavLst>
                                    </p:anim>
                                    <p:anim calcmode="lin" valueType="num">
                                      <p:cBhvr>
                                        <p:cTn id="102" dur="2000" fill="hold"/>
                                        <p:tgtEl>
                                          <p:spTgt spid="31"/>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35" presetClass="exit" presetSubtype="0" fill="hold" grpId="1" nodeType="clickEffect">
                                  <p:stCondLst>
                                    <p:cond delay="0"/>
                                  </p:stCondLst>
                                  <p:childTnLst>
                                    <p:animEffect transition="out" filter="fade">
                                      <p:cBhvr>
                                        <p:cTn id="106" dur="2000"/>
                                        <p:tgtEl>
                                          <p:spTgt spid="31"/>
                                        </p:tgtEl>
                                      </p:cBhvr>
                                    </p:animEffect>
                                    <p:anim calcmode="lin" valueType="num">
                                      <p:cBhvr>
                                        <p:cTn id="107" dur="2000"/>
                                        <p:tgtEl>
                                          <p:spTgt spid="31"/>
                                        </p:tgtEl>
                                        <p:attrNameLst>
                                          <p:attrName>style.rotation</p:attrName>
                                        </p:attrNameLst>
                                      </p:cBhvr>
                                      <p:tavLst>
                                        <p:tav tm="0">
                                          <p:val>
                                            <p:fltVal val="0"/>
                                          </p:val>
                                        </p:tav>
                                        <p:tav tm="100000">
                                          <p:val>
                                            <p:fltVal val="720"/>
                                          </p:val>
                                        </p:tav>
                                      </p:tavLst>
                                    </p:anim>
                                    <p:anim calcmode="lin" valueType="num">
                                      <p:cBhvr>
                                        <p:cTn id="108" dur="2000"/>
                                        <p:tgtEl>
                                          <p:spTgt spid="31"/>
                                        </p:tgtEl>
                                        <p:attrNameLst>
                                          <p:attrName>ppt_h</p:attrName>
                                        </p:attrNameLst>
                                      </p:cBhvr>
                                      <p:tavLst>
                                        <p:tav tm="0">
                                          <p:val>
                                            <p:strVal val="ppt_h"/>
                                          </p:val>
                                        </p:tav>
                                        <p:tav tm="100000">
                                          <p:val>
                                            <p:fltVal val="0"/>
                                          </p:val>
                                        </p:tav>
                                      </p:tavLst>
                                    </p:anim>
                                    <p:anim calcmode="lin" valueType="num">
                                      <p:cBhvr>
                                        <p:cTn id="109" dur="2000"/>
                                        <p:tgtEl>
                                          <p:spTgt spid="31"/>
                                        </p:tgtEl>
                                        <p:attrNameLst>
                                          <p:attrName>ppt_w</p:attrName>
                                        </p:attrNameLst>
                                      </p:cBhvr>
                                      <p:tavLst>
                                        <p:tav tm="0">
                                          <p:val>
                                            <p:strVal val="ppt_w"/>
                                          </p:val>
                                        </p:tav>
                                        <p:tav tm="100000">
                                          <p:val>
                                            <p:fltVal val="0"/>
                                          </p:val>
                                        </p:tav>
                                      </p:tavLst>
                                    </p:anim>
                                    <p:set>
                                      <p:cBhvr>
                                        <p:cTn id="110" dur="1" fill="hold">
                                          <p:stCondLst>
                                            <p:cond delay="1999"/>
                                          </p:stCondLst>
                                        </p:cTn>
                                        <p:tgtEl>
                                          <p:spTgt spid="31"/>
                                        </p:tgtEl>
                                        <p:attrNameLst>
                                          <p:attrName>style.visibility</p:attrName>
                                        </p:attrNameLst>
                                      </p:cBhvr>
                                      <p:to>
                                        <p:strVal val="hidden"/>
                                      </p:to>
                                    </p:set>
                                  </p:childTnLst>
                                </p:cTn>
                              </p:par>
                            </p:childTnLst>
                          </p:cTn>
                        </p:par>
                        <p:par>
                          <p:cTn id="111" fill="hold">
                            <p:stCondLst>
                              <p:cond delay="2000"/>
                            </p:stCondLst>
                            <p:childTnLst>
                              <p:par>
                                <p:cTn id="112" presetID="35" presetClass="entr" presetSubtype="0" fill="hold" grpId="0"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2000"/>
                                        <p:tgtEl>
                                          <p:spTgt spid="33"/>
                                        </p:tgtEl>
                                      </p:cBhvr>
                                    </p:animEffect>
                                    <p:anim calcmode="lin" valueType="num">
                                      <p:cBhvr>
                                        <p:cTn id="115" dur="2000" fill="hold"/>
                                        <p:tgtEl>
                                          <p:spTgt spid="33"/>
                                        </p:tgtEl>
                                        <p:attrNameLst>
                                          <p:attrName>style.rotation</p:attrName>
                                        </p:attrNameLst>
                                      </p:cBhvr>
                                      <p:tavLst>
                                        <p:tav tm="0">
                                          <p:val>
                                            <p:fltVal val="720"/>
                                          </p:val>
                                        </p:tav>
                                        <p:tav tm="100000">
                                          <p:val>
                                            <p:fltVal val="0"/>
                                          </p:val>
                                        </p:tav>
                                      </p:tavLst>
                                    </p:anim>
                                    <p:anim calcmode="lin" valueType="num">
                                      <p:cBhvr>
                                        <p:cTn id="116" dur="2000" fill="hold"/>
                                        <p:tgtEl>
                                          <p:spTgt spid="33"/>
                                        </p:tgtEl>
                                        <p:attrNameLst>
                                          <p:attrName>ppt_h</p:attrName>
                                        </p:attrNameLst>
                                      </p:cBhvr>
                                      <p:tavLst>
                                        <p:tav tm="0">
                                          <p:val>
                                            <p:fltVal val="0"/>
                                          </p:val>
                                        </p:tav>
                                        <p:tav tm="100000">
                                          <p:val>
                                            <p:strVal val="#ppt_h"/>
                                          </p:val>
                                        </p:tav>
                                      </p:tavLst>
                                    </p:anim>
                                    <p:anim calcmode="lin" valueType="num">
                                      <p:cBhvr>
                                        <p:cTn id="117" dur="2000" fill="hold"/>
                                        <p:tgtEl>
                                          <p:spTgt spid="33"/>
                                        </p:tgtEl>
                                        <p:attrNameLst>
                                          <p:attrName>ppt_w</p:attrName>
                                        </p:attrNameLst>
                                      </p:cBhvr>
                                      <p:tavLst>
                                        <p:tav tm="0">
                                          <p:val>
                                            <p:fltVal val="0"/>
                                          </p:val>
                                        </p:tav>
                                        <p:tav tm="100000">
                                          <p:val>
                                            <p:strVal val="#ppt_w"/>
                                          </p:val>
                                        </p:tav>
                                      </p:tavLst>
                                    </p:anim>
                                  </p:childTnLst>
                                </p:cTn>
                              </p:par>
                            </p:childTnLst>
                          </p:cTn>
                        </p:par>
                      </p:childTnLst>
                    </p:cTn>
                  </p:par>
                  <p:par>
                    <p:cTn id="118" fill="hold">
                      <p:stCondLst>
                        <p:cond delay="indefinite"/>
                      </p:stCondLst>
                      <p:childTnLst>
                        <p:par>
                          <p:cTn id="119" fill="hold">
                            <p:stCondLst>
                              <p:cond delay="0"/>
                            </p:stCondLst>
                            <p:childTnLst>
                              <p:par>
                                <p:cTn id="120" presetID="35" presetClass="exit" presetSubtype="0" fill="hold" grpId="1" nodeType="clickEffect">
                                  <p:stCondLst>
                                    <p:cond delay="0"/>
                                  </p:stCondLst>
                                  <p:childTnLst>
                                    <p:animEffect transition="out" filter="fade">
                                      <p:cBhvr>
                                        <p:cTn id="121" dur="2000"/>
                                        <p:tgtEl>
                                          <p:spTgt spid="33"/>
                                        </p:tgtEl>
                                      </p:cBhvr>
                                    </p:animEffect>
                                    <p:anim calcmode="lin" valueType="num">
                                      <p:cBhvr>
                                        <p:cTn id="122" dur="2000"/>
                                        <p:tgtEl>
                                          <p:spTgt spid="33"/>
                                        </p:tgtEl>
                                        <p:attrNameLst>
                                          <p:attrName>style.rotation</p:attrName>
                                        </p:attrNameLst>
                                      </p:cBhvr>
                                      <p:tavLst>
                                        <p:tav tm="0">
                                          <p:val>
                                            <p:fltVal val="0"/>
                                          </p:val>
                                        </p:tav>
                                        <p:tav tm="100000">
                                          <p:val>
                                            <p:fltVal val="720"/>
                                          </p:val>
                                        </p:tav>
                                      </p:tavLst>
                                    </p:anim>
                                    <p:anim calcmode="lin" valueType="num">
                                      <p:cBhvr>
                                        <p:cTn id="123" dur="2000"/>
                                        <p:tgtEl>
                                          <p:spTgt spid="33"/>
                                        </p:tgtEl>
                                        <p:attrNameLst>
                                          <p:attrName>ppt_h</p:attrName>
                                        </p:attrNameLst>
                                      </p:cBhvr>
                                      <p:tavLst>
                                        <p:tav tm="0">
                                          <p:val>
                                            <p:strVal val="ppt_h"/>
                                          </p:val>
                                        </p:tav>
                                        <p:tav tm="100000">
                                          <p:val>
                                            <p:fltVal val="0"/>
                                          </p:val>
                                        </p:tav>
                                      </p:tavLst>
                                    </p:anim>
                                    <p:anim calcmode="lin" valueType="num">
                                      <p:cBhvr>
                                        <p:cTn id="124" dur="2000"/>
                                        <p:tgtEl>
                                          <p:spTgt spid="33"/>
                                        </p:tgtEl>
                                        <p:attrNameLst>
                                          <p:attrName>ppt_w</p:attrName>
                                        </p:attrNameLst>
                                      </p:cBhvr>
                                      <p:tavLst>
                                        <p:tav tm="0">
                                          <p:val>
                                            <p:strVal val="ppt_w"/>
                                          </p:val>
                                        </p:tav>
                                        <p:tav tm="100000">
                                          <p:val>
                                            <p:fltVal val="0"/>
                                          </p:val>
                                        </p:tav>
                                      </p:tavLst>
                                    </p:anim>
                                    <p:set>
                                      <p:cBhvr>
                                        <p:cTn id="125" dur="1" fill="hold">
                                          <p:stCondLst>
                                            <p:cond delay="1999"/>
                                          </p:stCondLst>
                                        </p:cTn>
                                        <p:tgtEl>
                                          <p:spTgt spid="33"/>
                                        </p:tgtEl>
                                        <p:attrNameLst>
                                          <p:attrName>style.visibility</p:attrName>
                                        </p:attrNameLst>
                                      </p:cBhvr>
                                      <p:to>
                                        <p:strVal val="hidden"/>
                                      </p:to>
                                    </p:set>
                                  </p:childTnLst>
                                </p:cTn>
                              </p:par>
                            </p:childTnLst>
                          </p:cTn>
                        </p:par>
                        <p:par>
                          <p:cTn id="126" fill="hold">
                            <p:stCondLst>
                              <p:cond delay="2000"/>
                            </p:stCondLst>
                            <p:childTnLst>
                              <p:par>
                                <p:cTn id="127" presetID="35"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2000"/>
                                        <p:tgtEl>
                                          <p:spTgt spid="34"/>
                                        </p:tgtEl>
                                      </p:cBhvr>
                                    </p:animEffect>
                                    <p:anim calcmode="lin" valueType="num">
                                      <p:cBhvr>
                                        <p:cTn id="130" dur="2000" fill="hold"/>
                                        <p:tgtEl>
                                          <p:spTgt spid="34"/>
                                        </p:tgtEl>
                                        <p:attrNameLst>
                                          <p:attrName>style.rotation</p:attrName>
                                        </p:attrNameLst>
                                      </p:cBhvr>
                                      <p:tavLst>
                                        <p:tav tm="0">
                                          <p:val>
                                            <p:fltVal val="720"/>
                                          </p:val>
                                        </p:tav>
                                        <p:tav tm="100000">
                                          <p:val>
                                            <p:fltVal val="0"/>
                                          </p:val>
                                        </p:tav>
                                      </p:tavLst>
                                    </p:anim>
                                    <p:anim calcmode="lin" valueType="num">
                                      <p:cBhvr>
                                        <p:cTn id="131" dur="2000" fill="hold"/>
                                        <p:tgtEl>
                                          <p:spTgt spid="34"/>
                                        </p:tgtEl>
                                        <p:attrNameLst>
                                          <p:attrName>ppt_h</p:attrName>
                                        </p:attrNameLst>
                                      </p:cBhvr>
                                      <p:tavLst>
                                        <p:tav tm="0">
                                          <p:val>
                                            <p:fltVal val="0"/>
                                          </p:val>
                                        </p:tav>
                                        <p:tav tm="100000">
                                          <p:val>
                                            <p:strVal val="#ppt_h"/>
                                          </p:val>
                                        </p:tav>
                                      </p:tavLst>
                                    </p:anim>
                                    <p:anim calcmode="lin" valueType="num">
                                      <p:cBhvr>
                                        <p:cTn id="132" dur="2000" fill="hold"/>
                                        <p:tgtEl>
                                          <p:spTgt spid="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P spid="16" grpId="1" build="p"/>
      <p:bldP spid="28" grpId="0"/>
      <p:bldP spid="28" grpId="1"/>
      <p:bldP spid="29" grpId="0" build="p"/>
      <p:bldP spid="29" grpId="1" build="p"/>
      <p:bldP spid="30" grpId="0"/>
      <p:bldP spid="30" grpId="1"/>
      <p:bldP spid="31" grpId="0"/>
      <p:bldP spid="31" grpId="1"/>
      <p:bldP spid="32" grpId="0"/>
      <p:bldP spid="32" grpId="1"/>
      <p:bldP spid="33" grpId="0"/>
      <p:bldP spid="33" grpId="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4624"/>
            <a:ext cx="8458200" cy="1143000"/>
          </a:xfrm>
        </p:spPr>
        <p:txBody>
          <a:bodyPr/>
          <a:lstStyle/>
          <a:p>
            <a:r>
              <a:rPr lang="uk-UA" b="1" smtClean="0"/>
              <a:t>Кашель</a:t>
            </a:r>
            <a:endParaRPr lang="uk-UA"/>
          </a:p>
        </p:txBody>
      </p:sp>
      <p:sp>
        <p:nvSpPr>
          <p:cNvPr id="3" name="Содержимое 2"/>
          <p:cNvSpPr>
            <a:spLocks noGrp="1"/>
          </p:cNvSpPr>
          <p:nvPr>
            <p:ph idx="1"/>
          </p:nvPr>
        </p:nvSpPr>
        <p:spPr>
          <a:xfrm>
            <a:off x="1295400" y="868813"/>
            <a:ext cx="7391400" cy="4864443"/>
          </a:xfrm>
        </p:spPr>
        <p:txBody>
          <a:bodyPr>
            <a:normAutofit fontScale="92500" lnSpcReduction="10000"/>
          </a:bodyPr>
          <a:lstStyle/>
          <a:p>
            <a:r>
              <a:rPr lang="uk-UA" smtClean="0"/>
              <a:t>Кашель говорить </a:t>
            </a:r>
            <a:r>
              <a:rPr lang="uk-UA" smtClean="0"/>
              <a:t>про захворювання органів </a:t>
            </a:r>
            <a:r>
              <a:rPr lang="uk-UA" smtClean="0"/>
              <a:t>дихання</a:t>
            </a:r>
            <a:r>
              <a:rPr lang="uk-UA" smtClean="0"/>
              <a:t>. Виникає при запаленні слизової оболонки дихальних шляхів </a:t>
            </a:r>
            <a:r>
              <a:rPr lang="uk-UA" smtClean="0"/>
              <a:t>(гортані</a:t>
            </a:r>
            <a:r>
              <a:rPr lang="uk-UA" smtClean="0"/>
              <a:t>, дихального </a:t>
            </a:r>
            <a:r>
              <a:rPr lang="uk-UA" smtClean="0"/>
              <a:t>горла</a:t>
            </a:r>
            <a:r>
              <a:rPr lang="uk-UA" smtClean="0"/>
              <a:t>, </a:t>
            </a:r>
            <a:r>
              <a:rPr lang="uk-UA" smtClean="0"/>
              <a:t>бронхів</a:t>
            </a:r>
            <a:r>
              <a:rPr lang="uk-UA" smtClean="0"/>
              <a:t>) і легеневої тканини </a:t>
            </a:r>
            <a:r>
              <a:rPr lang="uk-UA" smtClean="0"/>
              <a:t>(</a:t>
            </a:r>
            <a:r>
              <a:rPr lang="uk-UA" smtClean="0"/>
              <a:t>запалення </a:t>
            </a:r>
            <a:r>
              <a:rPr lang="uk-UA" smtClean="0"/>
              <a:t>легень</a:t>
            </a:r>
            <a:r>
              <a:rPr lang="uk-UA" smtClean="0"/>
              <a:t>, </a:t>
            </a:r>
            <a:r>
              <a:rPr lang="uk-UA" smtClean="0"/>
              <a:t>туберкульоз</a:t>
            </a:r>
            <a:r>
              <a:rPr lang="uk-UA" smtClean="0"/>
              <a:t>, бронхіальна </a:t>
            </a:r>
            <a:r>
              <a:rPr lang="uk-UA" smtClean="0"/>
              <a:t>астма</a:t>
            </a:r>
            <a:r>
              <a:rPr lang="uk-UA" smtClean="0"/>
              <a:t>), а також при попаданні в дихальні шляхи </a:t>
            </a:r>
            <a:r>
              <a:rPr lang="uk-UA" smtClean="0"/>
              <a:t>пилу</a:t>
            </a:r>
            <a:r>
              <a:rPr lang="uk-UA" smtClean="0"/>
              <a:t>, їдких </a:t>
            </a:r>
            <a:r>
              <a:rPr lang="uk-UA" smtClean="0"/>
              <a:t>газів</a:t>
            </a:r>
            <a:r>
              <a:rPr lang="uk-UA" smtClean="0"/>
              <a:t>, тютюнового </a:t>
            </a:r>
            <a:r>
              <a:rPr lang="uk-UA" smtClean="0"/>
              <a:t>диму</a:t>
            </a:r>
            <a:r>
              <a:rPr lang="uk-UA" smtClean="0"/>
              <a:t>, рідини і </a:t>
            </a:r>
            <a:r>
              <a:rPr lang="uk-UA" smtClean="0"/>
              <a:t>т.д</a:t>
            </a:r>
            <a:r>
              <a:rPr lang="uk-UA" smtClean="0"/>
              <a:t>. Кашель може мати також і алергічне </a:t>
            </a:r>
            <a:r>
              <a:rPr lang="uk-UA" smtClean="0"/>
              <a:t>походження</a:t>
            </a:r>
            <a:r>
              <a:rPr lang="uk-UA" smtClean="0"/>
              <a:t>. Іноді він є наслідком </a:t>
            </a:r>
            <a:r>
              <a:rPr lang="uk-UA" smtClean="0"/>
              <a:t>хвилювання</a:t>
            </a:r>
            <a:r>
              <a:rPr lang="uk-UA" smtClean="0"/>
              <a:t>, емоційної </a:t>
            </a:r>
            <a:r>
              <a:rPr lang="uk-UA" smtClean="0"/>
              <a:t>напруги.</a:t>
            </a:r>
            <a:r>
              <a:rPr lang="uk-UA" smtClean="0"/>
              <a:t> </a:t>
            </a:r>
            <a:endParaRPr lang="uk-UA"/>
          </a:p>
        </p:txBody>
      </p:sp>
      <p:pic>
        <p:nvPicPr>
          <p:cNvPr id="10244" name="Picture 4" descr="Кашель лечение народными средствами"/>
          <p:cNvPicPr>
            <a:picLocks noChangeAspect="1" noChangeArrowheads="1"/>
          </p:cNvPicPr>
          <p:nvPr/>
        </p:nvPicPr>
        <p:blipFill>
          <a:blip r:embed="rId2" cstate="print"/>
          <a:srcRect/>
          <a:stretch>
            <a:fillRect/>
          </a:stretch>
        </p:blipFill>
        <p:spPr bwMode="auto">
          <a:xfrm>
            <a:off x="1227584" y="920688"/>
            <a:ext cx="6688832" cy="501662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 calcmode="lin" valueType="num">
                                      <p:cBhvr>
                                        <p:cTn id="32" dur="1000" fill="hold"/>
                                        <p:tgtEl>
                                          <p:spTgt spid="10244"/>
                                        </p:tgtEl>
                                        <p:attrNameLst>
                                          <p:attrName>ppt_w</p:attrName>
                                        </p:attrNameLst>
                                      </p:cBhvr>
                                      <p:tavLst>
                                        <p:tav tm="0">
                                          <p:val>
                                            <p:fltVal val="0"/>
                                          </p:val>
                                        </p:tav>
                                        <p:tav tm="100000">
                                          <p:val>
                                            <p:strVal val="#ppt_w"/>
                                          </p:val>
                                        </p:tav>
                                      </p:tavLst>
                                    </p:anim>
                                    <p:anim calcmode="lin" valueType="num">
                                      <p:cBhvr>
                                        <p:cTn id="33" dur="1000" fill="hold"/>
                                        <p:tgtEl>
                                          <p:spTgt spid="10244"/>
                                        </p:tgtEl>
                                        <p:attrNameLst>
                                          <p:attrName>ppt_h</p:attrName>
                                        </p:attrNameLst>
                                      </p:cBhvr>
                                      <p:tavLst>
                                        <p:tav tm="0">
                                          <p:val>
                                            <p:fltVal val="0"/>
                                          </p:val>
                                        </p:tav>
                                        <p:tav tm="100000">
                                          <p:val>
                                            <p:strVal val="#ppt_h"/>
                                          </p:val>
                                        </p:tav>
                                      </p:tavLst>
                                    </p:anim>
                                    <p:anim calcmode="lin" valueType="num">
                                      <p:cBhvr>
                                        <p:cTn id="34"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smtClean="0"/>
              <a:t>Коклюш </a:t>
            </a:r>
            <a:endParaRPr lang="uk-UA"/>
          </a:p>
        </p:txBody>
      </p:sp>
      <p:sp>
        <p:nvSpPr>
          <p:cNvPr id="3" name="Содержимое 2"/>
          <p:cNvSpPr>
            <a:spLocks noGrp="1"/>
          </p:cNvSpPr>
          <p:nvPr>
            <p:ph idx="1"/>
          </p:nvPr>
        </p:nvSpPr>
        <p:spPr>
          <a:xfrm>
            <a:off x="1295400" y="908720"/>
            <a:ext cx="7391400" cy="4864443"/>
          </a:xfrm>
        </p:spPr>
        <p:txBody>
          <a:bodyPr>
            <a:normAutofit fontScale="92500"/>
          </a:bodyPr>
          <a:lstStyle/>
          <a:p>
            <a:r>
              <a:rPr lang="uk-UA" smtClean="0"/>
              <a:t>Коклюш-гостра</a:t>
            </a:r>
            <a:r>
              <a:rPr lang="uk-UA" smtClean="0"/>
              <a:t> інфекційна хвороба з циклічним перебігом і характерними нападами судомного </a:t>
            </a:r>
            <a:r>
              <a:rPr lang="uk-UA" smtClean="0"/>
              <a:t>кашлю</a:t>
            </a:r>
            <a:r>
              <a:rPr lang="uk-UA" smtClean="0"/>
              <a:t>. Зараження можливо тільки при спілкуванні з </a:t>
            </a:r>
            <a:r>
              <a:rPr lang="uk-UA" smtClean="0"/>
              <a:t>хворим</a:t>
            </a:r>
            <a:r>
              <a:rPr lang="uk-UA" smtClean="0"/>
              <a:t>, тому що збудник коклюшу нестійкий і поза організмом швидко </a:t>
            </a:r>
            <a:r>
              <a:rPr lang="uk-UA" smtClean="0"/>
              <a:t>гине</a:t>
            </a:r>
            <a:r>
              <a:rPr lang="uk-UA" smtClean="0"/>
              <a:t>. Хворим кашлюком необхідно негайно звернутися до </a:t>
            </a:r>
            <a:r>
              <a:rPr lang="uk-UA" smtClean="0"/>
              <a:t>лікаря</a:t>
            </a:r>
            <a:r>
              <a:rPr lang="uk-UA" smtClean="0"/>
              <a:t>, а якщо такої можливості </a:t>
            </a:r>
            <a:r>
              <a:rPr lang="uk-UA" smtClean="0"/>
              <a:t>немає</a:t>
            </a:r>
            <a:r>
              <a:rPr lang="uk-UA" smtClean="0"/>
              <a:t>, скористатися методами народної </a:t>
            </a:r>
            <a:r>
              <a:rPr lang="uk-UA" smtClean="0"/>
              <a:t>медицини.</a:t>
            </a:r>
            <a:r>
              <a:rPr lang="uk-UA" smtClean="0"/>
              <a:t> </a:t>
            </a:r>
            <a:endParaRPr lang="uk-UA"/>
          </a:p>
        </p:txBody>
      </p:sp>
      <p:pic>
        <p:nvPicPr>
          <p:cNvPr id="9218" name="Picture 2" descr="http://im0-tub-ua.yandex.net/i?id=235438249-46-72&amp;n=21"/>
          <p:cNvPicPr>
            <a:picLocks noChangeAspect="1" noChangeArrowheads="1"/>
          </p:cNvPicPr>
          <p:nvPr/>
        </p:nvPicPr>
        <p:blipFill>
          <a:blip r:embed="rId2" cstate="print"/>
          <a:srcRect/>
          <a:stretch>
            <a:fillRect/>
          </a:stretch>
        </p:blipFill>
        <p:spPr bwMode="auto">
          <a:xfrm>
            <a:off x="2771800" y="1159841"/>
            <a:ext cx="3600400" cy="4538319"/>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p:cTn id="32" dur="1000" fill="hold"/>
                                        <p:tgtEl>
                                          <p:spTgt spid="9218"/>
                                        </p:tgtEl>
                                        <p:attrNameLst>
                                          <p:attrName>ppt_w</p:attrName>
                                        </p:attrNameLst>
                                      </p:cBhvr>
                                      <p:tavLst>
                                        <p:tav tm="0">
                                          <p:val>
                                            <p:fltVal val="0"/>
                                          </p:val>
                                        </p:tav>
                                        <p:tav tm="100000">
                                          <p:val>
                                            <p:strVal val="#ppt_w"/>
                                          </p:val>
                                        </p:tav>
                                      </p:tavLst>
                                    </p:anim>
                                    <p:anim calcmode="lin" valueType="num">
                                      <p:cBhvr>
                                        <p:cTn id="33" dur="1000" fill="hold"/>
                                        <p:tgtEl>
                                          <p:spTgt spid="9218"/>
                                        </p:tgtEl>
                                        <p:attrNameLst>
                                          <p:attrName>ppt_h</p:attrName>
                                        </p:attrNameLst>
                                      </p:cBhvr>
                                      <p:tavLst>
                                        <p:tav tm="0">
                                          <p:val>
                                            <p:fltVal val="0"/>
                                          </p:val>
                                        </p:tav>
                                        <p:tav tm="100000">
                                          <p:val>
                                            <p:strVal val="#ppt_h"/>
                                          </p:val>
                                        </p:tav>
                                      </p:tavLst>
                                    </p:anim>
                                    <p:anim calcmode="lin" valueType="num">
                                      <p:cBhvr>
                                        <p:cTn id="34"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99392"/>
            <a:ext cx="8458200" cy="1143000"/>
          </a:xfrm>
        </p:spPr>
        <p:txBody>
          <a:bodyPr/>
          <a:lstStyle/>
          <a:p>
            <a:r>
              <a:rPr lang="uk-UA" b="1" smtClean="0"/>
              <a:t>Застуда</a:t>
            </a:r>
            <a:endParaRPr lang="uk-UA"/>
          </a:p>
        </p:txBody>
      </p:sp>
      <p:sp>
        <p:nvSpPr>
          <p:cNvPr id="3" name="Содержимое 2"/>
          <p:cNvSpPr>
            <a:spLocks noGrp="1"/>
          </p:cNvSpPr>
          <p:nvPr>
            <p:ph idx="1"/>
          </p:nvPr>
        </p:nvSpPr>
        <p:spPr>
          <a:xfrm>
            <a:off x="1115616" y="692696"/>
            <a:ext cx="7391400" cy="4752528"/>
          </a:xfrm>
        </p:spPr>
        <p:txBody>
          <a:bodyPr>
            <a:noAutofit/>
          </a:bodyPr>
          <a:lstStyle/>
          <a:p>
            <a:r>
              <a:rPr lang="uk-UA" sz="2900" dirty="0" smtClean="0"/>
              <a:t>Застуда-охолодження організму, при якому розвиваються різні захворювання: аденовірусні, </a:t>
            </a:r>
            <a:r>
              <a:rPr lang="uk-UA" sz="2900" dirty="0" err="1" smtClean="0"/>
              <a:t>риновірусної</a:t>
            </a:r>
            <a:r>
              <a:rPr lang="uk-UA" sz="2900" dirty="0" smtClean="0"/>
              <a:t> інфекції, грип і т. п. Виражається в загальному нездужанні, кашлі і т. д. і супроводжується підвищенням температури. При локальному охолодженні організму відбувається порушення кровообігу в різних частинах тіла. У місці охолодження кровообіг сповільнюється, в інших місцях залишається на колишньому рівні. </a:t>
            </a:r>
            <a:endParaRPr lang="uk-UA" sz="2900" dirty="0"/>
          </a:p>
        </p:txBody>
      </p:sp>
      <p:sp>
        <p:nvSpPr>
          <p:cNvPr id="4" name="Содержимое 2"/>
          <p:cNvSpPr txBox="1">
            <a:spLocks/>
          </p:cNvSpPr>
          <p:nvPr/>
        </p:nvSpPr>
        <p:spPr>
          <a:xfrm>
            <a:off x="1115616" y="1052736"/>
            <a:ext cx="7391400" cy="4864443"/>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uk-UA" sz="2600" smtClean="0"/>
              <a:t>Чим більше </a:t>
            </a:r>
            <a:r>
              <a:rPr lang="uk-UA" sz="2600" smtClean="0"/>
              <a:t>дисбаланс</a:t>
            </a:r>
            <a:r>
              <a:rPr lang="uk-UA" sz="2600" smtClean="0"/>
              <a:t>, тим більше підвищується температура </a:t>
            </a:r>
            <a:r>
              <a:rPr lang="uk-UA" sz="2600" smtClean="0"/>
              <a:t>тіла</a:t>
            </a:r>
            <a:r>
              <a:rPr lang="uk-UA" sz="2600" smtClean="0"/>
              <a:t>, - це початок </a:t>
            </a:r>
            <a:r>
              <a:rPr lang="uk-UA" sz="2600" smtClean="0"/>
              <a:t>хвороби</a:t>
            </a:r>
            <a:r>
              <a:rPr lang="uk-UA" sz="2600" smtClean="0"/>
              <a:t>. На початку </a:t>
            </a:r>
            <a:r>
              <a:rPr lang="uk-UA" sz="2600" smtClean="0"/>
              <a:t>захворювання</a:t>
            </a:r>
            <a:r>
              <a:rPr lang="uk-UA" sz="2600" smtClean="0"/>
              <a:t>, при температурі тіла не вище 37,5 </a:t>
            </a:r>
            <a:r>
              <a:rPr lang="uk-UA" sz="2600" smtClean="0"/>
              <a:t>градусів</a:t>
            </a:r>
            <a:r>
              <a:rPr lang="uk-UA" sz="2600" smtClean="0"/>
              <a:t>, треба постаратися зберегти температурний баланс тіла при допомогою фізичних вправ для охолоджених ділянок </a:t>
            </a:r>
            <a:r>
              <a:rPr lang="uk-UA" sz="2600" smtClean="0"/>
              <a:t>тіла</a:t>
            </a:r>
            <a:r>
              <a:rPr lang="uk-UA" sz="2600" smtClean="0"/>
              <a:t>, переважно для верхнього плечового </a:t>
            </a:r>
            <a:r>
              <a:rPr lang="uk-UA" sz="2600" smtClean="0"/>
              <a:t>поясу</a:t>
            </a:r>
            <a:r>
              <a:rPr lang="uk-UA" sz="2600" smtClean="0"/>
              <a:t>. При появі поту вправи </a:t>
            </a:r>
            <a:r>
              <a:rPr lang="uk-UA" sz="2600" smtClean="0"/>
              <a:t>припинити</a:t>
            </a:r>
            <a:r>
              <a:rPr lang="uk-UA" sz="2600" smtClean="0"/>
              <a:t>, тепло одягтися і випити 2 склянки гарячого </a:t>
            </a:r>
            <a:r>
              <a:rPr lang="uk-UA" sz="2600" smtClean="0"/>
              <a:t>молока</a:t>
            </a:r>
            <a:r>
              <a:rPr lang="uk-UA" sz="2600" smtClean="0"/>
              <a:t>. У протягом двох годин не лягати в </a:t>
            </a:r>
            <a:r>
              <a:rPr lang="uk-UA" sz="2600" smtClean="0"/>
              <a:t>ліжко.</a:t>
            </a:r>
            <a:r>
              <a:rPr lang="uk-UA" sz="2600" smtClean="0"/>
              <a:t> </a:t>
            </a:r>
            <a:endParaRPr kumimoji="0" lang="uk-UA" sz="2600" b="0" i="0" u="none" strike="noStrike" kern="1200" cap="none" spc="0" normalizeH="0" baseline="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1403648" y="908720"/>
            <a:ext cx="7391400" cy="4864443"/>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pitchFamily="34" charset="0"/>
              <a:buChar char="•"/>
            </a:pPr>
            <a:r>
              <a:rPr lang="uk-UA" sz="3200" smtClean="0"/>
              <a:t>Існує</a:t>
            </a:r>
            <a:r>
              <a:rPr lang="uk-UA" sz="3200" smtClean="0"/>
              <a:t> техніка очищення носових </a:t>
            </a:r>
            <a:r>
              <a:rPr lang="uk-UA" sz="3200" smtClean="0"/>
              <a:t>шляхів</a:t>
            </a:r>
            <a:r>
              <a:rPr lang="uk-UA" sz="3200" smtClean="0"/>
              <a:t>, яка прийшла до нас від </a:t>
            </a:r>
            <a:r>
              <a:rPr lang="uk-UA" sz="3200" smtClean="0"/>
              <a:t>йогів</a:t>
            </a:r>
            <a:r>
              <a:rPr lang="uk-UA" sz="3200" smtClean="0"/>
              <a:t>. Вони називають дихання через праву ніздрю </a:t>
            </a:r>
            <a:r>
              <a:rPr lang="uk-UA" sz="3200" smtClean="0"/>
              <a:t>сонячним</a:t>
            </a:r>
            <a:r>
              <a:rPr lang="uk-UA" sz="3200" smtClean="0"/>
              <a:t>, </a:t>
            </a:r>
            <a:r>
              <a:rPr lang="uk-UA" sz="3200" smtClean="0"/>
              <a:t>позитивним</a:t>
            </a:r>
            <a:r>
              <a:rPr lang="uk-UA" sz="3200" smtClean="0"/>
              <a:t>, а через ліву - </a:t>
            </a:r>
            <a:r>
              <a:rPr lang="uk-UA" sz="3200" smtClean="0"/>
              <a:t>місячним</a:t>
            </a:r>
            <a:r>
              <a:rPr lang="uk-UA" sz="3200" smtClean="0"/>
              <a:t>, </a:t>
            </a:r>
            <a:r>
              <a:rPr lang="uk-UA" sz="3200" smtClean="0"/>
              <a:t>негативним</a:t>
            </a:r>
            <a:r>
              <a:rPr lang="uk-UA" sz="3200" smtClean="0"/>
              <a:t>. </a:t>
            </a:r>
            <a:r>
              <a:rPr lang="uk-UA" sz="3200" smtClean="0"/>
              <a:t>Дійсно</a:t>
            </a:r>
            <a:r>
              <a:rPr lang="uk-UA" sz="3200" smtClean="0"/>
              <a:t>, якщо дихати через праву </a:t>
            </a:r>
            <a:r>
              <a:rPr lang="uk-UA" sz="3200" smtClean="0"/>
              <a:t>ніздрю</a:t>
            </a:r>
            <a:r>
              <a:rPr lang="uk-UA" sz="3200" smtClean="0"/>
              <a:t>, закривши </a:t>
            </a:r>
            <a:r>
              <a:rPr lang="uk-UA" sz="3200" smtClean="0"/>
              <a:t>ліву</a:t>
            </a:r>
            <a:r>
              <a:rPr lang="uk-UA" sz="3200" smtClean="0"/>
              <a:t>, то наше тіло </a:t>
            </a:r>
            <a:r>
              <a:rPr lang="uk-UA" sz="3200" smtClean="0"/>
              <a:t>зігрівається</a:t>
            </a:r>
            <a:r>
              <a:rPr lang="uk-UA" sz="3200" smtClean="0"/>
              <a:t>, а якщо дихати </a:t>
            </a:r>
            <a:r>
              <a:rPr lang="uk-UA" sz="3200" smtClean="0"/>
              <a:t>лівою</a:t>
            </a:r>
            <a:r>
              <a:rPr lang="uk-UA" sz="3200" smtClean="0"/>
              <a:t> - то </a:t>
            </a:r>
            <a:r>
              <a:rPr lang="uk-UA" sz="3200" smtClean="0"/>
              <a:t>охолоджується</a:t>
            </a:r>
            <a:r>
              <a:rPr lang="uk-UA" sz="3200" smtClean="0"/>
              <a:t>. Коли в людини працює тільки одна </a:t>
            </a:r>
            <a:r>
              <a:rPr lang="uk-UA" sz="3200" smtClean="0"/>
              <a:t>ніздря</a:t>
            </a:r>
            <a:r>
              <a:rPr lang="uk-UA" sz="3200" smtClean="0"/>
              <a:t>, половина його тіла </a:t>
            </a:r>
            <a:r>
              <a:rPr lang="uk-UA" sz="3200" smtClean="0"/>
              <a:t>«Живе</a:t>
            </a:r>
            <a:r>
              <a:rPr lang="uk-UA" sz="3200" smtClean="0"/>
              <a:t>» на чверть своїх </a:t>
            </a:r>
            <a:r>
              <a:rPr lang="uk-UA" sz="3200" smtClean="0"/>
              <a:t>можливостей</a:t>
            </a:r>
            <a:r>
              <a:rPr lang="uk-UA" sz="3200" smtClean="0"/>
              <a:t>. Практика свідчить про </a:t>
            </a:r>
            <a:r>
              <a:rPr lang="uk-UA" sz="3200" smtClean="0"/>
              <a:t>те</a:t>
            </a:r>
            <a:r>
              <a:rPr lang="uk-UA" sz="3200" smtClean="0"/>
              <a:t>, що будь-які хронічні порушення дихання через ніс </a:t>
            </a:r>
            <a:r>
              <a:rPr lang="uk-UA" sz="3200" smtClean="0"/>
              <a:t>(</a:t>
            </a:r>
            <a:r>
              <a:rPr lang="uk-UA" sz="3200" smtClean="0"/>
              <a:t>хронічний </a:t>
            </a:r>
            <a:r>
              <a:rPr lang="uk-UA" sz="3200" smtClean="0"/>
              <a:t>нежить</a:t>
            </a:r>
            <a:r>
              <a:rPr lang="uk-UA" sz="3200" smtClean="0"/>
              <a:t>, </a:t>
            </a:r>
            <a:r>
              <a:rPr lang="uk-UA" sz="3200" smtClean="0"/>
              <a:t>гайморит</a:t>
            </a:r>
            <a:r>
              <a:rPr lang="uk-UA" sz="3200" smtClean="0"/>
              <a:t>, викривлення перегородки внаслідок </a:t>
            </a:r>
            <a:r>
              <a:rPr lang="uk-UA" sz="3200" smtClean="0"/>
              <a:t>травми</a:t>
            </a:r>
            <a:r>
              <a:rPr lang="uk-UA" sz="3200" smtClean="0"/>
              <a:t>), що змушують людини дихати однієї </a:t>
            </a:r>
            <a:r>
              <a:rPr lang="uk-UA" sz="3200" smtClean="0"/>
              <a:t>ніздрів</a:t>
            </a:r>
            <a:r>
              <a:rPr lang="uk-UA" sz="3200" smtClean="0"/>
              <a:t>, </a:t>
            </a:r>
            <a:r>
              <a:rPr lang="uk-UA" sz="3200" smtClean="0"/>
              <a:t>приводять</a:t>
            </a:r>
            <a:r>
              <a:rPr lang="uk-UA" sz="3200" smtClean="0"/>
              <a:t>, рано чи </a:t>
            </a:r>
            <a:r>
              <a:rPr lang="uk-UA" sz="3200" smtClean="0"/>
              <a:t>пізно</a:t>
            </a:r>
            <a:r>
              <a:rPr lang="uk-UA" sz="3200" smtClean="0"/>
              <a:t>, до важких </a:t>
            </a:r>
            <a:r>
              <a:rPr lang="uk-UA" sz="3200" smtClean="0"/>
              <a:t>захворювань.</a:t>
            </a:r>
            <a:r>
              <a:rPr lang="uk-UA" sz="3200" smtClean="0"/>
              <a:t>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pic>
        <p:nvPicPr>
          <p:cNvPr id="8194" name="Picture 2" descr="http://im0-tub-ua.yandex.net/i?id=160169586-30-72&amp;n=21"/>
          <p:cNvPicPr>
            <a:picLocks noChangeAspect="1" noChangeArrowheads="1"/>
          </p:cNvPicPr>
          <p:nvPr/>
        </p:nvPicPr>
        <p:blipFill>
          <a:blip r:embed="rId2" cstate="print"/>
          <a:srcRect/>
          <a:stretch>
            <a:fillRect/>
          </a:stretch>
        </p:blipFill>
        <p:spPr bwMode="auto">
          <a:xfrm>
            <a:off x="1823728" y="1484468"/>
            <a:ext cx="5496545" cy="3889065"/>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grpId="1" nodeType="clickEffect">
                                  <p:stCondLst>
                                    <p:cond delay="0"/>
                                  </p:stCondLst>
                                  <p:childTnLst>
                                    <p:animEffect transition="out" filter="fade">
                                      <p:cBhvr>
                                        <p:cTn id="46" dur="2000"/>
                                        <p:tgtEl>
                                          <p:spTgt spid="4"/>
                                        </p:tgtEl>
                                      </p:cBhvr>
                                    </p:animEffect>
                                    <p:anim calcmode="lin" valueType="num">
                                      <p:cBhvr>
                                        <p:cTn id="47" dur="2000"/>
                                        <p:tgtEl>
                                          <p:spTgt spid="4"/>
                                        </p:tgtEl>
                                        <p:attrNameLst>
                                          <p:attrName>style.rotation</p:attrName>
                                        </p:attrNameLst>
                                      </p:cBhvr>
                                      <p:tavLst>
                                        <p:tav tm="0">
                                          <p:val>
                                            <p:fltVal val="0"/>
                                          </p:val>
                                        </p:tav>
                                        <p:tav tm="100000">
                                          <p:val>
                                            <p:fltVal val="720"/>
                                          </p:val>
                                        </p:tav>
                                      </p:tavLst>
                                    </p:anim>
                                    <p:anim calcmode="lin" valueType="num">
                                      <p:cBhvr>
                                        <p:cTn id="48" dur="2000"/>
                                        <p:tgtEl>
                                          <p:spTgt spid="4"/>
                                        </p:tgtEl>
                                        <p:attrNameLst>
                                          <p:attrName>ppt_h</p:attrName>
                                        </p:attrNameLst>
                                      </p:cBhvr>
                                      <p:tavLst>
                                        <p:tav tm="0">
                                          <p:val>
                                            <p:strVal val="ppt_h"/>
                                          </p:val>
                                        </p:tav>
                                        <p:tav tm="100000">
                                          <p:val>
                                            <p:fltVal val="0"/>
                                          </p:val>
                                        </p:tav>
                                      </p:tavLst>
                                    </p:anim>
                                    <p:anim calcmode="lin" valueType="num">
                                      <p:cBhvr>
                                        <p:cTn id="49" dur="2000"/>
                                        <p:tgtEl>
                                          <p:spTgt spid="4"/>
                                        </p:tgtEl>
                                        <p:attrNameLst>
                                          <p:attrName>ppt_w</p:attrName>
                                        </p:attrNameLst>
                                      </p:cBhvr>
                                      <p:tavLst>
                                        <p:tav tm="0">
                                          <p:val>
                                            <p:strVal val="ppt_w"/>
                                          </p:val>
                                        </p:tav>
                                        <p:tav tm="100000">
                                          <p:val>
                                            <p:fltVal val="0"/>
                                          </p:val>
                                        </p:tav>
                                      </p:tavLst>
                                    </p:anim>
                                    <p:set>
                                      <p:cBhvr>
                                        <p:cTn id="50" dur="1" fill="hold">
                                          <p:stCondLst>
                                            <p:cond delay="1999"/>
                                          </p:stCondLst>
                                        </p:cTn>
                                        <p:tgtEl>
                                          <p:spTgt spid="4"/>
                                        </p:tgtEl>
                                        <p:attrNameLst>
                                          <p:attrName>style.visibility</p:attrName>
                                        </p:attrNameLst>
                                      </p:cBhvr>
                                      <p:to>
                                        <p:strVal val="hidden"/>
                                      </p:to>
                                    </p:set>
                                  </p:childTnLst>
                                </p:cTn>
                              </p:par>
                            </p:childTnLst>
                          </p:cTn>
                        </p:par>
                        <p:par>
                          <p:cTn id="51" fill="hold">
                            <p:stCondLst>
                              <p:cond delay="2000"/>
                            </p:stCondLst>
                            <p:childTnLst>
                              <p:par>
                                <p:cTn id="52" presetID="35"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0"/>
                                        <p:tgtEl>
                                          <p:spTgt spid="5"/>
                                        </p:tgtEl>
                                      </p:cBhvr>
                                    </p:animEffect>
                                    <p:anim calcmode="lin" valueType="num">
                                      <p:cBhvr>
                                        <p:cTn id="55" dur="2000" fill="hold"/>
                                        <p:tgtEl>
                                          <p:spTgt spid="5"/>
                                        </p:tgtEl>
                                        <p:attrNameLst>
                                          <p:attrName>style.rotation</p:attrName>
                                        </p:attrNameLst>
                                      </p:cBhvr>
                                      <p:tavLst>
                                        <p:tav tm="0">
                                          <p:val>
                                            <p:fltVal val="720"/>
                                          </p:val>
                                        </p:tav>
                                        <p:tav tm="100000">
                                          <p:val>
                                            <p:fltVal val="0"/>
                                          </p:val>
                                        </p:tav>
                                      </p:tavLst>
                                    </p:anim>
                                    <p:anim calcmode="lin" valueType="num">
                                      <p:cBhvr>
                                        <p:cTn id="56" dur="2000" fill="hold"/>
                                        <p:tgtEl>
                                          <p:spTgt spid="5"/>
                                        </p:tgtEl>
                                        <p:attrNameLst>
                                          <p:attrName>ppt_h</p:attrName>
                                        </p:attrNameLst>
                                      </p:cBhvr>
                                      <p:tavLst>
                                        <p:tav tm="0">
                                          <p:val>
                                            <p:fltVal val="0"/>
                                          </p:val>
                                        </p:tav>
                                        <p:tav tm="100000">
                                          <p:val>
                                            <p:strVal val="#ppt_h"/>
                                          </p:val>
                                        </p:tav>
                                      </p:tavLst>
                                    </p:anim>
                                    <p:anim calcmode="lin" valueType="num">
                                      <p:cBhvr>
                                        <p:cTn id="5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8194"/>
                                        </p:tgtEl>
                                        <p:attrNameLst>
                                          <p:attrName>style.visibility</p:attrName>
                                        </p:attrNameLst>
                                      </p:cBhvr>
                                      <p:to>
                                        <p:strVal val="visible"/>
                                      </p:to>
                                    </p:set>
                                    <p:anim calcmode="lin" valueType="num">
                                      <p:cBhvr>
                                        <p:cTn id="62" dur="1000" fill="hold"/>
                                        <p:tgtEl>
                                          <p:spTgt spid="8194"/>
                                        </p:tgtEl>
                                        <p:attrNameLst>
                                          <p:attrName>ppt_w</p:attrName>
                                        </p:attrNameLst>
                                      </p:cBhvr>
                                      <p:tavLst>
                                        <p:tav tm="0">
                                          <p:val>
                                            <p:fltVal val="0"/>
                                          </p:val>
                                        </p:tav>
                                        <p:tav tm="100000">
                                          <p:val>
                                            <p:strVal val="#ppt_w"/>
                                          </p:val>
                                        </p:tav>
                                      </p:tavLst>
                                    </p:anim>
                                    <p:anim calcmode="lin" valueType="num">
                                      <p:cBhvr>
                                        <p:cTn id="63" dur="1000" fill="hold"/>
                                        <p:tgtEl>
                                          <p:spTgt spid="8194"/>
                                        </p:tgtEl>
                                        <p:attrNameLst>
                                          <p:attrName>ppt_h</p:attrName>
                                        </p:attrNameLst>
                                      </p:cBhvr>
                                      <p:tavLst>
                                        <p:tav tm="0">
                                          <p:val>
                                            <p:fltVal val="0"/>
                                          </p:val>
                                        </p:tav>
                                        <p:tav tm="100000">
                                          <p:val>
                                            <p:strVal val="#ppt_h"/>
                                          </p:val>
                                        </p:tav>
                                      </p:tavLst>
                                    </p:anim>
                                    <p:anim calcmode="lin" valueType="num">
                                      <p:cBhvr>
                                        <p:cTn id="64"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Грип</a:t>
            </a:r>
            <a:endParaRPr lang="uk-UA" dirty="0"/>
          </a:p>
        </p:txBody>
      </p:sp>
      <p:sp>
        <p:nvSpPr>
          <p:cNvPr id="3" name="Содержимое 2"/>
          <p:cNvSpPr>
            <a:spLocks noGrp="1"/>
          </p:cNvSpPr>
          <p:nvPr>
            <p:ph idx="1"/>
          </p:nvPr>
        </p:nvSpPr>
        <p:spPr>
          <a:xfrm>
            <a:off x="1295400" y="1196752"/>
            <a:ext cx="7391400" cy="4864443"/>
          </a:xfrm>
        </p:spPr>
        <p:txBody>
          <a:bodyPr>
            <a:normAutofit fontScale="77500" lnSpcReduction="20000"/>
          </a:bodyPr>
          <a:lstStyle/>
          <a:p>
            <a:r>
              <a:rPr lang="uk-UA" dirty="0" smtClean="0"/>
              <a:t>Грип - вірусне інфекційне захворювання, що викликає ураження слизової оболонки дихальних шляхів і загальну інтоксикацію організму. Джерелом зараження грипом є хвора (особливо в перші 5 днів хвороби) людина. Грип характеризується низкою клінічних проявів, загальних для всіх різновидів вірусу. Найчастіше у хворої людини починається озноб, з'являються головний біль, кашель з рідкою </a:t>
            </a:r>
            <a:r>
              <a:rPr lang="uk-UA" dirty="0" err="1" smtClean="0"/>
              <a:t>пінообразною</a:t>
            </a:r>
            <a:r>
              <a:rPr lang="uk-UA" dirty="0" smtClean="0"/>
              <a:t> мокротою (хоча пітливість не перевищує звичайного рівня), ломота в м'язах рук і ніг, відчуття розбитості в тілі, рясно виділяється сеча. Язик у хворого блідий, з тонким білим нальотом, пульс поверхневий. </a:t>
            </a:r>
            <a:endParaRPr lang="uk-UA" dirty="0"/>
          </a:p>
        </p:txBody>
      </p:sp>
      <p:pic>
        <p:nvPicPr>
          <p:cNvPr id="7170" name="Picture 2" descr="http://image.tsn.ua/media/images2/original/Apr2009/707101a351_125465.jpg"/>
          <p:cNvPicPr>
            <a:picLocks noChangeAspect="1" noChangeArrowheads="1"/>
          </p:cNvPicPr>
          <p:nvPr/>
        </p:nvPicPr>
        <p:blipFill>
          <a:blip r:embed="rId2" cstate="print"/>
          <a:srcRect/>
          <a:stretch>
            <a:fillRect/>
          </a:stretch>
        </p:blipFill>
        <p:spPr bwMode="auto">
          <a:xfrm>
            <a:off x="1338746" y="1250342"/>
            <a:ext cx="6466508" cy="435731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p:cTn id="32" dur="1000" fill="hold"/>
                                        <p:tgtEl>
                                          <p:spTgt spid="7170"/>
                                        </p:tgtEl>
                                        <p:attrNameLst>
                                          <p:attrName>ppt_w</p:attrName>
                                        </p:attrNameLst>
                                      </p:cBhvr>
                                      <p:tavLst>
                                        <p:tav tm="0">
                                          <p:val>
                                            <p:fltVal val="0"/>
                                          </p:val>
                                        </p:tav>
                                        <p:tav tm="100000">
                                          <p:val>
                                            <p:strVal val="#ppt_w"/>
                                          </p:val>
                                        </p:tav>
                                      </p:tavLst>
                                    </p:anim>
                                    <p:anim calcmode="lin" valueType="num">
                                      <p:cBhvr>
                                        <p:cTn id="33" dur="1000" fill="hold"/>
                                        <p:tgtEl>
                                          <p:spTgt spid="7170"/>
                                        </p:tgtEl>
                                        <p:attrNameLst>
                                          <p:attrName>ppt_h</p:attrName>
                                        </p:attrNameLst>
                                      </p:cBhvr>
                                      <p:tavLst>
                                        <p:tav tm="0">
                                          <p:val>
                                            <p:fltVal val="0"/>
                                          </p:val>
                                        </p:tav>
                                        <p:tav tm="100000">
                                          <p:val>
                                            <p:strVal val="#ppt_h"/>
                                          </p:val>
                                        </p:tav>
                                      </p:tavLst>
                                    </p:anim>
                                    <p:anim calcmode="lin" valueType="num">
                                      <p:cBhvr>
                                        <p:cTn id="34"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smtClean="0"/>
              <a:t>Нежить </a:t>
            </a:r>
            <a:endParaRPr lang="uk-UA"/>
          </a:p>
        </p:txBody>
      </p:sp>
      <p:sp>
        <p:nvSpPr>
          <p:cNvPr id="3" name="Содержимое 2"/>
          <p:cNvSpPr>
            <a:spLocks noGrp="1"/>
          </p:cNvSpPr>
          <p:nvPr>
            <p:ph idx="1"/>
          </p:nvPr>
        </p:nvSpPr>
        <p:spPr/>
        <p:txBody>
          <a:bodyPr/>
          <a:lstStyle/>
          <a:p>
            <a:r>
              <a:rPr lang="uk-UA" smtClean="0"/>
              <a:t>Нежить </a:t>
            </a:r>
            <a:r>
              <a:rPr lang="uk-UA" smtClean="0"/>
              <a:t>(риніт</a:t>
            </a:r>
            <a:r>
              <a:rPr lang="uk-UA" smtClean="0"/>
              <a:t>) - запалення слизової оболонки </a:t>
            </a:r>
            <a:r>
              <a:rPr lang="uk-UA" smtClean="0"/>
              <a:t>носа</a:t>
            </a:r>
            <a:r>
              <a:rPr lang="uk-UA" smtClean="0"/>
              <a:t>. Гострий нежить може бути як самостійною </a:t>
            </a:r>
            <a:r>
              <a:rPr lang="uk-UA" smtClean="0"/>
              <a:t>недугою</a:t>
            </a:r>
            <a:r>
              <a:rPr lang="uk-UA" smtClean="0"/>
              <a:t>, так і симптомом багатьох інфекційних та алергічних </a:t>
            </a:r>
            <a:r>
              <a:rPr lang="uk-UA" smtClean="0"/>
              <a:t>захворювань</a:t>
            </a:r>
            <a:r>
              <a:rPr lang="uk-UA" smtClean="0"/>
              <a:t>. Виникненню югострого нежиті сприяє </a:t>
            </a:r>
            <a:r>
              <a:rPr lang="uk-UA" smtClean="0"/>
              <a:t>переохолодження.</a:t>
            </a:r>
            <a:r>
              <a:rPr lang="uk-UA" smtClean="0"/>
              <a:t> </a:t>
            </a:r>
            <a:endParaRPr lang="uk-UA"/>
          </a:p>
        </p:txBody>
      </p:sp>
      <p:pic>
        <p:nvPicPr>
          <p:cNvPr id="6148" name="Picture 4" descr="http://im6-tub-ua.yandex.net/i?id=213101557-42-72&amp;n=21"/>
          <p:cNvPicPr>
            <a:picLocks noChangeAspect="1" noChangeArrowheads="1"/>
          </p:cNvPicPr>
          <p:nvPr/>
        </p:nvPicPr>
        <p:blipFill>
          <a:blip r:embed="rId2" cstate="print"/>
          <a:srcRect/>
          <a:stretch>
            <a:fillRect/>
          </a:stretch>
        </p:blipFill>
        <p:spPr bwMode="auto">
          <a:xfrm>
            <a:off x="2615816" y="523776"/>
            <a:ext cx="3912369" cy="5810449"/>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 calcmode="lin" valueType="num">
                                      <p:cBhvr>
                                        <p:cTn id="32" dur="1000" fill="hold"/>
                                        <p:tgtEl>
                                          <p:spTgt spid="6148"/>
                                        </p:tgtEl>
                                        <p:attrNameLst>
                                          <p:attrName>ppt_w</p:attrName>
                                        </p:attrNameLst>
                                      </p:cBhvr>
                                      <p:tavLst>
                                        <p:tav tm="0">
                                          <p:val>
                                            <p:fltVal val="0"/>
                                          </p:val>
                                        </p:tav>
                                        <p:tav tm="100000">
                                          <p:val>
                                            <p:strVal val="#ppt_w"/>
                                          </p:val>
                                        </p:tav>
                                      </p:tavLst>
                                    </p:anim>
                                    <p:anim calcmode="lin" valueType="num">
                                      <p:cBhvr>
                                        <p:cTn id="33" dur="1000" fill="hold"/>
                                        <p:tgtEl>
                                          <p:spTgt spid="6148"/>
                                        </p:tgtEl>
                                        <p:attrNameLst>
                                          <p:attrName>ppt_h</p:attrName>
                                        </p:attrNameLst>
                                      </p:cBhvr>
                                      <p:tavLst>
                                        <p:tav tm="0">
                                          <p:val>
                                            <p:fltVal val="0"/>
                                          </p:val>
                                        </p:tav>
                                        <p:tav tm="100000">
                                          <p:val>
                                            <p:strVal val="#ppt_h"/>
                                          </p:val>
                                        </p:tav>
                                      </p:tavLst>
                                    </p:anim>
                                    <p:anim calcmode="lin" valueType="num">
                                      <p:cBhvr>
                                        <p:cTn id="34"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384"/>
            <a:ext cx="8458200" cy="1143000"/>
          </a:xfrm>
        </p:spPr>
        <p:txBody>
          <a:bodyPr/>
          <a:lstStyle/>
          <a:p>
            <a:r>
              <a:rPr lang="uk-UA" b="1" smtClean="0"/>
              <a:t>Гайморит </a:t>
            </a:r>
            <a:endParaRPr lang="uk-UA"/>
          </a:p>
        </p:txBody>
      </p:sp>
      <p:sp>
        <p:nvSpPr>
          <p:cNvPr id="3" name="Содержимое 2"/>
          <p:cNvSpPr>
            <a:spLocks noGrp="1"/>
          </p:cNvSpPr>
          <p:nvPr>
            <p:ph idx="1"/>
          </p:nvPr>
        </p:nvSpPr>
        <p:spPr>
          <a:xfrm>
            <a:off x="1295400" y="908720"/>
            <a:ext cx="7391400" cy="4864443"/>
          </a:xfrm>
        </p:spPr>
        <p:txBody>
          <a:bodyPr>
            <a:normAutofit fontScale="85000" lnSpcReduction="10000"/>
          </a:bodyPr>
          <a:lstStyle/>
          <a:p>
            <a:r>
              <a:rPr lang="uk-UA" smtClean="0"/>
              <a:t>Розрізняють</a:t>
            </a:r>
            <a:r>
              <a:rPr lang="uk-UA" smtClean="0"/>
              <a:t> запалення слизової оболонки гайморової пазухи </a:t>
            </a:r>
            <a:r>
              <a:rPr lang="uk-UA" smtClean="0"/>
              <a:t>(гайморит</a:t>
            </a:r>
            <a:r>
              <a:rPr lang="uk-UA" smtClean="0"/>
              <a:t>), запалення лобної пазухи </a:t>
            </a:r>
            <a:r>
              <a:rPr lang="uk-UA" smtClean="0"/>
              <a:t>(фронтит</a:t>
            </a:r>
            <a:r>
              <a:rPr lang="uk-UA" smtClean="0"/>
              <a:t>), запалення в клітинах гратчастої кістки </a:t>
            </a:r>
            <a:r>
              <a:rPr lang="uk-UA" smtClean="0"/>
              <a:t>(етмондіт</a:t>
            </a:r>
            <a:r>
              <a:rPr lang="uk-UA" smtClean="0"/>
              <a:t>) і запалення основної пазухи </a:t>
            </a:r>
            <a:r>
              <a:rPr lang="uk-UA" smtClean="0"/>
              <a:t>(офенондіт</a:t>
            </a:r>
            <a:r>
              <a:rPr lang="uk-UA" smtClean="0"/>
              <a:t>). Гостре запалення гайморової пазухи часто виникає під час </a:t>
            </a:r>
            <a:r>
              <a:rPr lang="uk-UA" smtClean="0"/>
              <a:t>нежиті</a:t>
            </a:r>
            <a:r>
              <a:rPr lang="uk-UA" smtClean="0"/>
              <a:t>, </a:t>
            </a:r>
            <a:r>
              <a:rPr lang="uk-UA" smtClean="0"/>
              <a:t>грипу</a:t>
            </a:r>
            <a:r>
              <a:rPr lang="uk-UA" smtClean="0"/>
              <a:t>, </a:t>
            </a:r>
            <a:r>
              <a:rPr lang="uk-UA" smtClean="0"/>
              <a:t>кору</a:t>
            </a:r>
            <a:r>
              <a:rPr lang="uk-UA" smtClean="0"/>
              <a:t>, скарлатини та інших інфекційних </a:t>
            </a:r>
            <a:r>
              <a:rPr lang="uk-UA" smtClean="0"/>
              <a:t>захворювань</a:t>
            </a:r>
            <a:r>
              <a:rPr lang="uk-UA" smtClean="0"/>
              <a:t>. При гаймориті відчувається напруга або біль в ураженій </a:t>
            </a:r>
            <a:r>
              <a:rPr lang="uk-UA" smtClean="0"/>
              <a:t>пазусі</a:t>
            </a:r>
            <a:r>
              <a:rPr lang="uk-UA" smtClean="0"/>
              <a:t>, порушується носове дихання і нюх на ураженій </a:t>
            </a:r>
            <a:r>
              <a:rPr lang="uk-UA" smtClean="0"/>
              <a:t>стороні</a:t>
            </a:r>
            <a:r>
              <a:rPr lang="uk-UA" smtClean="0"/>
              <a:t>, нерідко з'являється сильний біль у області </a:t>
            </a:r>
            <a:r>
              <a:rPr lang="uk-UA" smtClean="0"/>
              <a:t>чола</a:t>
            </a:r>
            <a:r>
              <a:rPr lang="uk-UA" smtClean="0"/>
              <a:t>, а також при </a:t>
            </a:r>
            <a:r>
              <a:rPr lang="uk-UA" smtClean="0"/>
              <a:t>жуванні</a:t>
            </a:r>
            <a:r>
              <a:rPr lang="uk-UA" smtClean="0"/>
              <a:t>. </a:t>
            </a:r>
            <a:endParaRPr lang="uk-UA"/>
          </a:p>
        </p:txBody>
      </p:sp>
      <p:sp>
        <p:nvSpPr>
          <p:cNvPr id="5" name="Содержимое 2"/>
          <p:cNvSpPr txBox="1">
            <a:spLocks/>
          </p:cNvSpPr>
          <p:nvPr/>
        </p:nvSpPr>
        <p:spPr>
          <a:xfrm>
            <a:off x="1331640" y="692696"/>
            <a:ext cx="7391400" cy="4864443"/>
          </a:xfrm>
          <a:prstGeom prst="rect">
            <a:avLst/>
          </a:prstGeom>
        </p:spPr>
        <p:txBody>
          <a:bodyPr vert="horz" lIns="91440" tIns="45720" rIns="91440" bIns="45720" rtlCol="0">
            <a:normAutofit fontScale="92500"/>
          </a:bodyPr>
          <a:lstStyle/>
          <a:p>
            <a:r>
              <a:rPr lang="uk-UA" sz="2800" dirty="0" smtClean="0"/>
              <a:t>Іноді турбують зуби. Традиційно при гострому та  інфекційному гаймориті застосовують різні лікарські рослини. При хронічних негнійних формах лікарі радять настій трави звіробою з розрахунку 1 ч. л. сухої трави на 1 склянку води. Звіробій надає протизапальну дію / підсилює захисну функцію лейкоцитів - білих кров'яних тілець, прискорює відновлення тканин. Недарма цю рослину називають антибіотиком. Рекомендується інгаляція з трав лаванди або мати-й-мачухи. У домашніх умовах для лікування гаймориту можна приготувати ліки з трав.</a:t>
            </a:r>
            <a:endParaRPr lang="uk-UA" sz="2800" b="1" dirty="0"/>
          </a:p>
        </p:txBody>
      </p:sp>
      <p:pic>
        <p:nvPicPr>
          <p:cNvPr id="5122" name="Picture 2" descr="http://im2-tub-ua.yandex.net/i?id=49648362-31-72&amp;n=21"/>
          <p:cNvPicPr>
            <a:picLocks noChangeAspect="1" noChangeArrowheads="1"/>
          </p:cNvPicPr>
          <p:nvPr/>
        </p:nvPicPr>
        <p:blipFill>
          <a:blip r:embed="rId2" cstate="print"/>
          <a:srcRect/>
          <a:stretch>
            <a:fillRect/>
          </a:stretch>
        </p:blipFill>
        <p:spPr bwMode="auto">
          <a:xfrm>
            <a:off x="1252736" y="939552"/>
            <a:ext cx="6638528" cy="497889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000"/>
                                        <p:tgtEl>
                                          <p:spTgt spid="5">
                                            <p:txEl>
                                              <p:pRg st="0" end="0"/>
                                            </p:txEl>
                                          </p:spTgt>
                                        </p:tgtEl>
                                      </p:cBhvr>
                                    </p:animEffect>
                                    <p:anim calcmode="lin" valueType="num">
                                      <p:cBhvr>
                                        <p:cTn id="40"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41"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2"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 calcmode="lin" valueType="num">
                                      <p:cBhvr>
                                        <p:cTn id="47" dur="1000" fill="hold"/>
                                        <p:tgtEl>
                                          <p:spTgt spid="5122"/>
                                        </p:tgtEl>
                                        <p:attrNameLst>
                                          <p:attrName>ppt_w</p:attrName>
                                        </p:attrNameLst>
                                      </p:cBhvr>
                                      <p:tavLst>
                                        <p:tav tm="0">
                                          <p:val>
                                            <p:fltVal val="0"/>
                                          </p:val>
                                        </p:tav>
                                        <p:tav tm="100000">
                                          <p:val>
                                            <p:strVal val="#ppt_w"/>
                                          </p:val>
                                        </p:tav>
                                      </p:tavLst>
                                    </p:anim>
                                    <p:anim calcmode="lin" valueType="num">
                                      <p:cBhvr>
                                        <p:cTn id="48" dur="1000" fill="hold"/>
                                        <p:tgtEl>
                                          <p:spTgt spid="5122"/>
                                        </p:tgtEl>
                                        <p:attrNameLst>
                                          <p:attrName>ppt_h</p:attrName>
                                        </p:attrNameLst>
                                      </p:cBhvr>
                                      <p:tavLst>
                                        <p:tav tm="0">
                                          <p:val>
                                            <p:fltVal val="0"/>
                                          </p:val>
                                        </p:tav>
                                        <p:tav tm="100000">
                                          <p:val>
                                            <p:strVal val="#ppt_h"/>
                                          </p:val>
                                        </p:tav>
                                      </p:tavLst>
                                    </p:anim>
                                    <p:anim calcmode="lin" valueType="num">
                                      <p:cBhvr>
                                        <p:cTn id="4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smtClean="0"/>
              <a:t>ЗАХВОРЮВАННЯ ЛЕГЕНЬ</a:t>
            </a:r>
            <a:endParaRPr lang="uk-UA"/>
          </a:p>
        </p:txBody>
      </p:sp>
      <p:sp>
        <p:nvSpPr>
          <p:cNvPr id="3" name="Содержимое 2"/>
          <p:cNvSpPr>
            <a:spLocks noGrp="1"/>
          </p:cNvSpPr>
          <p:nvPr>
            <p:ph idx="1"/>
          </p:nvPr>
        </p:nvSpPr>
        <p:spPr>
          <a:xfrm>
            <a:off x="1187624" y="1124744"/>
            <a:ext cx="7391400" cy="4864443"/>
          </a:xfrm>
        </p:spPr>
        <p:txBody>
          <a:bodyPr>
            <a:normAutofit fontScale="70000" lnSpcReduction="20000"/>
          </a:bodyPr>
          <a:lstStyle/>
          <a:p>
            <a:r>
              <a:rPr lang="uk-UA" smtClean="0"/>
              <a:t>З гортанної частини глотки повітря направляється в гортань, яка є не тільки органом, що проводить повітря, але і органом голосоутворення. Безпосереднім продовженням гортані є трахея (дихальне горло); довжина її від 9 до 12 см, а діаметр близько 1,5-2 см. З області шиї трахея переходить у грудну порожнину і на рівні 4-5 грудних хребців поділяється на правий і лівий головні бронхи. Бронхи діляться спочатку на часткові, а потім на сегментарні бронхи. Останні продовжують ділитися на дрібніші бронхи, утворюючи бронхіальне дерево правої і лівої легень. Бронхіоли діляться на трубочки зовсім маленького діаметра - тонше людського волосся. На їх кінцях знаходяться крихітні повітряні бульбашки-альвеоли. </a:t>
            </a:r>
            <a:endParaRPr lang="uk-UA"/>
          </a:p>
        </p:txBody>
      </p:sp>
      <p:sp>
        <p:nvSpPr>
          <p:cNvPr id="4" name="Содержимое 2"/>
          <p:cNvSpPr txBox="1">
            <a:spLocks/>
          </p:cNvSpPr>
          <p:nvPr/>
        </p:nvSpPr>
        <p:spPr>
          <a:xfrm>
            <a:off x="1187624" y="1268760"/>
            <a:ext cx="7391400" cy="486444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Зовні кожна альвеола покрита тонкою сіткою капілярів, по яких тече кров. Стінки альвеол такі тонкі, що гази легко проникають через них у капіляри. Повітря з носа і рота по трахеї вільно пересувається вгору, </a:t>
            </a:r>
            <a:r>
              <a:rPr kumimoji="0" lang="uk-UA" sz="3200" b="0" i="0" u="none" strike="noStrike" kern="1200" cap="none" spc="0" normalizeH="0" baseline="0" dirty="0" smtClean="0">
                <a:ln>
                  <a:noFill/>
                </a:ln>
                <a:solidFill>
                  <a:schemeClr val="tx1"/>
                </a:solidFill>
                <a:effectLst/>
                <a:uLnTx/>
                <a:uFillTx/>
                <a:latin typeface="+mn-lt"/>
                <a:ea typeface="+mn-ea"/>
                <a:cs typeface="+mn-cs"/>
              </a:rPr>
              <a:t>до легень. </a:t>
            </a:r>
            <a:r>
              <a:rPr kumimoji="0" lang="uk-UA" sz="3200" b="0" i="0" u="none" strike="noStrike" kern="1200" cap="none" spc="0" normalizeH="0" baseline="0" dirty="0" smtClean="0">
                <a:ln>
                  <a:noFill/>
                </a:ln>
                <a:solidFill>
                  <a:schemeClr val="tx1"/>
                </a:solidFill>
                <a:effectLst/>
                <a:uLnTx/>
                <a:uFillTx/>
                <a:latin typeface="+mn-lt"/>
                <a:ea typeface="+mn-ea"/>
                <a:cs typeface="+mn-cs"/>
              </a:rPr>
              <a:t>У легенях зосереджені близько 300 мільйонів альвеол, що мають величезну загальну поверхню, що забезпечує високу ефективність газообміну між повітрям в легенях і кров'ю в капілярах.  Легені лежать в грудній порожнині по обидві сторони від серця. Легені укладено в замкнутий тонкостінний мішок, утворений тонкою, вологою, блискучою оболонкою - плеврою. Між плеврою і легенями знаходиться рідина, що полегшує рух легень при диханні. Легені борознами поділені на кілька великих частин, званих частками.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1259632" y="1012829"/>
            <a:ext cx="7391400" cy="486444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Ліва легеня має тільки дві частки, а права легеня більша лівої і містить три частки. Легені найкраще піддаються лікуванню в період своєї найбільшої активності, тобто з 3 до 5 години ранку. Ознаками порушень їх діяльності є потускнення, перетин і випадання волосся, часта гикавка, позіхання, сонливість, кашель, підвищення температури тіла в період з 15 до 18 год. </a:t>
            </a:r>
            <a:br>
              <a:rPr kumimoji="0" lang="uk-UA" sz="3200" b="0" i="0" u="none" strike="noStrike" kern="1200" cap="none" spc="0" normalizeH="0" baseline="0" dirty="0" smtClean="0">
                <a:ln>
                  <a:noFill/>
                </a:ln>
                <a:solidFill>
                  <a:schemeClr val="tx1"/>
                </a:solidFill>
                <a:effectLst/>
                <a:uLnTx/>
                <a:uFillTx/>
                <a:latin typeface="+mn-lt"/>
                <a:ea typeface="+mn-ea"/>
                <a:cs typeface="+mn-cs"/>
              </a:rPr>
            </a:br>
            <a:r>
              <a:rPr kumimoji="0" lang="uk-UA" sz="3200" b="0" i="0" u="none" strike="noStrike" kern="1200" cap="none" spc="0" normalizeH="0" baseline="0" dirty="0" smtClean="0">
                <a:ln>
                  <a:noFill/>
                </a:ln>
                <a:solidFill>
                  <a:schemeClr val="tx1"/>
                </a:solidFill>
                <a:effectLst/>
                <a:uLnTx/>
                <a:uFillTx/>
                <a:latin typeface="+mn-lt"/>
                <a:ea typeface="+mn-ea"/>
                <a:cs typeface="+mn-cs"/>
              </a:rPr>
              <a:t>Кисень розноситься по тілу з потоком крові і бере участь в отриманні енергії з їжі. В результаті окислення органічних молекул утворюються непотрібний організму вуглекислий газ і вода. Кисень необхідний організму для більш ефективного одержання енергії, тому що процеси з участю кисню дають вихід енергії приблизно в 10 разів більше, ніж безкисневі.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1403648" y="980728"/>
            <a:ext cx="6840760" cy="446449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Вдихаючи кисень при підвищеному тиску, можна лікувати деякі захворювання. Надлишок вуглекислого газу з крові переходить у альвеоли легень і далі при видиху виходить через рот і ніс назовні. При нормальному подиху при кожному вдиху в легені надходить близько 500 см</a:t>
            </a:r>
            <a:r>
              <a:rPr kumimoji="0" lang="uk-UA" sz="3200" b="0" i="0" u="none" strike="noStrike" kern="1200" cap="none" spc="0" normalizeH="0" baseline="30000" dirty="0" smtClean="0">
                <a:ln>
                  <a:noFill/>
                </a:ln>
                <a:solidFill>
                  <a:schemeClr val="tx1"/>
                </a:solidFill>
                <a:effectLst/>
                <a:uLnTx/>
                <a:uFillTx/>
                <a:latin typeface="+mn-lt"/>
                <a:ea typeface="+mn-ea"/>
                <a:cs typeface="+mn-cs"/>
              </a:rPr>
              <a:t>3</a:t>
            </a:r>
            <a:r>
              <a:rPr kumimoji="0" lang="uk-UA" sz="3200" b="0" i="0" u="none" strike="noStrike" kern="1200" cap="none" spc="0" normalizeH="0" baseline="0" dirty="0" smtClean="0">
                <a:ln>
                  <a:noFill/>
                </a:ln>
                <a:solidFill>
                  <a:schemeClr val="tx1"/>
                </a:solidFill>
                <a:effectLst/>
                <a:uLnTx/>
                <a:uFillTx/>
                <a:latin typeface="+mn-lt"/>
                <a:ea typeface="+mn-ea"/>
                <a:cs typeface="+mn-cs"/>
              </a:rPr>
              <a:t> повітря, яке потім, збагатившись вуглекислим газом, виділяється при видиху. Кисень, що виділився з альвеол у кров розчиняється в рідкій плазмі крові і потім з'єднується з молекулами гемоглобіну в еритроцитах</a:t>
            </a:r>
            <a:r>
              <a:rPr kumimoji="0" lang="uk-UA" sz="3200" b="0" i="0" u="none" strike="noStrike" kern="1200" cap="none" spc="0" normalizeH="0" baseline="0" dirty="0" smtClean="0">
                <a:ln>
                  <a:noFill/>
                </a:ln>
                <a:solidFill>
                  <a:schemeClr val="tx1"/>
                </a:solidFill>
                <a:effectLst/>
                <a:uLnTx/>
                <a:uFillTx/>
                <a:latin typeface="+mn-lt"/>
                <a:ea typeface="+mn-ea"/>
                <a:cs typeface="+mn-cs"/>
              </a:rPr>
              <a:t>.</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sp>
        <p:nvSpPr>
          <p:cNvPr id="7" name="Содержимое 2"/>
          <p:cNvSpPr txBox="1">
            <a:spLocks/>
          </p:cNvSpPr>
          <p:nvPr/>
        </p:nvSpPr>
        <p:spPr>
          <a:xfrm>
            <a:off x="1115616" y="1340769"/>
            <a:ext cx="7391400" cy="41764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На думку К. П. Бутейко, автора методики лікування хвороб за допомогою раціональної організації дихання, від глибокого дихання збільшується вміст холестерину в крові, розширюються вени, можуть виникнути геморой і нежить. 20-40 </a:t>
            </a:r>
            <a:r>
              <a:rPr kumimoji="0" lang="uk-UA" sz="3200" b="0" i="0" u="none" strike="noStrike" kern="1200" cap="none" spc="0" normalizeH="0" baseline="0" dirty="0" err="1" smtClean="0">
                <a:ln>
                  <a:noFill/>
                </a:ln>
                <a:solidFill>
                  <a:schemeClr val="tx1"/>
                </a:solidFill>
                <a:effectLst/>
                <a:uLnTx/>
                <a:uFillTx/>
                <a:latin typeface="+mn-lt"/>
                <a:ea typeface="+mn-ea"/>
                <a:cs typeface="+mn-cs"/>
              </a:rPr>
              <a:t>хв</a:t>
            </a:r>
            <a:r>
              <a:rPr kumimoji="0" lang="uk-UA" sz="3200" b="0" i="0" u="none" strike="noStrike" kern="1200" cap="none" spc="0" normalizeH="0" baseline="0" dirty="0" smtClean="0">
                <a:ln>
                  <a:noFill/>
                </a:ln>
                <a:solidFill>
                  <a:schemeClr val="tx1"/>
                </a:solidFill>
                <a:effectLst/>
                <a:uLnTx/>
                <a:uFillTx/>
                <a:latin typeface="+mn-lt"/>
                <a:ea typeface="+mn-ea"/>
                <a:cs typeface="+mn-cs"/>
              </a:rPr>
              <a:t> глибокого дихання можуть, на його думку, </a:t>
            </a:r>
            <a:r>
              <a:rPr kumimoji="0" lang="uk-UA" sz="3200" b="0" i="0" u="none" strike="noStrike" kern="1200" cap="none" spc="0" normalizeH="0" baseline="0" dirty="0" smtClean="0">
                <a:ln>
                  <a:noFill/>
                </a:ln>
                <a:solidFill>
                  <a:schemeClr val="tx1"/>
                </a:solidFill>
                <a:effectLst/>
                <a:uLnTx/>
                <a:uFillTx/>
                <a:latin typeface="+mn-lt"/>
                <a:ea typeface="+mn-ea"/>
                <a:cs typeface="+mn-cs"/>
              </a:rPr>
              <a:t>викликати смерть. </a:t>
            </a:r>
            <a:r>
              <a:rPr kumimoji="0" lang="uk-UA" sz="3200" b="0" i="0" u="none" strike="noStrike" kern="1200" cap="none" spc="0" normalizeH="0" baseline="0" dirty="0" smtClean="0">
                <a:ln>
                  <a:noFill/>
                </a:ln>
                <a:solidFill>
                  <a:schemeClr val="tx1"/>
                </a:solidFill>
                <a:effectLst/>
                <a:uLnTx/>
                <a:uFillTx/>
                <a:latin typeface="+mn-lt"/>
                <a:ea typeface="+mn-ea"/>
                <a:cs typeface="+mn-cs"/>
              </a:rPr>
              <a:t>Щоб виміряти глибину дихання, потрібно зробити спокійний повний видих без напруги і засікти </a:t>
            </a:r>
            <a:r>
              <a:rPr kumimoji="0" lang="uk-UA" sz="3200" b="0" i="0" u="none" strike="noStrike" kern="1200" cap="none" spc="0" normalizeH="0" baseline="0" dirty="0" smtClean="0">
                <a:ln>
                  <a:noFill/>
                </a:ln>
                <a:solidFill>
                  <a:schemeClr val="tx1"/>
                </a:solidFill>
                <a:effectLst/>
                <a:uLnTx/>
                <a:uFillTx/>
                <a:latin typeface="+mn-lt"/>
                <a:ea typeface="+mn-ea"/>
                <a:cs typeface="+mn-cs"/>
              </a:rPr>
              <a:t>по годиннику, </a:t>
            </a:r>
            <a:r>
              <a:rPr kumimoji="0" lang="uk-UA" sz="3200" b="0" i="0" u="none" strike="noStrike" kern="1200" cap="none" spc="0" normalizeH="0" baseline="0" dirty="0" smtClean="0">
                <a:ln>
                  <a:noFill/>
                </a:ln>
                <a:solidFill>
                  <a:schemeClr val="tx1"/>
                </a:solidFill>
                <a:effectLst/>
                <a:uLnTx/>
                <a:uFillTx/>
                <a:latin typeface="+mn-lt"/>
                <a:ea typeface="+mn-ea"/>
                <a:cs typeface="+mn-cs"/>
              </a:rPr>
              <a:t>скільки хвилин вдасться протриматися, не дихаючи (максимальна пауза).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sp>
        <p:nvSpPr>
          <p:cNvPr id="8" name="Содержимое 2"/>
          <p:cNvSpPr txBox="1">
            <a:spLocks/>
          </p:cNvSpPr>
          <p:nvPr/>
        </p:nvSpPr>
        <p:spPr>
          <a:xfrm>
            <a:off x="1268016" y="1493169"/>
            <a:ext cx="7391400" cy="41764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Здоровим людям з нормальним диханням кисню вистачає на 60 с, хворим - до 15 с. Бутейко радить дихати за системою: </a:t>
            </a:r>
            <a:r>
              <a:rPr kumimoji="0" lang="uk-UA" sz="3200" b="0" i="0" u="none" strike="noStrike" kern="1200" cap="none" spc="0" normalizeH="0" baseline="0" dirty="0" smtClean="0">
                <a:ln>
                  <a:noFill/>
                </a:ln>
                <a:solidFill>
                  <a:schemeClr val="tx1"/>
                </a:solidFill>
                <a:effectLst/>
                <a:uLnTx/>
                <a:uFillTx/>
                <a:latin typeface="+mn-lt"/>
                <a:ea typeface="+mn-ea"/>
                <a:cs typeface="+mn-cs"/>
              </a:rPr>
              <a:t>вдих </a:t>
            </a:r>
            <a:r>
              <a:rPr kumimoji="0" lang="uk-UA" sz="3200" b="0" i="0" u="none" strike="noStrike" kern="1200" cap="none" spc="0" normalizeH="0" baseline="0" dirty="0" smtClean="0">
                <a:ln>
                  <a:noFill/>
                </a:ln>
                <a:solidFill>
                  <a:schemeClr val="tx1"/>
                </a:solidFill>
                <a:effectLst/>
                <a:uLnTx/>
                <a:uFillTx/>
                <a:latin typeface="+mn-lt"/>
                <a:ea typeface="+mn-ea"/>
                <a:cs typeface="+mn-cs"/>
              </a:rPr>
              <a:t>- пауза-пауза, видих - пауза-пауза, не концентруючи увагу на вдиху, який відбувається при цьому природним шляхом, без нашої свідомої участі. Але це лише один з елементів методики. Наприклад, зменшенням глибини дихання можна лікувати хвороби щитовидної залози, для цього потрібно говорити на видиху, підтягнувши живіт і стиснувши легені.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4098" name="Picture 2" descr="http://im0-tub-ua.yandex.net/i?id=558085531-49-72&amp;n=21"/>
          <p:cNvPicPr>
            <a:picLocks noChangeAspect="1" noChangeArrowheads="1"/>
          </p:cNvPicPr>
          <p:nvPr/>
        </p:nvPicPr>
        <p:blipFill>
          <a:blip r:embed="rId2" cstate="print"/>
          <a:srcRect/>
          <a:stretch>
            <a:fillRect/>
          </a:stretch>
        </p:blipFill>
        <p:spPr bwMode="auto">
          <a:xfrm>
            <a:off x="1979712" y="1072375"/>
            <a:ext cx="5184576" cy="471325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grpId="1" nodeType="clickEffect">
                                  <p:stCondLst>
                                    <p:cond delay="0"/>
                                  </p:stCondLst>
                                  <p:childTnLst>
                                    <p:animEffect transition="out" filter="fade">
                                      <p:cBhvr>
                                        <p:cTn id="46" dur="2000"/>
                                        <p:tgtEl>
                                          <p:spTgt spid="4"/>
                                        </p:tgtEl>
                                      </p:cBhvr>
                                    </p:animEffect>
                                    <p:anim calcmode="lin" valueType="num">
                                      <p:cBhvr>
                                        <p:cTn id="47" dur="2000"/>
                                        <p:tgtEl>
                                          <p:spTgt spid="4"/>
                                        </p:tgtEl>
                                        <p:attrNameLst>
                                          <p:attrName>style.rotation</p:attrName>
                                        </p:attrNameLst>
                                      </p:cBhvr>
                                      <p:tavLst>
                                        <p:tav tm="0">
                                          <p:val>
                                            <p:fltVal val="0"/>
                                          </p:val>
                                        </p:tav>
                                        <p:tav tm="100000">
                                          <p:val>
                                            <p:fltVal val="720"/>
                                          </p:val>
                                        </p:tav>
                                      </p:tavLst>
                                    </p:anim>
                                    <p:anim calcmode="lin" valueType="num">
                                      <p:cBhvr>
                                        <p:cTn id="48" dur="2000"/>
                                        <p:tgtEl>
                                          <p:spTgt spid="4"/>
                                        </p:tgtEl>
                                        <p:attrNameLst>
                                          <p:attrName>ppt_h</p:attrName>
                                        </p:attrNameLst>
                                      </p:cBhvr>
                                      <p:tavLst>
                                        <p:tav tm="0">
                                          <p:val>
                                            <p:strVal val="ppt_h"/>
                                          </p:val>
                                        </p:tav>
                                        <p:tav tm="100000">
                                          <p:val>
                                            <p:fltVal val="0"/>
                                          </p:val>
                                        </p:tav>
                                      </p:tavLst>
                                    </p:anim>
                                    <p:anim calcmode="lin" valueType="num">
                                      <p:cBhvr>
                                        <p:cTn id="49" dur="2000"/>
                                        <p:tgtEl>
                                          <p:spTgt spid="4"/>
                                        </p:tgtEl>
                                        <p:attrNameLst>
                                          <p:attrName>ppt_w</p:attrName>
                                        </p:attrNameLst>
                                      </p:cBhvr>
                                      <p:tavLst>
                                        <p:tav tm="0">
                                          <p:val>
                                            <p:strVal val="ppt_w"/>
                                          </p:val>
                                        </p:tav>
                                        <p:tav tm="100000">
                                          <p:val>
                                            <p:fltVal val="0"/>
                                          </p:val>
                                        </p:tav>
                                      </p:tavLst>
                                    </p:anim>
                                    <p:set>
                                      <p:cBhvr>
                                        <p:cTn id="50" dur="1" fill="hold">
                                          <p:stCondLst>
                                            <p:cond delay="1999"/>
                                          </p:stCondLst>
                                        </p:cTn>
                                        <p:tgtEl>
                                          <p:spTgt spid="4"/>
                                        </p:tgtEl>
                                        <p:attrNameLst>
                                          <p:attrName>style.visibility</p:attrName>
                                        </p:attrNameLst>
                                      </p:cBhvr>
                                      <p:to>
                                        <p:strVal val="hidden"/>
                                      </p:to>
                                    </p:set>
                                  </p:childTnLst>
                                </p:cTn>
                              </p:par>
                            </p:childTnLst>
                          </p:cTn>
                        </p:par>
                        <p:par>
                          <p:cTn id="51" fill="hold">
                            <p:stCondLst>
                              <p:cond delay="2000"/>
                            </p:stCondLst>
                            <p:childTnLst>
                              <p:par>
                                <p:cTn id="52" presetID="35"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0"/>
                                        <p:tgtEl>
                                          <p:spTgt spid="5"/>
                                        </p:tgtEl>
                                      </p:cBhvr>
                                    </p:animEffect>
                                    <p:anim calcmode="lin" valueType="num">
                                      <p:cBhvr>
                                        <p:cTn id="55" dur="2000" fill="hold"/>
                                        <p:tgtEl>
                                          <p:spTgt spid="5"/>
                                        </p:tgtEl>
                                        <p:attrNameLst>
                                          <p:attrName>style.rotation</p:attrName>
                                        </p:attrNameLst>
                                      </p:cBhvr>
                                      <p:tavLst>
                                        <p:tav tm="0">
                                          <p:val>
                                            <p:fltVal val="720"/>
                                          </p:val>
                                        </p:tav>
                                        <p:tav tm="100000">
                                          <p:val>
                                            <p:fltVal val="0"/>
                                          </p:val>
                                        </p:tav>
                                      </p:tavLst>
                                    </p:anim>
                                    <p:anim calcmode="lin" valueType="num">
                                      <p:cBhvr>
                                        <p:cTn id="56" dur="2000" fill="hold"/>
                                        <p:tgtEl>
                                          <p:spTgt spid="5"/>
                                        </p:tgtEl>
                                        <p:attrNameLst>
                                          <p:attrName>ppt_h</p:attrName>
                                        </p:attrNameLst>
                                      </p:cBhvr>
                                      <p:tavLst>
                                        <p:tav tm="0">
                                          <p:val>
                                            <p:fltVal val="0"/>
                                          </p:val>
                                        </p:tav>
                                        <p:tav tm="100000">
                                          <p:val>
                                            <p:strVal val="#ppt_h"/>
                                          </p:val>
                                        </p:tav>
                                      </p:tavLst>
                                    </p:anim>
                                    <p:anim calcmode="lin" valueType="num">
                                      <p:cBhvr>
                                        <p:cTn id="5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xit" presetSubtype="0" fill="hold" grpId="1" nodeType="clickEffect">
                                  <p:stCondLst>
                                    <p:cond delay="0"/>
                                  </p:stCondLst>
                                  <p:childTnLst>
                                    <p:animEffect transition="out" filter="fade">
                                      <p:cBhvr>
                                        <p:cTn id="61" dur="2000"/>
                                        <p:tgtEl>
                                          <p:spTgt spid="5"/>
                                        </p:tgtEl>
                                      </p:cBhvr>
                                    </p:animEffect>
                                    <p:anim calcmode="lin" valueType="num">
                                      <p:cBhvr>
                                        <p:cTn id="62" dur="2000"/>
                                        <p:tgtEl>
                                          <p:spTgt spid="5"/>
                                        </p:tgtEl>
                                        <p:attrNameLst>
                                          <p:attrName>style.rotation</p:attrName>
                                        </p:attrNameLst>
                                      </p:cBhvr>
                                      <p:tavLst>
                                        <p:tav tm="0">
                                          <p:val>
                                            <p:fltVal val="0"/>
                                          </p:val>
                                        </p:tav>
                                        <p:tav tm="100000">
                                          <p:val>
                                            <p:fltVal val="720"/>
                                          </p:val>
                                        </p:tav>
                                      </p:tavLst>
                                    </p:anim>
                                    <p:anim calcmode="lin" valueType="num">
                                      <p:cBhvr>
                                        <p:cTn id="63" dur="2000"/>
                                        <p:tgtEl>
                                          <p:spTgt spid="5"/>
                                        </p:tgtEl>
                                        <p:attrNameLst>
                                          <p:attrName>ppt_h</p:attrName>
                                        </p:attrNameLst>
                                      </p:cBhvr>
                                      <p:tavLst>
                                        <p:tav tm="0">
                                          <p:val>
                                            <p:strVal val="ppt_h"/>
                                          </p:val>
                                        </p:tav>
                                        <p:tav tm="100000">
                                          <p:val>
                                            <p:fltVal val="0"/>
                                          </p:val>
                                        </p:tav>
                                      </p:tavLst>
                                    </p:anim>
                                    <p:anim calcmode="lin" valueType="num">
                                      <p:cBhvr>
                                        <p:cTn id="64" dur="2000"/>
                                        <p:tgtEl>
                                          <p:spTgt spid="5"/>
                                        </p:tgtEl>
                                        <p:attrNameLst>
                                          <p:attrName>ppt_w</p:attrName>
                                        </p:attrNameLst>
                                      </p:cBhvr>
                                      <p:tavLst>
                                        <p:tav tm="0">
                                          <p:val>
                                            <p:strVal val="ppt_w"/>
                                          </p:val>
                                        </p:tav>
                                        <p:tav tm="100000">
                                          <p:val>
                                            <p:fltVal val="0"/>
                                          </p:val>
                                        </p:tav>
                                      </p:tavLst>
                                    </p:anim>
                                    <p:set>
                                      <p:cBhvr>
                                        <p:cTn id="65" dur="1" fill="hold">
                                          <p:stCondLst>
                                            <p:cond delay="1999"/>
                                          </p:stCondLst>
                                        </p:cTn>
                                        <p:tgtEl>
                                          <p:spTgt spid="5"/>
                                        </p:tgtEl>
                                        <p:attrNameLst>
                                          <p:attrName>style.visibility</p:attrName>
                                        </p:attrNameLst>
                                      </p:cBhvr>
                                      <p:to>
                                        <p:strVal val="hidden"/>
                                      </p:to>
                                    </p:set>
                                  </p:childTnLst>
                                </p:cTn>
                              </p:par>
                            </p:childTnLst>
                          </p:cTn>
                        </p:par>
                        <p:par>
                          <p:cTn id="66" fill="hold">
                            <p:stCondLst>
                              <p:cond delay="2000"/>
                            </p:stCondLst>
                            <p:childTnLst>
                              <p:par>
                                <p:cTn id="67" presetID="35"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anim calcmode="lin" valueType="num">
                                      <p:cBhvr>
                                        <p:cTn id="70" dur="2000" fill="hold"/>
                                        <p:tgtEl>
                                          <p:spTgt spid="6"/>
                                        </p:tgtEl>
                                        <p:attrNameLst>
                                          <p:attrName>style.rotation</p:attrName>
                                        </p:attrNameLst>
                                      </p:cBhvr>
                                      <p:tavLst>
                                        <p:tav tm="0">
                                          <p:val>
                                            <p:fltVal val="720"/>
                                          </p:val>
                                        </p:tav>
                                        <p:tav tm="100000">
                                          <p:val>
                                            <p:fltVal val="0"/>
                                          </p:val>
                                        </p:tav>
                                      </p:tavLst>
                                    </p:anim>
                                    <p:anim calcmode="lin" valueType="num">
                                      <p:cBhvr>
                                        <p:cTn id="71" dur="2000" fill="hold"/>
                                        <p:tgtEl>
                                          <p:spTgt spid="6"/>
                                        </p:tgtEl>
                                        <p:attrNameLst>
                                          <p:attrName>ppt_h</p:attrName>
                                        </p:attrNameLst>
                                      </p:cBhvr>
                                      <p:tavLst>
                                        <p:tav tm="0">
                                          <p:val>
                                            <p:fltVal val="0"/>
                                          </p:val>
                                        </p:tav>
                                        <p:tav tm="100000">
                                          <p:val>
                                            <p:strVal val="#ppt_h"/>
                                          </p:val>
                                        </p:tav>
                                      </p:tavLst>
                                    </p:anim>
                                    <p:anim calcmode="lin" valueType="num">
                                      <p:cBhvr>
                                        <p:cTn id="72"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xit" presetSubtype="0" fill="hold" grpId="1" nodeType="clickEffect">
                                  <p:stCondLst>
                                    <p:cond delay="0"/>
                                  </p:stCondLst>
                                  <p:childTnLst>
                                    <p:animEffect transition="out" filter="fade">
                                      <p:cBhvr>
                                        <p:cTn id="76" dur="2000"/>
                                        <p:tgtEl>
                                          <p:spTgt spid="6"/>
                                        </p:tgtEl>
                                      </p:cBhvr>
                                    </p:animEffect>
                                    <p:anim calcmode="lin" valueType="num">
                                      <p:cBhvr>
                                        <p:cTn id="77" dur="2000"/>
                                        <p:tgtEl>
                                          <p:spTgt spid="6"/>
                                        </p:tgtEl>
                                        <p:attrNameLst>
                                          <p:attrName>style.rotation</p:attrName>
                                        </p:attrNameLst>
                                      </p:cBhvr>
                                      <p:tavLst>
                                        <p:tav tm="0">
                                          <p:val>
                                            <p:fltVal val="0"/>
                                          </p:val>
                                        </p:tav>
                                        <p:tav tm="100000">
                                          <p:val>
                                            <p:fltVal val="720"/>
                                          </p:val>
                                        </p:tav>
                                      </p:tavLst>
                                    </p:anim>
                                    <p:anim calcmode="lin" valueType="num">
                                      <p:cBhvr>
                                        <p:cTn id="78" dur="2000"/>
                                        <p:tgtEl>
                                          <p:spTgt spid="6"/>
                                        </p:tgtEl>
                                        <p:attrNameLst>
                                          <p:attrName>ppt_h</p:attrName>
                                        </p:attrNameLst>
                                      </p:cBhvr>
                                      <p:tavLst>
                                        <p:tav tm="0">
                                          <p:val>
                                            <p:strVal val="ppt_h"/>
                                          </p:val>
                                        </p:tav>
                                        <p:tav tm="100000">
                                          <p:val>
                                            <p:fltVal val="0"/>
                                          </p:val>
                                        </p:tav>
                                      </p:tavLst>
                                    </p:anim>
                                    <p:anim calcmode="lin" valueType="num">
                                      <p:cBhvr>
                                        <p:cTn id="79" dur="2000"/>
                                        <p:tgtEl>
                                          <p:spTgt spid="6"/>
                                        </p:tgtEl>
                                        <p:attrNameLst>
                                          <p:attrName>ppt_w</p:attrName>
                                        </p:attrNameLst>
                                      </p:cBhvr>
                                      <p:tavLst>
                                        <p:tav tm="0">
                                          <p:val>
                                            <p:strVal val="ppt_w"/>
                                          </p:val>
                                        </p:tav>
                                        <p:tav tm="100000">
                                          <p:val>
                                            <p:fltVal val="0"/>
                                          </p:val>
                                        </p:tav>
                                      </p:tavLst>
                                    </p:anim>
                                    <p:set>
                                      <p:cBhvr>
                                        <p:cTn id="80" dur="1" fill="hold">
                                          <p:stCondLst>
                                            <p:cond delay="1999"/>
                                          </p:stCondLst>
                                        </p:cTn>
                                        <p:tgtEl>
                                          <p:spTgt spid="6"/>
                                        </p:tgtEl>
                                        <p:attrNameLst>
                                          <p:attrName>style.visibility</p:attrName>
                                        </p:attrNameLst>
                                      </p:cBhvr>
                                      <p:to>
                                        <p:strVal val="hidden"/>
                                      </p:to>
                                    </p:set>
                                  </p:childTnLst>
                                </p:cTn>
                              </p:par>
                            </p:childTnLst>
                          </p:cTn>
                        </p:par>
                        <p:par>
                          <p:cTn id="81" fill="hold">
                            <p:stCondLst>
                              <p:cond delay="2000"/>
                            </p:stCondLst>
                            <p:childTnLst>
                              <p:par>
                                <p:cTn id="82" presetID="35" presetClass="entr" presetSubtype="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2000"/>
                                        <p:tgtEl>
                                          <p:spTgt spid="7"/>
                                        </p:tgtEl>
                                      </p:cBhvr>
                                    </p:animEffect>
                                    <p:anim calcmode="lin" valueType="num">
                                      <p:cBhvr>
                                        <p:cTn id="85" dur="2000" fill="hold"/>
                                        <p:tgtEl>
                                          <p:spTgt spid="7"/>
                                        </p:tgtEl>
                                        <p:attrNameLst>
                                          <p:attrName>style.rotation</p:attrName>
                                        </p:attrNameLst>
                                      </p:cBhvr>
                                      <p:tavLst>
                                        <p:tav tm="0">
                                          <p:val>
                                            <p:fltVal val="720"/>
                                          </p:val>
                                        </p:tav>
                                        <p:tav tm="100000">
                                          <p:val>
                                            <p:fltVal val="0"/>
                                          </p:val>
                                        </p:tav>
                                      </p:tavLst>
                                    </p:anim>
                                    <p:anim calcmode="lin" valueType="num">
                                      <p:cBhvr>
                                        <p:cTn id="86" dur="2000" fill="hold"/>
                                        <p:tgtEl>
                                          <p:spTgt spid="7"/>
                                        </p:tgtEl>
                                        <p:attrNameLst>
                                          <p:attrName>ppt_h</p:attrName>
                                        </p:attrNameLst>
                                      </p:cBhvr>
                                      <p:tavLst>
                                        <p:tav tm="0">
                                          <p:val>
                                            <p:fltVal val="0"/>
                                          </p:val>
                                        </p:tav>
                                        <p:tav tm="100000">
                                          <p:val>
                                            <p:strVal val="#ppt_h"/>
                                          </p:val>
                                        </p:tav>
                                      </p:tavLst>
                                    </p:anim>
                                    <p:anim calcmode="lin" valueType="num">
                                      <p:cBhvr>
                                        <p:cTn id="87"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88" fill="hold">
                      <p:stCondLst>
                        <p:cond delay="indefinite"/>
                      </p:stCondLst>
                      <p:childTnLst>
                        <p:par>
                          <p:cTn id="89" fill="hold">
                            <p:stCondLst>
                              <p:cond delay="0"/>
                            </p:stCondLst>
                            <p:childTnLst>
                              <p:par>
                                <p:cTn id="90" presetID="35" presetClass="exit" presetSubtype="0" fill="hold" grpId="1" nodeType="clickEffect">
                                  <p:stCondLst>
                                    <p:cond delay="0"/>
                                  </p:stCondLst>
                                  <p:childTnLst>
                                    <p:animEffect transition="out" filter="fade">
                                      <p:cBhvr>
                                        <p:cTn id="91" dur="2000"/>
                                        <p:tgtEl>
                                          <p:spTgt spid="7"/>
                                        </p:tgtEl>
                                      </p:cBhvr>
                                    </p:animEffect>
                                    <p:anim calcmode="lin" valueType="num">
                                      <p:cBhvr>
                                        <p:cTn id="92" dur="2000"/>
                                        <p:tgtEl>
                                          <p:spTgt spid="7"/>
                                        </p:tgtEl>
                                        <p:attrNameLst>
                                          <p:attrName>style.rotation</p:attrName>
                                        </p:attrNameLst>
                                      </p:cBhvr>
                                      <p:tavLst>
                                        <p:tav tm="0">
                                          <p:val>
                                            <p:fltVal val="0"/>
                                          </p:val>
                                        </p:tav>
                                        <p:tav tm="100000">
                                          <p:val>
                                            <p:fltVal val="720"/>
                                          </p:val>
                                        </p:tav>
                                      </p:tavLst>
                                    </p:anim>
                                    <p:anim calcmode="lin" valueType="num">
                                      <p:cBhvr>
                                        <p:cTn id="93" dur="2000"/>
                                        <p:tgtEl>
                                          <p:spTgt spid="7"/>
                                        </p:tgtEl>
                                        <p:attrNameLst>
                                          <p:attrName>ppt_h</p:attrName>
                                        </p:attrNameLst>
                                      </p:cBhvr>
                                      <p:tavLst>
                                        <p:tav tm="0">
                                          <p:val>
                                            <p:strVal val="ppt_h"/>
                                          </p:val>
                                        </p:tav>
                                        <p:tav tm="100000">
                                          <p:val>
                                            <p:fltVal val="0"/>
                                          </p:val>
                                        </p:tav>
                                      </p:tavLst>
                                    </p:anim>
                                    <p:anim calcmode="lin" valueType="num">
                                      <p:cBhvr>
                                        <p:cTn id="94" dur="2000"/>
                                        <p:tgtEl>
                                          <p:spTgt spid="7"/>
                                        </p:tgtEl>
                                        <p:attrNameLst>
                                          <p:attrName>ppt_w</p:attrName>
                                        </p:attrNameLst>
                                      </p:cBhvr>
                                      <p:tavLst>
                                        <p:tav tm="0">
                                          <p:val>
                                            <p:strVal val="ppt_w"/>
                                          </p:val>
                                        </p:tav>
                                        <p:tav tm="100000">
                                          <p:val>
                                            <p:fltVal val="0"/>
                                          </p:val>
                                        </p:tav>
                                      </p:tavLst>
                                    </p:anim>
                                    <p:set>
                                      <p:cBhvr>
                                        <p:cTn id="95" dur="1" fill="hold">
                                          <p:stCondLst>
                                            <p:cond delay="1999"/>
                                          </p:stCondLst>
                                        </p:cTn>
                                        <p:tgtEl>
                                          <p:spTgt spid="7"/>
                                        </p:tgtEl>
                                        <p:attrNameLst>
                                          <p:attrName>style.visibility</p:attrName>
                                        </p:attrNameLst>
                                      </p:cBhvr>
                                      <p:to>
                                        <p:strVal val="hidden"/>
                                      </p:to>
                                    </p:set>
                                  </p:childTnLst>
                                </p:cTn>
                              </p:par>
                            </p:childTnLst>
                          </p:cTn>
                        </p:par>
                        <p:par>
                          <p:cTn id="96" fill="hold">
                            <p:stCondLst>
                              <p:cond delay="2000"/>
                            </p:stCondLst>
                            <p:childTnLst>
                              <p:par>
                                <p:cTn id="97" presetID="35" presetClass="entr" presetSubtype="0"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2000"/>
                                        <p:tgtEl>
                                          <p:spTgt spid="8"/>
                                        </p:tgtEl>
                                      </p:cBhvr>
                                    </p:animEffect>
                                    <p:anim calcmode="lin" valueType="num">
                                      <p:cBhvr>
                                        <p:cTn id="100" dur="2000" fill="hold"/>
                                        <p:tgtEl>
                                          <p:spTgt spid="8"/>
                                        </p:tgtEl>
                                        <p:attrNameLst>
                                          <p:attrName>style.rotation</p:attrName>
                                        </p:attrNameLst>
                                      </p:cBhvr>
                                      <p:tavLst>
                                        <p:tav tm="0">
                                          <p:val>
                                            <p:fltVal val="720"/>
                                          </p:val>
                                        </p:tav>
                                        <p:tav tm="100000">
                                          <p:val>
                                            <p:fltVal val="0"/>
                                          </p:val>
                                        </p:tav>
                                      </p:tavLst>
                                    </p:anim>
                                    <p:anim calcmode="lin" valueType="num">
                                      <p:cBhvr>
                                        <p:cTn id="101" dur="2000" fill="hold"/>
                                        <p:tgtEl>
                                          <p:spTgt spid="8"/>
                                        </p:tgtEl>
                                        <p:attrNameLst>
                                          <p:attrName>ppt_h</p:attrName>
                                        </p:attrNameLst>
                                      </p:cBhvr>
                                      <p:tavLst>
                                        <p:tav tm="0">
                                          <p:val>
                                            <p:fltVal val="0"/>
                                          </p:val>
                                        </p:tav>
                                        <p:tav tm="100000">
                                          <p:val>
                                            <p:strVal val="#ppt_h"/>
                                          </p:val>
                                        </p:tav>
                                      </p:tavLst>
                                    </p:anim>
                                    <p:anim calcmode="lin" valueType="num">
                                      <p:cBhvr>
                                        <p:cTn id="102"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nodeType="clickEffect">
                                  <p:stCondLst>
                                    <p:cond delay="0"/>
                                  </p:stCondLst>
                                  <p:childTnLst>
                                    <p:set>
                                      <p:cBhvr>
                                        <p:cTn id="106" dur="1" fill="hold">
                                          <p:stCondLst>
                                            <p:cond delay="0"/>
                                          </p:stCondLst>
                                        </p:cTn>
                                        <p:tgtEl>
                                          <p:spTgt spid="4098"/>
                                        </p:tgtEl>
                                        <p:attrNameLst>
                                          <p:attrName>style.visibility</p:attrName>
                                        </p:attrNameLst>
                                      </p:cBhvr>
                                      <p:to>
                                        <p:strVal val="visible"/>
                                      </p:to>
                                    </p:set>
                                    <p:anim calcmode="lin" valueType="num">
                                      <p:cBhvr>
                                        <p:cTn id="107" dur="1000" fill="hold"/>
                                        <p:tgtEl>
                                          <p:spTgt spid="4098"/>
                                        </p:tgtEl>
                                        <p:attrNameLst>
                                          <p:attrName>ppt_w</p:attrName>
                                        </p:attrNameLst>
                                      </p:cBhvr>
                                      <p:tavLst>
                                        <p:tav tm="0">
                                          <p:val>
                                            <p:fltVal val="0"/>
                                          </p:val>
                                        </p:tav>
                                        <p:tav tm="100000">
                                          <p:val>
                                            <p:strVal val="#ppt_w"/>
                                          </p:val>
                                        </p:tav>
                                      </p:tavLst>
                                    </p:anim>
                                    <p:anim calcmode="lin" valueType="num">
                                      <p:cBhvr>
                                        <p:cTn id="108" dur="1000" fill="hold"/>
                                        <p:tgtEl>
                                          <p:spTgt spid="4098"/>
                                        </p:tgtEl>
                                        <p:attrNameLst>
                                          <p:attrName>ppt_h</p:attrName>
                                        </p:attrNameLst>
                                      </p:cBhvr>
                                      <p:tavLst>
                                        <p:tav tm="0">
                                          <p:val>
                                            <p:fltVal val="0"/>
                                          </p:val>
                                        </p:tav>
                                        <p:tav tm="100000">
                                          <p:val>
                                            <p:strVal val="#ppt_h"/>
                                          </p:val>
                                        </p:tav>
                                      </p:tavLst>
                                    </p:anim>
                                    <p:anim calcmode="lin" valueType="num">
                                      <p:cBhvr>
                                        <p:cTn id="10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5" grpId="0"/>
      <p:bldP spid="5" grpId="1"/>
      <p:bldP spid="6" grpId="0"/>
      <p:bldP spid="6" grpId="1"/>
      <p:bldP spid="7" grpId="0"/>
      <p:bldP spid="7"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Пневмонія</a:t>
            </a:r>
            <a:endParaRPr lang="uk-UA" dirty="0"/>
          </a:p>
        </p:txBody>
      </p:sp>
      <p:sp>
        <p:nvSpPr>
          <p:cNvPr id="3" name="Содержимое 2"/>
          <p:cNvSpPr>
            <a:spLocks noGrp="1"/>
          </p:cNvSpPr>
          <p:nvPr>
            <p:ph idx="1"/>
          </p:nvPr>
        </p:nvSpPr>
        <p:spPr>
          <a:xfrm>
            <a:off x="1115616" y="1340769"/>
            <a:ext cx="7391400" cy="4176464"/>
          </a:xfrm>
        </p:spPr>
        <p:txBody>
          <a:bodyPr>
            <a:normAutofit fontScale="70000" lnSpcReduction="20000"/>
          </a:bodyPr>
          <a:lstStyle/>
          <a:p>
            <a:r>
              <a:rPr lang="uk-UA" dirty="0" smtClean="0"/>
              <a:t>Пневмонія-запалення легенів. Це інфекційне захворювання легень, що виникає або як самостійна хвороба, або як ускладнення інших захворювань. Пневмонія не заразна і не передається від людини до людині. Розвитку захворювання сприяють сильне переохолодження, значні фізичні і нервово-психічні перевантаження та інші чинники, що знижують опірність організму. Запалення легень здебільшого викликають різкий, пронизливий вітер в суворий час року, холодне питво для </a:t>
            </a:r>
            <a:r>
              <a:rPr lang="uk-UA" dirty="0" err="1" smtClean="0"/>
              <a:t>вгамування</a:t>
            </a:r>
            <a:r>
              <a:rPr lang="uk-UA" dirty="0" smtClean="0"/>
              <a:t> спраги в гаряче стані або після виснажливої фізичної роботи і т. д. Найчастіше причиною запалення служить переохолодження, що викликало затримку поту і замикання капілярів, що, в свою чергу, приводить до припливу крові всередину тіла, зокрема, до легень, і перевантаження. </a:t>
            </a:r>
            <a:endParaRPr lang="uk-UA" dirty="0"/>
          </a:p>
        </p:txBody>
      </p:sp>
      <p:sp>
        <p:nvSpPr>
          <p:cNvPr id="4" name="Содержимое 2"/>
          <p:cNvSpPr txBox="1">
            <a:spLocks/>
          </p:cNvSpPr>
          <p:nvPr/>
        </p:nvSpPr>
        <p:spPr>
          <a:xfrm>
            <a:off x="1331640" y="1484784"/>
            <a:ext cx="7391400" cy="4176464"/>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800" dirty="0" smtClean="0"/>
              <a:t>Головною причиною емфіземи легенів С. </a:t>
            </a:r>
            <a:r>
              <a:rPr lang="uk-UA" sz="2800" dirty="0" err="1" smtClean="0"/>
              <a:t>Кнейпп</a:t>
            </a:r>
            <a:r>
              <a:rPr lang="uk-UA" sz="2800" dirty="0" smtClean="0"/>
              <a:t> вважав загальну слабкість організму, недокрів'я, неправильний і недостатній кровообіг. Другою причиною, з його точки зору, є гази, які тиснуть на органи верхніх частин тіла, що ускладнює природне дихання.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3074" name="Picture 2" descr="http://im7-tub-ua.yandex.net/i?id=86090005-28-72&amp;n=21"/>
          <p:cNvPicPr>
            <a:picLocks noChangeAspect="1" noChangeArrowheads="1"/>
          </p:cNvPicPr>
          <p:nvPr/>
        </p:nvPicPr>
        <p:blipFill>
          <a:blip r:embed="rId2" cstate="print"/>
          <a:srcRect/>
          <a:stretch>
            <a:fillRect/>
          </a:stretch>
        </p:blipFill>
        <p:spPr bwMode="auto">
          <a:xfrm>
            <a:off x="1499692" y="1433995"/>
            <a:ext cx="6144617" cy="399001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 calcmode="lin" valueType="num">
                                      <p:cBhvr>
                                        <p:cTn id="47" dur="1000" fill="hold"/>
                                        <p:tgtEl>
                                          <p:spTgt spid="3074"/>
                                        </p:tgtEl>
                                        <p:attrNameLst>
                                          <p:attrName>ppt_w</p:attrName>
                                        </p:attrNameLst>
                                      </p:cBhvr>
                                      <p:tavLst>
                                        <p:tav tm="0">
                                          <p:val>
                                            <p:fltVal val="0"/>
                                          </p:val>
                                        </p:tav>
                                        <p:tav tm="100000">
                                          <p:val>
                                            <p:strVal val="#ppt_w"/>
                                          </p:val>
                                        </p:tav>
                                      </p:tavLst>
                                    </p:anim>
                                    <p:anim calcmode="lin" valueType="num">
                                      <p:cBhvr>
                                        <p:cTn id="48" dur="1000" fill="hold"/>
                                        <p:tgtEl>
                                          <p:spTgt spid="3074"/>
                                        </p:tgtEl>
                                        <p:attrNameLst>
                                          <p:attrName>ppt_h</p:attrName>
                                        </p:attrNameLst>
                                      </p:cBhvr>
                                      <p:tavLst>
                                        <p:tav tm="0">
                                          <p:val>
                                            <p:fltVal val="0"/>
                                          </p:val>
                                        </p:tav>
                                        <p:tav tm="100000">
                                          <p:val>
                                            <p:strVal val="#ppt_h"/>
                                          </p:val>
                                        </p:tav>
                                      </p:tavLst>
                                    </p:anim>
                                    <p:anim calcmode="lin" valueType="num">
                                      <p:cBhvr>
                                        <p:cTn id="4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4624"/>
            <a:ext cx="8458200" cy="1143000"/>
          </a:xfrm>
        </p:spPr>
        <p:txBody>
          <a:bodyPr/>
          <a:lstStyle/>
          <a:p>
            <a:r>
              <a:rPr lang="uk-UA" b="1" smtClean="0"/>
              <a:t>Плеврит</a:t>
            </a:r>
            <a:endParaRPr lang="uk-UA"/>
          </a:p>
        </p:txBody>
      </p:sp>
      <p:sp>
        <p:nvSpPr>
          <p:cNvPr id="3" name="Содержимое 2"/>
          <p:cNvSpPr>
            <a:spLocks noGrp="1"/>
          </p:cNvSpPr>
          <p:nvPr>
            <p:ph idx="1"/>
          </p:nvPr>
        </p:nvSpPr>
        <p:spPr>
          <a:xfrm>
            <a:off x="1295400" y="908720"/>
            <a:ext cx="7391400" cy="4785539"/>
          </a:xfrm>
        </p:spPr>
        <p:txBody>
          <a:bodyPr>
            <a:normAutofit fontScale="77500" lnSpcReduction="20000"/>
          </a:bodyPr>
          <a:lstStyle/>
          <a:p>
            <a:r>
              <a:rPr lang="uk-UA" dirty="0" smtClean="0"/>
              <a:t>Плеврит-запалення плеври. Зазвичай виникає як ускладнення запалення легень, рідше - як наслідок туберкульозу, ревматизму та інших інфекційних та алергічних захворювань, а також поранень і ушкоджень грудної клітини. Ознаки плевриту: </a:t>
            </a:r>
            <a:br>
              <a:rPr lang="uk-UA" dirty="0" smtClean="0"/>
            </a:br>
            <a:r>
              <a:rPr lang="uk-UA" dirty="0" smtClean="0"/>
              <a:t>- Постійна лихоманка; </a:t>
            </a:r>
            <a:br>
              <a:rPr lang="uk-UA" dirty="0" smtClean="0"/>
            </a:br>
            <a:r>
              <a:rPr lang="uk-UA" dirty="0" smtClean="0"/>
              <a:t>- Колючий біль під ребрами, причому ця біль часто виявляється тільки при вдиху; </a:t>
            </a:r>
            <a:br>
              <a:rPr lang="uk-UA" dirty="0" smtClean="0"/>
            </a:br>
            <a:r>
              <a:rPr lang="uk-UA" dirty="0" smtClean="0"/>
              <a:t>- Неглибоке і часте дихання; </a:t>
            </a:r>
            <a:br>
              <a:rPr lang="uk-UA" dirty="0" smtClean="0"/>
            </a:br>
            <a:r>
              <a:rPr lang="uk-UA" dirty="0" smtClean="0"/>
              <a:t>- Кашель, що виникає тільки від ушкодження легень. Іноді на початку хвороби кашель буває сухий, а надалі - з мокротою, однак поява мокротиння в самому початку захворювання є доброю ознакою. </a:t>
            </a:r>
            <a:endParaRPr lang="uk-UA" dirty="0"/>
          </a:p>
        </p:txBody>
      </p:sp>
      <p:sp>
        <p:nvSpPr>
          <p:cNvPr id="4" name="Содержимое 2"/>
          <p:cNvSpPr txBox="1">
            <a:spLocks/>
          </p:cNvSpPr>
          <p:nvPr/>
        </p:nvSpPr>
        <p:spPr>
          <a:xfrm>
            <a:off x="1259632" y="1052736"/>
            <a:ext cx="7391400" cy="4785539"/>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dirty="0" smtClean="0"/>
              <a:t>Захворювання легень частішають взимку і восени, особливо в дощову осінь, наступну за сухим літом. Холодне повітря шкідливий для легенів, якщо тільки вони не страждають від сильного перегріву. Хвороби легень часто тягнуть за собою захворювання печінки. Легені можна вправляти, голосно розмовляючи або посилено вдихаючи повітря.</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2050" name="Picture 2" descr="http://im5-tub-ua.yandex.net/i?id=369169297-58-72&amp;n=21"/>
          <p:cNvPicPr>
            <a:picLocks noChangeAspect="1" noChangeArrowheads="1"/>
          </p:cNvPicPr>
          <p:nvPr/>
        </p:nvPicPr>
        <p:blipFill>
          <a:blip r:embed="rId2" cstate="print"/>
          <a:srcRect/>
          <a:stretch>
            <a:fillRect/>
          </a:stretch>
        </p:blipFill>
        <p:spPr bwMode="auto">
          <a:xfrm>
            <a:off x="1943708" y="1150134"/>
            <a:ext cx="5256584" cy="455773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1000" fill="hold"/>
                                        <p:tgtEl>
                                          <p:spTgt spid="2050"/>
                                        </p:tgtEl>
                                        <p:attrNameLst>
                                          <p:attrName>ppt_w</p:attrName>
                                        </p:attrNameLst>
                                      </p:cBhvr>
                                      <p:tavLst>
                                        <p:tav tm="0">
                                          <p:val>
                                            <p:fltVal val="0"/>
                                          </p:val>
                                        </p:tav>
                                        <p:tav tm="100000">
                                          <p:val>
                                            <p:strVal val="#ppt_w"/>
                                          </p:val>
                                        </p:tav>
                                      </p:tavLst>
                                    </p:anim>
                                    <p:anim calcmode="lin" valueType="num">
                                      <p:cBhvr>
                                        <p:cTn id="48" dur="1000" fill="hold"/>
                                        <p:tgtEl>
                                          <p:spTgt spid="2050"/>
                                        </p:tgtEl>
                                        <p:attrNameLst>
                                          <p:attrName>ppt_h</p:attrName>
                                        </p:attrNameLst>
                                      </p:cBhvr>
                                      <p:tavLst>
                                        <p:tav tm="0">
                                          <p:val>
                                            <p:fltVal val="0"/>
                                          </p:val>
                                        </p:tav>
                                        <p:tav tm="100000">
                                          <p:val>
                                            <p:strVal val="#ppt_h"/>
                                          </p:val>
                                        </p:tav>
                                      </p:tavLst>
                                    </p:anim>
                                    <p:anim calcmode="lin" valueType="num">
                                      <p:cBhvr>
                                        <p:cTn id="4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15416"/>
            <a:ext cx="8458200" cy="1143000"/>
          </a:xfrm>
        </p:spPr>
        <p:txBody>
          <a:bodyPr/>
          <a:lstStyle/>
          <a:p>
            <a:r>
              <a:rPr lang="uk-UA" dirty="0" smtClean="0"/>
              <a:t>Дихальна система</a:t>
            </a:r>
            <a:endParaRPr lang="uk-UA" dirty="0"/>
          </a:p>
        </p:txBody>
      </p:sp>
      <p:sp>
        <p:nvSpPr>
          <p:cNvPr id="4" name="Содержимое 2"/>
          <p:cNvSpPr>
            <a:spLocks noGrp="1"/>
          </p:cNvSpPr>
          <p:nvPr>
            <p:ph idx="1"/>
          </p:nvPr>
        </p:nvSpPr>
        <p:spPr>
          <a:xfrm>
            <a:off x="1331640" y="940821"/>
            <a:ext cx="7391400" cy="4864443"/>
          </a:xfrm>
        </p:spPr>
        <p:txBody>
          <a:bodyPr>
            <a:normAutofit fontScale="92500" lnSpcReduction="10000"/>
          </a:bodyPr>
          <a:lstStyle/>
          <a:p>
            <a:r>
              <a:rPr lang="uk-UA" dirty="0" smtClean="0"/>
              <a:t>Дихальна система складається з шляхів, що проводять повітря (носова порожнина, гортань, трахея і бронхи), і власне дихальної частини -легень. В носову порожнину відкриваються повітроносні порожнини сусідніх кісток - додаткові пазухи носа. Найбільша з них - верхньощелепна, або гайморова пазуха; менш розвинені, особливо у дітей, лобова, клиноподібна пазухи і осередки ґратчастої кістки. </a:t>
            </a:r>
            <a:endParaRPr lang="uk-UA" dirty="0"/>
          </a:p>
        </p:txBody>
      </p:sp>
      <p:sp>
        <p:nvSpPr>
          <p:cNvPr id="7" name="Содержимое 2"/>
          <p:cNvSpPr txBox="1">
            <a:spLocks/>
          </p:cNvSpPr>
          <p:nvPr/>
        </p:nvSpPr>
        <p:spPr>
          <a:xfrm>
            <a:off x="1645096" y="908720"/>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3200" dirty="0" smtClean="0"/>
              <a:t>Пройшовши через носову порожнину, повітря зігрівається, зволожується, очищається і потрапляє спочатку в носоглотку, потім в ротову частину глотки і, нарешті, в її гортанну частину. Повітря сюди може потрапляти і при диханні через рот. Однак у цьому випадку воно не очищається і не зігрівається.</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anim calcmode="lin" valueType="num">
                                      <p:cBhvr>
                                        <p:cTn id="25"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4">
                                            <p:txEl>
                                              <p:pRg st="0" end="0"/>
                                            </p:txEl>
                                          </p:spTgt>
                                        </p:tgtEl>
                                      </p:cBhvr>
                                    </p:animEffect>
                                    <p:anim calcmode="lin" valueType="num">
                                      <p:cBhvr>
                                        <p:cTn id="32" dur="2000"/>
                                        <p:tgtEl>
                                          <p:spTgt spid="4">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4">
                                            <p:txEl>
                                              <p:pRg st="0" end="0"/>
                                            </p:txEl>
                                          </p:spTgt>
                                        </p:tgtEl>
                                        <p:attrNameLst>
                                          <p:attrName>ppt_h</p:attrName>
                                        </p:attrNameLst>
                                      </p:cBhvr>
                                      <p:tavLst>
                                        <p:tav tm="0">
                                          <p:val>
                                            <p:strVal val="ppt_h"/>
                                          </p:val>
                                        </p:tav>
                                        <p:tav tm="100000">
                                          <p:val>
                                            <p:fltVal val="0"/>
                                          </p:val>
                                        </p:tav>
                                      </p:tavLst>
                                    </p:anim>
                                    <p:anim calcmode="lin" valueType="num">
                                      <p:cBhvr>
                                        <p:cTn id="34" dur="2000"/>
                                        <p:tgtEl>
                                          <p:spTgt spid="4">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4">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style.rotation</p:attrName>
                                        </p:attrNameLst>
                                      </p:cBhvr>
                                      <p:tavLst>
                                        <p:tav tm="0">
                                          <p:val>
                                            <p:fltVal val="720"/>
                                          </p:val>
                                        </p:tav>
                                        <p:tav tm="100000">
                                          <p:val>
                                            <p:fltVal val="0"/>
                                          </p:val>
                                        </p:tav>
                                      </p:tavLst>
                                    </p:anim>
                                    <p:anim calcmode="lin" valueType="num">
                                      <p:cBhvr>
                                        <p:cTn id="41" dur="2000" fill="hold"/>
                                        <p:tgtEl>
                                          <p:spTgt spid="7"/>
                                        </p:tgtEl>
                                        <p:attrNameLst>
                                          <p:attrName>ppt_h</p:attrName>
                                        </p:attrNameLst>
                                      </p:cBhvr>
                                      <p:tavLst>
                                        <p:tav tm="0">
                                          <p:val>
                                            <p:fltVal val="0"/>
                                          </p:val>
                                        </p:tav>
                                        <p:tav tm="100000">
                                          <p:val>
                                            <p:strVal val="#ppt_h"/>
                                          </p:val>
                                        </p:tav>
                                      </p:tavLst>
                                    </p:anim>
                                    <p:anim calcmode="lin" valueType="num">
                                      <p:cBhvr>
                                        <p:cTn id="42"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384"/>
            <a:ext cx="8458200" cy="1143000"/>
          </a:xfrm>
        </p:spPr>
        <p:txBody>
          <a:bodyPr/>
          <a:lstStyle/>
          <a:p>
            <a:r>
              <a:rPr lang="uk-UA" b="1" dirty="0" smtClean="0"/>
              <a:t>Туберкульоз легень</a:t>
            </a:r>
            <a:endParaRPr lang="uk-UA" dirty="0"/>
          </a:p>
        </p:txBody>
      </p:sp>
      <p:sp>
        <p:nvSpPr>
          <p:cNvPr id="3" name="Содержимое 2"/>
          <p:cNvSpPr>
            <a:spLocks noGrp="1"/>
          </p:cNvSpPr>
          <p:nvPr>
            <p:ph idx="1"/>
          </p:nvPr>
        </p:nvSpPr>
        <p:spPr>
          <a:xfrm>
            <a:off x="1115616" y="980729"/>
            <a:ext cx="7391400" cy="4464496"/>
          </a:xfrm>
        </p:spPr>
        <p:txBody>
          <a:bodyPr>
            <a:normAutofit fontScale="77500" lnSpcReduction="20000"/>
          </a:bodyPr>
          <a:lstStyle/>
          <a:p>
            <a:r>
              <a:rPr lang="uk-UA" dirty="0" smtClean="0"/>
              <a:t>У кожному ураженому місці виникають порушення кровообігу і складу крові. Якщо туберкульоз тільки розпочався, його ще можна вилікувати. Поки мокротиння плаває на воді, є ще надії на лікування, якщо ж тоне - допомога марна. При лікуванні ніколи не потрібно робити сильнодіючих процедур. Якщо хвороба гніздиться у верхній частині тіла, потрібно робити верхні обтирання разом з обливанням колін (останнє не більше 30 с) і ходити босоніж по мокрій траві або мокрому камінню. Краща їжа в цьому випадку - молоко, що зміцнюють супи, борошниста їжа. Кращий напій - свіжа вода.</a:t>
            </a:r>
            <a:endParaRPr lang="uk-UA" dirty="0"/>
          </a:p>
        </p:txBody>
      </p:sp>
      <p:sp>
        <p:nvSpPr>
          <p:cNvPr id="4" name="Содержимое 2"/>
          <p:cNvSpPr txBox="1">
            <a:spLocks/>
          </p:cNvSpPr>
          <p:nvPr/>
        </p:nvSpPr>
        <p:spPr>
          <a:xfrm>
            <a:off x="1115616" y="836712"/>
            <a:ext cx="7391400" cy="486444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0" u="none" strike="noStrike" kern="1200" cap="none" spc="0" normalizeH="0" baseline="0" dirty="0" smtClean="0">
                <a:ln>
                  <a:noFill/>
                </a:ln>
                <a:solidFill>
                  <a:schemeClr val="tx1"/>
                </a:solidFill>
                <a:effectLst/>
                <a:uLnTx/>
                <a:uFillTx/>
                <a:latin typeface="+mn-lt"/>
                <a:ea typeface="+mn-ea"/>
                <a:cs typeface="+mn-cs"/>
              </a:rPr>
              <a:t>Туберкульоз - хронічне інфекційне захворювання, що характеризується утворенням у різних органах, частіше в легенях, специфічних запальних змін. Застарілі назви туберкульозу - сухоти, зла сухотка, скорбота сухотна і т. д. Хворіють на туберкульоз, крім людей, домашня худоба, в основному велика</a:t>
            </a:r>
            <a:r>
              <a:rPr kumimoji="0" lang="uk-UA" sz="3200" b="0" i="0" u="none" strike="noStrike" kern="1200" cap="none" spc="0" normalizeH="0" dirty="0" smtClean="0">
                <a:ln>
                  <a:noFill/>
                </a:ln>
                <a:solidFill>
                  <a:schemeClr val="tx1"/>
                </a:solidFill>
                <a:effectLst/>
                <a:uLnTx/>
                <a:uFillTx/>
                <a:latin typeface="+mn-lt"/>
                <a:ea typeface="+mn-ea"/>
                <a:cs typeface="+mn-cs"/>
              </a:rPr>
              <a:t> </a:t>
            </a:r>
            <a:r>
              <a:rPr kumimoji="0" lang="uk-UA" sz="3200" b="0" i="0" u="none" strike="noStrike" kern="1200" cap="none" spc="0" normalizeH="0" baseline="0" dirty="0" smtClean="0">
                <a:ln>
                  <a:noFill/>
                </a:ln>
                <a:solidFill>
                  <a:schemeClr val="tx1"/>
                </a:solidFill>
                <a:effectLst/>
                <a:uLnTx/>
                <a:uFillTx/>
                <a:latin typeface="+mn-lt"/>
                <a:ea typeface="+mn-ea"/>
                <a:cs typeface="+mn-cs"/>
              </a:rPr>
              <a:t>рогата, і домашні птахи, які можуть бути переносниками захворювання. У спадщину туберкульоз не передавався. С. </a:t>
            </a:r>
            <a:r>
              <a:rPr kumimoji="0" lang="uk-UA" sz="3200" b="0" i="0" u="none" strike="noStrike" kern="1200" cap="none" spc="0" normalizeH="0" baseline="0" dirty="0" err="1" smtClean="0">
                <a:ln>
                  <a:noFill/>
                </a:ln>
                <a:solidFill>
                  <a:schemeClr val="tx1"/>
                </a:solidFill>
                <a:effectLst/>
                <a:uLnTx/>
                <a:uFillTx/>
                <a:latin typeface="+mn-lt"/>
                <a:ea typeface="+mn-ea"/>
                <a:cs typeface="+mn-cs"/>
              </a:rPr>
              <a:t>Кнейпп</a:t>
            </a:r>
            <a:r>
              <a:rPr kumimoji="0" lang="uk-UA" sz="3200" b="0" i="0" u="none" strike="noStrike" kern="1200" cap="none" spc="0" normalizeH="0" baseline="0" dirty="0" smtClean="0">
                <a:ln>
                  <a:noFill/>
                </a:ln>
                <a:solidFill>
                  <a:schemeClr val="tx1"/>
                </a:solidFill>
                <a:effectLst/>
                <a:uLnTx/>
                <a:uFillTx/>
                <a:latin typeface="+mn-lt"/>
                <a:ea typeface="+mn-ea"/>
                <a:cs typeface="+mn-cs"/>
              </a:rPr>
              <a:t> вважав, що початком туберкульозу часто слугує яке-небудь гниття в організмі, яке потім все більше поширюється і захоплює різні органи тіла. Туберкульоз може бути присутнім у грудях, плеврі, животі, кишках, нирках, горлі і т. д.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1026" name="Picture 2" descr="http://im4-tub-ua.yandex.net/i?id=532461287-30-72&amp;n=21"/>
          <p:cNvPicPr>
            <a:picLocks noChangeAspect="1" noChangeArrowheads="1"/>
          </p:cNvPicPr>
          <p:nvPr/>
        </p:nvPicPr>
        <p:blipFill>
          <a:blip r:embed="rId2" cstate="print"/>
          <a:srcRect/>
          <a:stretch>
            <a:fillRect/>
          </a:stretch>
        </p:blipFill>
        <p:spPr bwMode="auto">
          <a:xfrm>
            <a:off x="2291780" y="1148780"/>
            <a:ext cx="4560441" cy="456044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4"/>
                                        </p:tgtEl>
                                      </p:cBhvr>
                                    </p:animEffect>
                                    <p:anim calcmode="lin" valueType="num">
                                      <p:cBhvr>
                                        <p:cTn id="32" dur="2000"/>
                                        <p:tgtEl>
                                          <p:spTgt spid="4"/>
                                        </p:tgtEl>
                                        <p:attrNameLst>
                                          <p:attrName>style.rotation</p:attrName>
                                        </p:attrNameLst>
                                      </p:cBhvr>
                                      <p:tavLst>
                                        <p:tav tm="0">
                                          <p:val>
                                            <p:fltVal val="0"/>
                                          </p:val>
                                        </p:tav>
                                        <p:tav tm="100000">
                                          <p:val>
                                            <p:fltVal val="720"/>
                                          </p:val>
                                        </p:tav>
                                      </p:tavLst>
                                    </p:anim>
                                    <p:anim calcmode="lin" valueType="num">
                                      <p:cBhvr>
                                        <p:cTn id="33" dur="2000"/>
                                        <p:tgtEl>
                                          <p:spTgt spid="4"/>
                                        </p:tgtEl>
                                        <p:attrNameLst>
                                          <p:attrName>ppt_h</p:attrName>
                                        </p:attrNameLst>
                                      </p:cBhvr>
                                      <p:tavLst>
                                        <p:tav tm="0">
                                          <p:val>
                                            <p:strVal val="ppt_h"/>
                                          </p:val>
                                        </p:tav>
                                        <p:tav tm="100000">
                                          <p:val>
                                            <p:fltVal val="0"/>
                                          </p:val>
                                        </p:tav>
                                      </p:tavLst>
                                    </p:anim>
                                    <p:anim calcmode="lin" valueType="num">
                                      <p:cBhvr>
                                        <p:cTn id="34" dur="2000"/>
                                        <p:tgtEl>
                                          <p:spTgt spid="4"/>
                                        </p:tgtEl>
                                        <p:attrNameLst>
                                          <p:attrName>ppt_w</p:attrName>
                                        </p:attrNameLst>
                                      </p:cBhvr>
                                      <p:tavLst>
                                        <p:tav tm="0">
                                          <p:val>
                                            <p:strVal val="ppt_w"/>
                                          </p:val>
                                        </p:tav>
                                        <p:tav tm="100000">
                                          <p:val>
                                            <p:fltVal val="0"/>
                                          </p:val>
                                        </p:tav>
                                      </p:tavLst>
                                    </p:anim>
                                    <p:set>
                                      <p:cBhvr>
                                        <p:cTn id="35" dur="1" fill="hold">
                                          <p:stCondLst>
                                            <p:cond delay="19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2000"/>
                                        <p:tgtEl>
                                          <p:spTgt spid="3">
                                            <p:txEl>
                                              <p:pRg st="0" end="0"/>
                                            </p:txEl>
                                          </p:spTgt>
                                        </p:tgtEl>
                                      </p:cBhvr>
                                    </p:animEffect>
                                    <p:anim calcmode="lin" valueType="num">
                                      <p:cBhvr>
                                        <p:cTn id="40"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 calcmode="lin" valueType="num">
                                      <p:cBhvr>
                                        <p:cTn id="4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D анимация дыхательной системы (1).mp4">
            <a:hlinkClick r:id="" action="ppaction://media"/>
          </p:cNvPr>
          <p:cNvPicPr>
            <a:picLocks noGrp="1" noRot="1" noChangeAspect="1"/>
          </p:cNvPicPr>
          <p:nvPr>
            <p:ph idx="1"/>
            <a:videoFile r:link="rId1"/>
          </p:nvPr>
        </p:nvPicPr>
        <p:blipFill>
          <a:blip r:embed="rId3" cstate="print"/>
          <a:stretch>
            <a:fillRect/>
          </a:stretch>
        </p:blipFill>
        <p:spPr>
          <a:xfrm>
            <a:off x="1403648" y="823261"/>
            <a:ext cx="7290684" cy="40639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1"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ЗАХВОРЮВАННЯ ВЕРХНІХ ДИХАЛЬНИХ ШЛЯХІВ</a:t>
            </a:r>
            <a:endParaRPr lang="uk-UA" dirty="0"/>
          </a:p>
        </p:txBody>
      </p:sp>
      <p:sp>
        <p:nvSpPr>
          <p:cNvPr id="3" name="Содержимое 2"/>
          <p:cNvSpPr>
            <a:spLocks noGrp="1"/>
          </p:cNvSpPr>
          <p:nvPr>
            <p:ph idx="1"/>
          </p:nvPr>
        </p:nvSpPr>
        <p:spPr>
          <a:xfrm>
            <a:off x="1295400" y="1156845"/>
            <a:ext cx="7391400" cy="4864443"/>
          </a:xfrm>
        </p:spPr>
        <p:txBody>
          <a:bodyPr>
            <a:normAutofit fontScale="77500" lnSpcReduction="20000"/>
          </a:bodyPr>
          <a:lstStyle/>
          <a:p>
            <a:r>
              <a:rPr lang="uk-UA" dirty="0" smtClean="0"/>
              <a:t>При диханні повітря потрапляє в носові порожнини, де зігрівається й очищується. Носова порожнина волога і тепла, всередині покрита волосками, які допомагають очищати повітря від пороху, що надходять у ніс при вдиху. Особливі клітини, розташовані між волосками-віями, виробляють густу клейку, що уловлює пилинки. Війки коливаються, просуваючи слиз з носової порожнини в горло, де вона проковтується і надходить у шлунок. Зігріте повітря разом зі слизом потрапляє з носової порожнини в горло і гортань. Потраплянню їжі в дихальне горло перешкоджає невеликий шкірний клапоть - надгортанник. </a:t>
            </a:r>
            <a:endParaRPr lang="uk-UA" dirty="0"/>
          </a:p>
        </p:txBody>
      </p:sp>
      <p:sp>
        <p:nvSpPr>
          <p:cNvPr id="4" name="Содержимое 2"/>
          <p:cNvSpPr txBox="1">
            <a:spLocks/>
          </p:cNvSpPr>
          <p:nvPr/>
        </p:nvSpPr>
        <p:spPr>
          <a:xfrm>
            <a:off x="1475656" y="1196752"/>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000" dirty="0" smtClean="0"/>
              <a:t>Потрапивши в шлунок, слиз, що містить мікроби, піддається впливу сильної кислоти шлунка, яка нищить велику частину бактерій і інших мікробів. При застуди або грипі у людини слиз виділяється у великій кількості. </a:t>
            </a:r>
            <a:br>
              <a:rPr lang="uk-UA" sz="2000" dirty="0" smtClean="0"/>
            </a:br>
            <a:r>
              <a:rPr lang="uk-UA" sz="2000" dirty="0" smtClean="0"/>
              <a:t>Ніс і додаткові пазухи виконують дихальну, захисну, нюхову і Резонаторну функції. Найбільш частим є гостре і хронічне захворювання слизової оболонки порожнини носа (нежить - риніт). Утруднення або відсутність носового дихання негативно позначається на дихальної функції, тканини організму одержують менше кисню. Гострі та хронічні запалення придаткових пазух носа (</a:t>
            </a:r>
            <a:r>
              <a:rPr lang="uk-UA" sz="2000" dirty="0" err="1" smtClean="0"/>
              <a:t>синусити</a:t>
            </a:r>
            <a:r>
              <a:rPr lang="uk-UA" sz="2000" dirty="0" smtClean="0"/>
              <a:t>) часто виникають як ускладнення після нежиті, грипу, кору, скарлатини та інших інфекційних захворювань. </a:t>
            </a:r>
            <a:endParaRPr kumimoji="0" lang="uk-UA" sz="2000" b="0" i="0" u="none" strike="noStrike" kern="1200" cap="none" spc="0" normalizeH="0" baseline="0" dirty="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1475656" y="1124744"/>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3200" dirty="0" smtClean="0"/>
              <a:t>При хронічному запаленні придаткових пазух на слизовій оболонці носа можуть утворитися своєрідні нарости - поліпи. Одним з захворювань верхніх дихальних шляхів є аденоїди - надлишкове розростання носоглоткову мигдалики, якому сприяють деякі інфекційні хвороби. </a:t>
            </a:r>
            <a:endParaRPr kumimoji="0" lang="uk-UA" sz="4000" b="0" i="0" u="none" strike="noStrike" kern="1200" cap="none" spc="0" normalizeH="0" baseline="0" dirty="0">
              <a:ln>
                <a:noFill/>
              </a:ln>
              <a:solidFill>
                <a:schemeClr val="tx1"/>
              </a:solidFill>
              <a:effectLst/>
              <a:uLnTx/>
              <a:uFillTx/>
              <a:latin typeface="+mn-lt"/>
              <a:ea typeface="+mn-ea"/>
              <a:cs typeface="+mn-cs"/>
            </a:endParaRPr>
          </a:p>
        </p:txBody>
      </p:sp>
      <p:pic>
        <p:nvPicPr>
          <p:cNvPr id="17410" name="Picture 2" descr="http://im2-tub-ua.yandex.net/i?id=239430978-02-72&amp;n=21"/>
          <p:cNvPicPr>
            <a:picLocks noChangeAspect="1" noChangeArrowheads="1"/>
          </p:cNvPicPr>
          <p:nvPr/>
        </p:nvPicPr>
        <p:blipFill>
          <a:blip r:embed="rId2" cstate="print"/>
          <a:srcRect/>
          <a:stretch>
            <a:fillRect/>
          </a:stretch>
        </p:blipFill>
        <p:spPr bwMode="auto">
          <a:xfrm>
            <a:off x="2225500" y="1556792"/>
            <a:ext cx="4693001" cy="374441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par>
                                <p:cTn id="36" presetID="35"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anim calcmode="lin" valueType="num">
                                      <p:cBhvr>
                                        <p:cTn id="39" dur="2000" fill="hold"/>
                                        <p:tgtEl>
                                          <p:spTgt spid="4"/>
                                        </p:tgtEl>
                                        <p:attrNameLst>
                                          <p:attrName>style.rotation</p:attrName>
                                        </p:attrNameLst>
                                      </p:cBhvr>
                                      <p:tavLst>
                                        <p:tav tm="0">
                                          <p:val>
                                            <p:fltVal val="720"/>
                                          </p:val>
                                        </p:tav>
                                        <p:tav tm="100000">
                                          <p:val>
                                            <p:fltVal val="0"/>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 calcmode="lin" valueType="num">
                                      <p:cBhvr>
                                        <p:cTn id="41"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xit" presetSubtype="0" fill="hold" grpId="1" nodeType="clickEffect">
                                  <p:stCondLst>
                                    <p:cond delay="0"/>
                                  </p:stCondLst>
                                  <p:childTnLst>
                                    <p:animEffect transition="out" filter="fade">
                                      <p:cBhvr>
                                        <p:cTn id="45" dur="2000"/>
                                        <p:tgtEl>
                                          <p:spTgt spid="4"/>
                                        </p:tgtEl>
                                      </p:cBhvr>
                                    </p:animEffect>
                                    <p:anim calcmode="lin" valueType="num">
                                      <p:cBhvr>
                                        <p:cTn id="46" dur="2000"/>
                                        <p:tgtEl>
                                          <p:spTgt spid="4"/>
                                        </p:tgtEl>
                                        <p:attrNameLst>
                                          <p:attrName>style.rotation</p:attrName>
                                        </p:attrNameLst>
                                      </p:cBhvr>
                                      <p:tavLst>
                                        <p:tav tm="0">
                                          <p:val>
                                            <p:fltVal val="0"/>
                                          </p:val>
                                        </p:tav>
                                        <p:tav tm="100000">
                                          <p:val>
                                            <p:fltVal val="720"/>
                                          </p:val>
                                        </p:tav>
                                      </p:tavLst>
                                    </p:anim>
                                    <p:anim calcmode="lin" valueType="num">
                                      <p:cBhvr>
                                        <p:cTn id="47" dur="2000"/>
                                        <p:tgtEl>
                                          <p:spTgt spid="4"/>
                                        </p:tgtEl>
                                        <p:attrNameLst>
                                          <p:attrName>ppt_h</p:attrName>
                                        </p:attrNameLst>
                                      </p:cBhvr>
                                      <p:tavLst>
                                        <p:tav tm="0">
                                          <p:val>
                                            <p:strVal val="ppt_h"/>
                                          </p:val>
                                        </p:tav>
                                        <p:tav tm="100000">
                                          <p:val>
                                            <p:fltVal val="0"/>
                                          </p:val>
                                        </p:tav>
                                      </p:tavLst>
                                    </p:anim>
                                    <p:anim calcmode="lin" valueType="num">
                                      <p:cBhvr>
                                        <p:cTn id="48" dur="2000"/>
                                        <p:tgtEl>
                                          <p:spTgt spid="4"/>
                                        </p:tgtEl>
                                        <p:attrNameLst>
                                          <p:attrName>ppt_w</p:attrName>
                                        </p:attrNameLst>
                                      </p:cBhvr>
                                      <p:tavLst>
                                        <p:tav tm="0">
                                          <p:val>
                                            <p:strVal val="ppt_w"/>
                                          </p:val>
                                        </p:tav>
                                        <p:tav tm="100000">
                                          <p:val>
                                            <p:fltVal val="0"/>
                                          </p:val>
                                        </p:tav>
                                      </p:tavLst>
                                    </p:anim>
                                    <p:set>
                                      <p:cBhvr>
                                        <p:cTn id="49" dur="1" fill="hold">
                                          <p:stCondLst>
                                            <p:cond delay="1999"/>
                                          </p:stCondLst>
                                        </p:cTn>
                                        <p:tgtEl>
                                          <p:spTgt spid="4"/>
                                        </p:tgtEl>
                                        <p:attrNameLst>
                                          <p:attrName>style.visibility</p:attrName>
                                        </p:attrNameLst>
                                      </p:cBhvr>
                                      <p:to>
                                        <p:strVal val="hidden"/>
                                      </p:to>
                                    </p:set>
                                  </p:childTnLst>
                                </p:cTn>
                              </p:par>
                            </p:childTnLst>
                          </p:cTn>
                        </p:par>
                        <p:par>
                          <p:cTn id="50" fill="hold">
                            <p:stCondLst>
                              <p:cond delay="2000"/>
                            </p:stCondLst>
                            <p:childTnLst>
                              <p:par>
                                <p:cTn id="51" presetID="35"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000"/>
                                        <p:tgtEl>
                                          <p:spTgt spid="5"/>
                                        </p:tgtEl>
                                      </p:cBhvr>
                                    </p:animEffect>
                                    <p:anim calcmode="lin" valueType="num">
                                      <p:cBhvr>
                                        <p:cTn id="54" dur="2000" fill="hold"/>
                                        <p:tgtEl>
                                          <p:spTgt spid="5"/>
                                        </p:tgtEl>
                                        <p:attrNameLst>
                                          <p:attrName>style.rotation</p:attrName>
                                        </p:attrNameLst>
                                      </p:cBhvr>
                                      <p:tavLst>
                                        <p:tav tm="0">
                                          <p:val>
                                            <p:fltVal val="720"/>
                                          </p:val>
                                        </p:tav>
                                        <p:tav tm="100000">
                                          <p:val>
                                            <p:fltVal val="0"/>
                                          </p:val>
                                        </p:tav>
                                      </p:tavLst>
                                    </p:anim>
                                    <p:anim calcmode="lin" valueType="num">
                                      <p:cBhvr>
                                        <p:cTn id="55" dur="2000" fill="hold"/>
                                        <p:tgtEl>
                                          <p:spTgt spid="5"/>
                                        </p:tgtEl>
                                        <p:attrNameLst>
                                          <p:attrName>ppt_h</p:attrName>
                                        </p:attrNameLst>
                                      </p:cBhvr>
                                      <p:tavLst>
                                        <p:tav tm="0">
                                          <p:val>
                                            <p:fltVal val="0"/>
                                          </p:val>
                                        </p:tav>
                                        <p:tav tm="100000">
                                          <p:val>
                                            <p:strVal val="#ppt_h"/>
                                          </p:val>
                                        </p:tav>
                                      </p:tavLst>
                                    </p:anim>
                                    <p:anim calcmode="lin" valueType="num">
                                      <p:cBhvr>
                                        <p:cTn id="5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17410"/>
                                        </p:tgtEl>
                                        <p:attrNameLst>
                                          <p:attrName>style.visibility</p:attrName>
                                        </p:attrNameLst>
                                      </p:cBhvr>
                                      <p:to>
                                        <p:strVal val="visible"/>
                                      </p:to>
                                    </p:set>
                                    <p:anim calcmode="lin" valueType="num">
                                      <p:cBhvr>
                                        <p:cTn id="61" dur="1000" fill="hold"/>
                                        <p:tgtEl>
                                          <p:spTgt spid="17410"/>
                                        </p:tgtEl>
                                        <p:attrNameLst>
                                          <p:attrName>ppt_w</p:attrName>
                                        </p:attrNameLst>
                                      </p:cBhvr>
                                      <p:tavLst>
                                        <p:tav tm="0">
                                          <p:val>
                                            <p:fltVal val="0"/>
                                          </p:val>
                                        </p:tav>
                                        <p:tav tm="100000">
                                          <p:val>
                                            <p:strVal val="#ppt_w"/>
                                          </p:val>
                                        </p:tav>
                                      </p:tavLst>
                                    </p:anim>
                                    <p:anim calcmode="lin" valueType="num">
                                      <p:cBhvr>
                                        <p:cTn id="62" dur="1000" fill="hold"/>
                                        <p:tgtEl>
                                          <p:spTgt spid="17410"/>
                                        </p:tgtEl>
                                        <p:attrNameLst>
                                          <p:attrName>ppt_h</p:attrName>
                                        </p:attrNameLst>
                                      </p:cBhvr>
                                      <p:tavLst>
                                        <p:tav tm="0">
                                          <p:val>
                                            <p:fltVal val="0"/>
                                          </p:val>
                                        </p:tav>
                                        <p:tav tm="100000">
                                          <p:val>
                                            <p:strVal val="#ppt_h"/>
                                          </p:val>
                                        </p:tav>
                                      </p:tavLst>
                                    </p:anim>
                                    <p:anim calcmode="lin" valueType="num">
                                      <p:cBhvr>
                                        <p:cTn id="63"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Тонзиліт </a:t>
            </a:r>
            <a:endParaRPr lang="uk-UA" dirty="0"/>
          </a:p>
        </p:txBody>
      </p:sp>
      <p:sp>
        <p:nvSpPr>
          <p:cNvPr id="3" name="Содержимое 2"/>
          <p:cNvSpPr>
            <a:spLocks noGrp="1"/>
          </p:cNvSpPr>
          <p:nvPr>
            <p:ph idx="1"/>
          </p:nvPr>
        </p:nvSpPr>
        <p:spPr/>
        <p:txBody>
          <a:bodyPr/>
          <a:lstStyle/>
          <a:p>
            <a:r>
              <a:rPr lang="uk-UA" dirty="0" smtClean="0"/>
              <a:t>Тонзиліт-запалення мигдалин, переважно піднебінних. Розрізняють гострий тонзиліт (ангіна) і хронічний. Часті загострення тонзиліту можуть призвести до порушень функцій серця, появи болю в суглобах.</a:t>
            </a:r>
            <a:endParaRPr lang="uk-UA" dirty="0"/>
          </a:p>
        </p:txBody>
      </p:sp>
      <p:pic>
        <p:nvPicPr>
          <p:cNvPr id="16386" name="Picture 2" descr="http://im5-tub-ua.yandex.net/i?id=109029906-68-72&amp;n=21"/>
          <p:cNvPicPr>
            <a:picLocks noChangeAspect="1" noChangeArrowheads="1"/>
          </p:cNvPicPr>
          <p:nvPr/>
        </p:nvPicPr>
        <p:blipFill>
          <a:blip r:embed="rId2" cstate="print"/>
          <a:srcRect/>
          <a:stretch>
            <a:fillRect/>
          </a:stretch>
        </p:blipFill>
        <p:spPr bwMode="auto">
          <a:xfrm>
            <a:off x="1979712" y="1219664"/>
            <a:ext cx="5184576" cy="4418673"/>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6386"/>
                                        </p:tgtEl>
                                        <p:attrNameLst>
                                          <p:attrName>style.visibility</p:attrName>
                                        </p:attrNameLst>
                                      </p:cBhvr>
                                      <p:to>
                                        <p:strVal val="visible"/>
                                      </p:to>
                                    </p:set>
                                    <p:anim calcmode="lin" valueType="num">
                                      <p:cBhvr>
                                        <p:cTn id="32" dur="1000" fill="hold"/>
                                        <p:tgtEl>
                                          <p:spTgt spid="16386"/>
                                        </p:tgtEl>
                                        <p:attrNameLst>
                                          <p:attrName>ppt_w</p:attrName>
                                        </p:attrNameLst>
                                      </p:cBhvr>
                                      <p:tavLst>
                                        <p:tav tm="0">
                                          <p:val>
                                            <p:fltVal val="0"/>
                                          </p:val>
                                        </p:tav>
                                        <p:tav tm="100000">
                                          <p:val>
                                            <p:strVal val="#ppt_w"/>
                                          </p:val>
                                        </p:tav>
                                      </p:tavLst>
                                    </p:anim>
                                    <p:anim calcmode="lin" valueType="num">
                                      <p:cBhvr>
                                        <p:cTn id="33" dur="1000" fill="hold"/>
                                        <p:tgtEl>
                                          <p:spTgt spid="16386"/>
                                        </p:tgtEl>
                                        <p:attrNameLst>
                                          <p:attrName>ppt_h</p:attrName>
                                        </p:attrNameLst>
                                      </p:cBhvr>
                                      <p:tavLst>
                                        <p:tav tm="0">
                                          <p:val>
                                            <p:fltVal val="0"/>
                                          </p:val>
                                        </p:tav>
                                        <p:tav tm="100000">
                                          <p:val>
                                            <p:strVal val="#ppt_h"/>
                                          </p:val>
                                        </p:tav>
                                      </p:tavLst>
                                    </p:anim>
                                    <p:anim calcmode="lin" valueType="num">
                                      <p:cBhvr>
                                        <p:cTn id="34"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384"/>
            <a:ext cx="8458200" cy="1143000"/>
          </a:xfrm>
        </p:spPr>
        <p:txBody>
          <a:bodyPr/>
          <a:lstStyle/>
          <a:p>
            <a:r>
              <a:rPr lang="ru-RU" b="1" dirty="0"/>
              <a:t>Ангіна</a:t>
            </a:r>
            <a:endParaRPr lang="uk-UA" b="1" dirty="0"/>
          </a:p>
        </p:txBody>
      </p:sp>
      <p:sp>
        <p:nvSpPr>
          <p:cNvPr id="3" name="Содержимое 2"/>
          <p:cNvSpPr>
            <a:spLocks noGrp="1"/>
          </p:cNvSpPr>
          <p:nvPr>
            <p:ph idx="1"/>
          </p:nvPr>
        </p:nvSpPr>
        <p:spPr>
          <a:xfrm>
            <a:off x="1115616" y="764704"/>
            <a:ext cx="7391400" cy="4864443"/>
          </a:xfrm>
        </p:spPr>
        <p:txBody>
          <a:bodyPr>
            <a:normAutofit fontScale="92500" lnSpcReduction="10000"/>
          </a:bodyPr>
          <a:lstStyle/>
          <a:p>
            <a:r>
              <a:rPr lang="uk-UA" dirty="0" smtClean="0"/>
              <a:t>Інфекційне захворювання, характеризується запаленням піднебінних мигдалин. Його викликають різні мікроби, головним чином стрептококи, що потрапляють в глотку найчастіше при безпосередньому контакті з хворим на ангіну, при користуванні брудним посудом і немитими продуктами. Запальні процеси в організмі виникають там, де порушується капілярний кровообіг.</a:t>
            </a:r>
            <a:endParaRPr lang="uk-UA" dirty="0"/>
          </a:p>
        </p:txBody>
      </p:sp>
      <p:sp>
        <p:nvSpPr>
          <p:cNvPr id="4" name="Содержимое 2"/>
          <p:cNvSpPr txBox="1">
            <a:spLocks/>
          </p:cNvSpPr>
          <p:nvPr/>
        </p:nvSpPr>
        <p:spPr>
          <a:xfrm>
            <a:off x="1331640" y="1268760"/>
            <a:ext cx="7391400" cy="486444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uk-UA" sz="2400" dirty="0" smtClean="0"/>
              <a:t>Для усунення цього недоліку потрібно підсилити рух крові по капілярах, в даному випадку, в районі мигдалин. Це досягається різними лікувальними процедурами, зокрема, компресами або спеціальними вправами. </a:t>
            </a:r>
            <a:br>
              <a:rPr lang="uk-UA" sz="2400" dirty="0" smtClean="0"/>
            </a:br>
            <a:r>
              <a:rPr lang="uk-UA" sz="2400" dirty="0" smtClean="0"/>
              <a:t>При охолодженні організму капіляри звужуються і кров слабо проходить до тканин і погано їх годує. Спазми судин виникають і з інших причин: у дітей - від страху перед дорослими та </a:t>
            </a:r>
            <a:r>
              <a:rPr lang="uk-UA" sz="2400" dirty="0" err="1" smtClean="0"/>
              <a:t>ін</a:t>
            </a:r>
            <a:r>
              <a:rPr lang="uk-UA" sz="2400" dirty="0" smtClean="0"/>
              <a:t> ситуаціями, що представляють небезпеку; у спортсменів - від втоми після тренувань і т. п.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15362" name="Picture 2" descr="http://im6-tub-ua.yandex.net/i?id=90931507-00-72&amp;n=21"/>
          <p:cNvPicPr>
            <a:picLocks noChangeAspect="1" noChangeArrowheads="1"/>
          </p:cNvPicPr>
          <p:nvPr/>
        </p:nvPicPr>
        <p:blipFill>
          <a:blip r:embed="rId2" cstate="print"/>
          <a:srcRect/>
          <a:stretch>
            <a:fillRect/>
          </a:stretch>
        </p:blipFill>
        <p:spPr bwMode="auto">
          <a:xfrm>
            <a:off x="1815799" y="1623628"/>
            <a:ext cx="5512403" cy="361074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5362"/>
                                        </p:tgtEl>
                                        <p:attrNameLst>
                                          <p:attrName>style.visibility</p:attrName>
                                        </p:attrNameLst>
                                      </p:cBhvr>
                                      <p:to>
                                        <p:strVal val="visible"/>
                                      </p:to>
                                    </p:set>
                                    <p:anim calcmode="lin" valueType="num">
                                      <p:cBhvr>
                                        <p:cTn id="47" dur="1000" fill="hold"/>
                                        <p:tgtEl>
                                          <p:spTgt spid="15362"/>
                                        </p:tgtEl>
                                        <p:attrNameLst>
                                          <p:attrName>ppt_w</p:attrName>
                                        </p:attrNameLst>
                                      </p:cBhvr>
                                      <p:tavLst>
                                        <p:tav tm="0">
                                          <p:val>
                                            <p:fltVal val="0"/>
                                          </p:val>
                                        </p:tav>
                                        <p:tav tm="100000">
                                          <p:val>
                                            <p:strVal val="#ppt_w"/>
                                          </p:val>
                                        </p:tav>
                                      </p:tavLst>
                                    </p:anim>
                                    <p:anim calcmode="lin" valueType="num">
                                      <p:cBhvr>
                                        <p:cTn id="48" dur="1000" fill="hold"/>
                                        <p:tgtEl>
                                          <p:spTgt spid="15362"/>
                                        </p:tgtEl>
                                        <p:attrNameLst>
                                          <p:attrName>ppt_h</p:attrName>
                                        </p:attrNameLst>
                                      </p:cBhvr>
                                      <p:tavLst>
                                        <p:tav tm="0">
                                          <p:val>
                                            <p:fltVal val="0"/>
                                          </p:val>
                                        </p:tav>
                                        <p:tav tm="100000">
                                          <p:val>
                                            <p:strVal val="#ppt_h"/>
                                          </p:val>
                                        </p:tav>
                                      </p:tavLst>
                                    </p:anim>
                                    <p:anim calcmode="lin" valueType="num">
                                      <p:cBhvr>
                                        <p:cTn id="4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Бронхіт</a:t>
            </a:r>
            <a:r>
              <a:rPr lang="ru-RU" b="1" dirty="0"/>
              <a:t> </a:t>
            </a:r>
            <a:endParaRPr lang="uk-UA" dirty="0"/>
          </a:p>
        </p:txBody>
      </p:sp>
      <p:sp>
        <p:nvSpPr>
          <p:cNvPr id="3" name="Содержимое 2"/>
          <p:cNvSpPr>
            <a:spLocks noGrp="1"/>
          </p:cNvSpPr>
          <p:nvPr>
            <p:ph idx="1"/>
          </p:nvPr>
        </p:nvSpPr>
        <p:spPr/>
        <p:txBody>
          <a:bodyPr>
            <a:noAutofit/>
          </a:bodyPr>
          <a:lstStyle/>
          <a:p>
            <a:r>
              <a:rPr lang="uk-UA" sz="2200" dirty="0" smtClean="0"/>
              <a:t>Бронхіт-запалення бронхів. Одне з найбільш частих захворювань органів дихання. За перебігом хвороби розрізняють гострий і хронічний бронхіт. Гострий бронхіт звичайно має інфекційну природу і часто виникає при охолодженні організму Він починається загальним нездужанням: з'являються м'язові болі, нерідко нежить, запальні ураження глотки (фарингіт), гортані (ларингіт), трахеї (трахеїт), почуття утруднення в грудях. </a:t>
            </a:r>
            <a:br>
              <a:rPr lang="uk-UA" sz="2200" dirty="0" smtClean="0"/>
            </a:br>
            <a:r>
              <a:rPr lang="uk-UA" sz="2200" dirty="0" smtClean="0"/>
              <a:t>Виникненню хронічного бронхіту сприяють паління, запилене і забруднене повітря, тривале подразнення слизової оболонки бронхів отруйними газами. </a:t>
            </a:r>
            <a:endParaRPr lang="uk-UA" sz="2200" dirty="0"/>
          </a:p>
        </p:txBody>
      </p:sp>
      <p:pic>
        <p:nvPicPr>
          <p:cNvPr id="14338" name="Picture 2" descr="http://www.gen.su/files/u13/bronh.jpg"/>
          <p:cNvPicPr>
            <a:picLocks noChangeAspect="1" noChangeArrowheads="1"/>
          </p:cNvPicPr>
          <p:nvPr/>
        </p:nvPicPr>
        <p:blipFill>
          <a:blip r:embed="rId2" cstate="print"/>
          <a:srcRect/>
          <a:stretch>
            <a:fillRect/>
          </a:stretch>
        </p:blipFill>
        <p:spPr bwMode="auto">
          <a:xfrm>
            <a:off x="1366815" y="1345630"/>
            <a:ext cx="6410371" cy="416674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4338"/>
                                        </p:tgtEl>
                                        <p:attrNameLst>
                                          <p:attrName>style.visibility</p:attrName>
                                        </p:attrNameLst>
                                      </p:cBhvr>
                                      <p:to>
                                        <p:strVal val="visible"/>
                                      </p:to>
                                    </p:set>
                                    <p:anim calcmode="lin" valueType="num">
                                      <p:cBhvr>
                                        <p:cTn id="32" dur="1000" fill="hold"/>
                                        <p:tgtEl>
                                          <p:spTgt spid="14338"/>
                                        </p:tgtEl>
                                        <p:attrNameLst>
                                          <p:attrName>ppt_w</p:attrName>
                                        </p:attrNameLst>
                                      </p:cBhvr>
                                      <p:tavLst>
                                        <p:tav tm="0">
                                          <p:val>
                                            <p:fltVal val="0"/>
                                          </p:val>
                                        </p:tav>
                                        <p:tav tm="100000">
                                          <p:val>
                                            <p:strVal val="#ppt_w"/>
                                          </p:val>
                                        </p:tav>
                                      </p:tavLst>
                                    </p:anim>
                                    <p:anim calcmode="lin" valueType="num">
                                      <p:cBhvr>
                                        <p:cTn id="33" dur="1000" fill="hold"/>
                                        <p:tgtEl>
                                          <p:spTgt spid="14338"/>
                                        </p:tgtEl>
                                        <p:attrNameLst>
                                          <p:attrName>ppt_h</p:attrName>
                                        </p:attrNameLst>
                                      </p:cBhvr>
                                      <p:tavLst>
                                        <p:tav tm="0">
                                          <p:val>
                                            <p:fltVal val="0"/>
                                          </p:val>
                                        </p:tav>
                                        <p:tav tm="100000">
                                          <p:val>
                                            <p:strVal val="#ppt_h"/>
                                          </p:val>
                                        </p:tav>
                                      </p:tavLst>
                                    </p:anim>
                                    <p:anim calcmode="lin" valueType="num">
                                      <p:cBhvr>
                                        <p:cTn id="34"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384"/>
            <a:ext cx="8458200" cy="1143000"/>
          </a:xfrm>
        </p:spPr>
        <p:txBody>
          <a:bodyPr/>
          <a:lstStyle/>
          <a:p>
            <a:r>
              <a:rPr lang="uk-UA" b="1" smtClean="0"/>
              <a:t>Бронхіальна астма</a:t>
            </a:r>
            <a:endParaRPr lang="uk-UA"/>
          </a:p>
        </p:txBody>
      </p:sp>
      <p:sp>
        <p:nvSpPr>
          <p:cNvPr id="3" name="Содержимое 2"/>
          <p:cNvSpPr>
            <a:spLocks noGrp="1"/>
          </p:cNvSpPr>
          <p:nvPr>
            <p:ph idx="1"/>
          </p:nvPr>
        </p:nvSpPr>
        <p:spPr>
          <a:xfrm>
            <a:off x="1115616" y="836712"/>
            <a:ext cx="7391400" cy="4864443"/>
          </a:xfrm>
        </p:spPr>
        <p:txBody>
          <a:bodyPr>
            <a:normAutofit fontScale="85000" lnSpcReduction="20000"/>
          </a:bodyPr>
          <a:lstStyle/>
          <a:p>
            <a:r>
              <a:rPr lang="uk-UA" smtClean="0"/>
              <a:t>Бронхіальна астма - напади задухи, настають через гостре звуження просвіту бронхів і судом гортанної щілини. Найчастіше зустрічається у дітей від 1 до 3 років і рідше - у грудних дітей і дорослих. Напади задухи з'являються зазвичай вночі раптово і пов'язані з утрудненим або свистячим диханням, страхом задихнутися і гавкаючим кашлем, але лихоманки при цьому не буває. Такий стан можна прийняти за стенокардію або круп. Різниця між астмою і крупом полягає в тому, що круп завжди супроводжується гарячковим жаром і хворий завжди закидає голову назад, щоб легше було дихати. </a:t>
            </a:r>
            <a:endParaRPr lang="uk-UA"/>
          </a:p>
        </p:txBody>
      </p:sp>
      <p:sp>
        <p:nvSpPr>
          <p:cNvPr id="4" name="Содержимое 2"/>
          <p:cNvSpPr txBox="1">
            <a:spLocks/>
          </p:cNvSpPr>
          <p:nvPr/>
        </p:nvSpPr>
        <p:spPr>
          <a:xfrm>
            <a:off x="1187624" y="836712"/>
            <a:ext cx="7391400" cy="4864443"/>
          </a:xfrm>
          <a:prstGeom prst="rect">
            <a:avLst/>
          </a:prstGeom>
        </p:spPr>
        <p:txBody>
          <a:bodyPr vert="horz" lIns="91440" tIns="45720" rIns="91440" bIns="45720" rtlCol="0">
            <a:normAutofit fontScale="92500" lnSpcReduction="20000"/>
          </a:bodyPr>
          <a:lstStyle/>
          <a:p>
            <a:pPr marL="342900" lvl="0" indent="-342900">
              <a:spcBef>
                <a:spcPct val="20000"/>
              </a:spcBef>
              <a:buFont typeface="Arial" pitchFamily="34" charset="0"/>
              <a:buChar char="•"/>
            </a:pPr>
            <a:r>
              <a:rPr lang="uk-UA" sz="3200" smtClean="0"/>
              <a:t>При астмі ж, для того щоб набрати повітря, хворий випрямляється або нахиляється вперед, при цьому відсутня біль у гортані та дихальних шляхах. Напади астми звичайно бувають викликані спазмами дрібних бронхів, набуханням слизової оболонки й закупорювання бронхів що виділяється в достатку слизом. Напади астми трапляються часто. Полегшення хворому при нападах астми приносять положення сидячи або напівсидячи з опущеними вниз ногами і приплив свіжого повітря. </a:t>
            </a:r>
            <a:endParaRPr kumimoji="0" lang="uk-UA" sz="3200" b="0" i="0" u="none" strike="noStrike" kern="1200" cap="none" spc="0" normalizeH="0" baseline="0">
              <a:ln>
                <a:noFill/>
              </a:ln>
              <a:solidFill>
                <a:schemeClr val="tx1"/>
              </a:solidFill>
              <a:effectLst/>
              <a:uLnTx/>
              <a:uFillTx/>
              <a:latin typeface="+mn-lt"/>
              <a:ea typeface="+mn-ea"/>
              <a:cs typeface="+mn-cs"/>
            </a:endParaRPr>
          </a:p>
        </p:txBody>
      </p:sp>
      <p:sp>
        <p:nvSpPr>
          <p:cNvPr id="7" name="Содержимое 2"/>
          <p:cNvSpPr txBox="1">
            <a:spLocks/>
          </p:cNvSpPr>
          <p:nvPr/>
        </p:nvSpPr>
        <p:spPr>
          <a:xfrm>
            <a:off x="1187624" y="908720"/>
            <a:ext cx="7391400" cy="4864443"/>
          </a:xfrm>
          <a:prstGeom prst="rect">
            <a:avLst/>
          </a:prstGeom>
        </p:spPr>
        <p:txBody>
          <a:bodyPr vert="horz" lIns="91440" tIns="45720" rIns="91440" bIns="45720" rtlCol="0">
            <a:normAutofit lnSpcReduction="10000"/>
          </a:bodyPr>
          <a:lstStyle/>
          <a:p>
            <a:pPr marL="342900" lvl="0" indent="-342900">
              <a:spcBef>
                <a:spcPct val="20000"/>
              </a:spcBef>
              <a:buFont typeface="Arial" pitchFamily="34" charset="0"/>
              <a:buChar char="•"/>
            </a:pPr>
            <a:r>
              <a:rPr lang="uk-UA" sz="2400" dirty="0" smtClean="0"/>
              <a:t>Причиною астми є те, що дратує нерви, і бронхіальні мембрани. Астма має своєю основою отруєння і запалення шлунково-кишкового тракту. Якщо б організм у астматиків не був перенасичений токсинами, вони б не відчували надчутливість до білків та інших речовин.  Астматик є астматиком ще задовго до того, як в нього з'явився </a:t>
            </a:r>
            <a:r>
              <a:rPr lang="uk-UA" sz="2400" dirty="0" err="1" smtClean="0"/>
              <a:t>бронхоспазм</a:t>
            </a:r>
            <a:r>
              <a:rPr lang="uk-UA" sz="2400" dirty="0" smtClean="0"/>
              <a:t>. У наслідок неконтрольованих імпульсів або емоцій, службових, побутових та інших хвилювань, відсутності спокою і самоконтролю, а також через статеві надмірності, переїдання або неправильне харчування, нестачу сну або сну без вентиляції, перезбудження і багатьох інших факторів виникає отруєння організму.  </a:t>
            </a:r>
            <a:endParaRPr kumimoji="0" lang="uk-UA" sz="3200" b="0" i="0" u="none" strike="noStrike" kern="1200" cap="none" spc="0" normalizeH="0" baseline="0" dirty="0">
              <a:ln>
                <a:noFill/>
              </a:ln>
              <a:solidFill>
                <a:schemeClr val="tx1"/>
              </a:solidFill>
              <a:effectLst/>
              <a:uLnTx/>
              <a:uFillTx/>
              <a:latin typeface="+mn-lt"/>
              <a:ea typeface="+mn-ea"/>
              <a:cs typeface="+mn-cs"/>
            </a:endParaRPr>
          </a:p>
        </p:txBody>
      </p:sp>
      <p:pic>
        <p:nvPicPr>
          <p:cNvPr id="13314" name="Picture 2" descr="http://im6-tub-ua.yandex.net/i?id=138687367-10-72&amp;n=21"/>
          <p:cNvPicPr>
            <a:picLocks noChangeAspect="1" noChangeArrowheads="1"/>
          </p:cNvPicPr>
          <p:nvPr/>
        </p:nvPicPr>
        <p:blipFill>
          <a:blip r:embed="rId2" cstate="print"/>
          <a:srcRect/>
          <a:stretch>
            <a:fillRect/>
          </a:stretch>
        </p:blipFill>
        <p:spPr bwMode="auto">
          <a:xfrm>
            <a:off x="1895736" y="1282264"/>
            <a:ext cx="5352529" cy="429347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grpId="1" nodeType="clickEffect">
                                  <p:stCondLst>
                                    <p:cond delay="0"/>
                                  </p:stCondLst>
                                  <p:childTnLst>
                                    <p:animEffect transition="out" filter="fade">
                                      <p:cBhvr>
                                        <p:cTn id="46" dur="2000"/>
                                        <p:tgtEl>
                                          <p:spTgt spid="4"/>
                                        </p:tgtEl>
                                      </p:cBhvr>
                                    </p:animEffect>
                                    <p:anim calcmode="lin" valueType="num">
                                      <p:cBhvr>
                                        <p:cTn id="47" dur="2000"/>
                                        <p:tgtEl>
                                          <p:spTgt spid="4"/>
                                        </p:tgtEl>
                                        <p:attrNameLst>
                                          <p:attrName>style.rotation</p:attrName>
                                        </p:attrNameLst>
                                      </p:cBhvr>
                                      <p:tavLst>
                                        <p:tav tm="0">
                                          <p:val>
                                            <p:fltVal val="0"/>
                                          </p:val>
                                        </p:tav>
                                        <p:tav tm="100000">
                                          <p:val>
                                            <p:fltVal val="720"/>
                                          </p:val>
                                        </p:tav>
                                      </p:tavLst>
                                    </p:anim>
                                    <p:anim calcmode="lin" valueType="num">
                                      <p:cBhvr>
                                        <p:cTn id="48" dur="2000"/>
                                        <p:tgtEl>
                                          <p:spTgt spid="4"/>
                                        </p:tgtEl>
                                        <p:attrNameLst>
                                          <p:attrName>ppt_h</p:attrName>
                                        </p:attrNameLst>
                                      </p:cBhvr>
                                      <p:tavLst>
                                        <p:tav tm="0">
                                          <p:val>
                                            <p:strVal val="ppt_h"/>
                                          </p:val>
                                        </p:tav>
                                        <p:tav tm="100000">
                                          <p:val>
                                            <p:fltVal val="0"/>
                                          </p:val>
                                        </p:tav>
                                      </p:tavLst>
                                    </p:anim>
                                    <p:anim calcmode="lin" valueType="num">
                                      <p:cBhvr>
                                        <p:cTn id="49" dur="2000"/>
                                        <p:tgtEl>
                                          <p:spTgt spid="4"/>
                                        </p:tgtEl>
                                        <p:attrNameLst>
                                          <p:attrName>ppt_w</p:attrName>
                                        </p:attrNameLst>
                                      </p:cBhvr>
                                      <p:tavLst>
                                        <p:tav tm="0">
                                          <p:val>
                                            <p:strVal val="ppt_w"/>
                                          </p:val>
                                        </p:tav>
                                        <p:tav tm="100000">
                                          <p:val>
                                            <p:fltVal val="0"/>
                                          </p:val>
                                        </p:tav>
                                      </p:tavLst>
                                    </p:anim>
                                    <p:set>
                                      <p:cBhvr>
                                        <p:cTn id="50" dur="1" fill="hold">
                                          <p:stCondLst>
                                            <p:cond delay="1999"/>
                                          </p:stCondLst>
                                        </p:cTn>
                                        <p:tgtEl>
                                          <p:spTgt spid="4"/>
                                        </p:tgtEl>
                                        <p:attrNameLst>
                                          <p:attrName>style.visibility</p:attrName>
                                        </p:attrNameLst>
                                      </p:cBhvr>
                                      <p:to>
                                        <p:strVal val="hidden"/>
                                      </p:to>
                                    </p:set>
                                  </p:childTnLst>
                                </p:cTn>
                              </p:par>
                            </p:childTnLst>
                          </p:cTn>
                        </p:par>
                        <p:par>
                          <p:cTn id="51" fill="hold">
                            <p:stCondLst>
                              <p:cond delay="2000"/>
                            </p:stCondLst>
                            <p:childTnLst>
                              <p:par>
                                <p:cTn id="52" presetID="35"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style.rotation</p:attrName>
                                        </p:attrNameLst>
                                      </p:cBhvr>
                                      <p:tavLst>
                                        <p:tav tm="0">
                                          <p:val>
                                            <p:fltVal val="720"/>
                                          </p:val>
                                        </p:tav>
                                        <p:tav tm="100000">
                                          <p:val>
                                            <p:fltVal val="0"/>
                                          </p:val>
                                        </p:tav>
                                      </p:tavLst>
                                    </p:anim>
                                    <p:anim calcmode="lin" valueType="num">
                                      <p:cBhvr>
                                        <p:cTn id="56" dur="2000" fill="hold"/>
                                        <p:tgtEl>
                                          <p:spTgt spid="7"/>
                                        </p:tgtEl>
                                        <p:attrNameLst>
                                          <p:attrName>ppt_h</p:attrName>
                                        </p:attrNameLst>
                                      </p:cBhvr>
                                      <p:tavLst>
                                        <p:tav tm="0">
                                          <p:val>
                                            <p:fltVal val="0"/>
                                          </p:val>
                                        </p:tav>
                                        <p:tav tm="100000">
                                          <p:val>
                                            <p:strVal val="#ppt_h"/>
                                          </p:val>
                                        </p:tav>
                                      </p:tavLst>
                                    </p:anim>
                                    <p:anim calcmode="lin" valueType="num">
                                      <p:cBhvr>
                                        <p:cTn id="57"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3314"/>
                                        </p:tgtEl>
                                        <p:attrNameLst>
                                          <p:attrName>style.visibility</p:attrName>
                                        </p:attrNameLst>
                                      </p:cBhvr>
                                      <p:to>
                                        <p:strVal val="visible"/>
                                      </p:to>
                                    </p:set>
                                    <p:anim calcmode="lin" valueType="num">
                                      <p:cBhvr>
                                        <p:cTn id="62" dur="1000" fill="hold"/>
                                        <p:tgtEl>
                                          <p:spTgt spid="13314"/>
                                        </p:tgtEl>
                                        <p:attrNameLst>
                                          <p:attrName>ppt_w</p:attrName>
                                        </p:attrNameLst>
                                      </p:cBhvr>
                                      <p:tavLst>
                                        <p:tav tm="0">
                                          <p:val>
                                            <p:fltVal val="0"/>
                                          </p:val>
                                        </p:tav>
                                        <p:tav tm="100000">
                                          <p:val>
                                            <p:strVal val="#ppt_w"/>
                                          </p:val>
                                        </p:tav>
                                      </p:tavLst>
                                    </p:anim>
                                    <p:anim calcmode="lin" valueType="num">
                                      <p:cBhvr>
                                        <p:cTn id="63" dur="1000" fill="hold"/>
                                        <p:tgtEl>
                                          <p:spTgt spid="13314"/>
                                        </p:tgtEl>
                                        <p:attrNameLst>
                                          <p:attrName>ppt_h</p:attrName>
                                        </p:attrNameLst>
                                      </p:cBhvr>
                                      <p:tavLst>
                                        <p:tav tm="0">
                                          <p:val>
                                            <p:fltVal val="0"/>
                                          </p:val>
                                        </p:tav>
                                        <p:tav tm="100000">
                                          <p:val>
                                            <p:strVal val="#ppt_h"/>
                                          </p:val>
                                        </p:tav>
                                      </p:tavLst>
                                    </p:anim>
                                    <p:anim calcmode="lin" valueType="num">
                                      <p:cBhvr>
                                        <p:cTn id="64"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4"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smtClean="0"/>
              <a:t>Бронхіальна астма</a:t>
            </a:r>
            <a:endParaRPr lang="uk-UA" b="1"/>
          </a:p>
        </p:txBody>
      </p:sp>
      <p:sp>
        <p:nvSpPr>
          <p:cNvPr id="3" name="Содержимое 2"/>
          <p:cNvSpPr>
            <a:spLocks noGrp="1"/>
          </p:cNvSpPr>
          <p:nvPr>
            <p:ph idx="1"/>
          </p:nvPr>
        </p:nvSpPr>
        <p:spPr>
          <a:xfrm>
            <a:off x="1115616" y="980728"/>
            <a:ext cx="7391400" cy="4864443"/>
          </a:xfrm>
        </p:spPr>
        <p:txBody>
          <a:bodyPr>
            <a:normAutofit fontScale="77500" lnSpcReduction="20000"/>
          </a:bodyPr>
          <a:lstStyle/>
          <a:p>
            <a:r>
              <a:rPr lang="uk-UA" dirty="0" smtClean="0"/>
              <a:t>Астма виникає, в першу чергу, в результаті надмірного захоплення їжею, а також багатьох інших витоків нервової енергії. Астматична криза-це токсичний «Шторм», який відбувається в той момент, коли механізм виділення вже більше не відповідає покладеним на нього завданням. З гострої форми астма швидко переходить в хронічну. За цим слід очікувати емфізему, </a:t>
            </a:r>
            <a:r>
              <a:rPr lang="uk-UA" dirty="0" err="1" smtClean="0"/>
              <a:t>бронхоектази</a:t>
            </a:r>
            <a:r>
              <a:rPr lang="uk-UA" dirty="0" smtClean="0"/>
              <a:t> </a:t>
            </a:r>
            <a:r>
              <a:rPr lang="uk-UA" dirty="0" smtClean="0"/>
              <a:t>і туберкульоз: внаслідок звуження тонких бронхіальних трубок і повітряних бульбашок легень повітря не може потрапляти в легені, і весь об'єм крові не в змозі досить окислюватися і захищатися. Адреналін не виліковує астму. Навпаки, його прийом сильно підвищує схильність нападів астми. </a:t>
            </a:r>
            <a:endParaRPr lang="uk-UA" dirty="0"/>
          </a:p>
        </p:txBody>
      </p:sp>
      <p:pic>
        <p:nvPicPr>
          <p:cNvPr id="12290" name="Picture 2" descr="http://f.doctor.kz/news/012/322/asthma-triggers.jpg"/>
          <p:cNvPicPr>
            <a:picLocks noChangeAspect="1" noChangeArrowheads="1"/>
          </p:cNvPicPr>
          <p:nvPr/>
        </p:nvPicPr>
        <p:blipFill>
          <a:blip r:embed="rId2" cstate="print"/>
          <a:srcRect/>
          <a:stretch>
            <a:fillRect/>
          </a:stretch>
        </p:blipFill>
        <p:spPr bwMode="auto">
          <a:xfrm>
            <a:off x="1709936" y="-3798"/>
            <a:ext cx="5724128" cy="6865597"/>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3">
                                            <p:txEl>
                                              <p:pRg st="0" end="0"/>
                                            </p:txEl>
                                          </p:spTgt>
                                        </p:tgtEl>
                                      </p:cBhvr>
                                    </p:animEffect>
                                    <p:anim calcmode="lin" valueType="num">
                                      <p:cBhvr>
                                        <p:cTn id="32" dur="2000"/>
                                        <p:tgtEl>
                                          <p:spTgt spid="3">
                                            <p:txEl>
                                              <p:pRg st="0" end="0"/>
                                            </p:txEl>
                                          </p:spTgt>
                                        </p:tgtEl>
                                        <p:attrNameLst>
                                          <p:attrName>style.rotation</p:attrName>
                                        </p:attrNameLst>
                                      </p:cBhvr>
                                      <p:tavLst>
                                        <p:tav tm="0">
                                          <p:val>
                                            <p:fltVal val="0"/>
                                          </p:val>
                                        </p:tav>
                                        <p:tav tm="100000">
                                          <p:val>
                                            <p:fltVal val="720"/>
                                          </p:val>
                                        </p:tav>
                                      </p:tavLst>
                                    </p:anim>
                                    <p:anim calcmode="lin" valueType="num">
                                      <p:cBhvr>
                                        <p:cTn id="33" dur="2000"/>
                                        <p:tgtEl>
                                          <p:spTgt spid="3">
                                            <p:txEl>
                                              <p:pRg st="0" end="0"/>
                                            </p:txEl>
                                          </p:spTgt>
                                        </p:tgtEl>
                                        <p:attrNameLst>
                                          <p:attrName>ppt_h</p:attrName>
                                        </p:attrNameLst>
                                      </p:cBhvr>
                                      <p:tavLst>
                                        <p:tav tm="0">
                                          <p:val>
                                            <p:strVal val="ppt_h"/>
                                          </p:val>
                                        </p:tav>
                                        <p:tav tm="100000">
                                          <p:val>
                                            <p:fltVal val="0"/>
                                          </p:val>
                                        </p:tav>
                                      </p:tavLst>
                                    </p:anim>
                                    <p:anim calcmode="lin" valueType="num">
                                      <p:cBhvr>
                                        <p:cTn id="34" dur="2000"/>
                                        <p:tgtEl>
                                          <p:spTgt spid="3">
                                            <p:txEl>
                                              <p:pRg st="0" end="0"/>
                                            </p:txEl>
                                          </p:spTgt>
                                        </p:tgtEl>
                                        <p:attrNameLst>
                                          <p:attrName>ppt_w</p:attrName>
                                        </p:attrNameLst>
                                      </p:cBhvr>
                                      <p:tavLst>
                                        <p:tav tm="0">
                                          <p:val>
                                            <p:strVal val="ppt_w"/>
                                          </p:val>
                                        </p:tav>
                                        <p:tav tm="100000">
                                          <p:val>
                                            <p:fltVal val="0"/>
                                          </p:val>
                                        </p:tav>
                                      </p:tavLst>
                                    </p:anim>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2290"/>
                                        </p:tgtEl>
                                        <p:attrNameLst>
                                          <p:attrName>style.visibility</p:attrName>
                                        </p:attrNameLst>
                                      </p:cBhvr>
                                      <p:to>
                                        <p:strVal val="visible"/>
                                      </p:to>
                                    </p:set>
                                    <p:anim calcmode="lin" valueType="num">
                                      <p:cBhvr>
                                        <p:cTn id="40" dur="1000" fill="hold"/>
                                        <p:tgtEl>
                                          <p:spTgt spid="12290"/>
                                        </p:tgtEl>
                                        <p:attrNameLst>
                                          <p:attrName>ppt_w</p:attrName>
                                        </p:attrNameLst>
                                      </p:cBhvr>
                                      <p:tavLst>
                                        <p:tav tm="0">
                                          <p:val>
                                            <p:fltVal val="0"/>
                                          </p:val>
                                        </p:tav>
                                        <p:tav tm="100000">
                                          <p:val>
                                            <p:strVal val="#ppt_w"/>
                                          </p:val>
                                        </p:tav>
                                      </p:tavLst>
                                    </p:anim>
                                    <p:anim calcmode="lin" valueType="num">
                                      <p:cBhvr>
                                        <p:cTn id="41" dur="1000" fill="hold"/>
                                        <p:tgtEl>
                                          <p:spTgt spid="12290"/>
                                        </p:tgtEl>
                                        <p:attrNameLst>
                                          <p:attrName>ppt_h</p:attrName>
                                        </p:attrNameLst>
                                      </p:cBhvr>
                                      <p:tavLst>
                                        <p:tav tm="0">
                                          <p:val>
                                            <p:fltVal val="0"/>
                                          </p:val>
                                        </p:tav>
                                        <p:tav tm="100000">
                                          <p:val>
                                            <p:strVal val="#ppt_h"/>
                                          </p:val>
                                        </p:tav>
                                      </p:tavLst>
                                    </p:anim>
                                    <p:anim calcmode="lin" valueType="num">
                                      <p:cBhvr>
                                        <p:cTn id="42"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theme/theme1.xml><?xml version="1.0" encoding="utf-8"?>
<a:theme xmlns:a="http://schemas.openxmlformats.org/drawingml/2006/main" name="Основной слайд">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сновной слайд">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TS030006736</Template>
  <TotalTime>367</TotalTime>
  <Words>2843</Words>
  <Application>Microsoft Office PowerPoint</Application>
  <PresentationFormat>Экран (4:3)</PresentationFormat>
  <Paragraphs>63</Paragraphs>
  <Slides>20</Slides>
  <Notes>0</Notes>
  <HiddenSlides>0</HiddenSlides>
  <MMClips>1</MMClips>
  <ScaleCrop>false</ScaleCrop>
  <HeadingPairs>
    <vt:vector size="4" baseType="variant">
      <vt:variant>
        <vt:lpstr>Тема</vt:lpstr>
      </vt:variant>
      <vt:variant>
        <vt:i4>3</vt:i4>
      </vt:variant>
      <vt:variant>
        <vt:lpstr>Заголовки слайдов</vt:lpstr>
      </vt:variant>
      <vt:variant>
        <vt:i4>20</vt:i4>
      </vt:variant>
    </vt:vector>
  </HeadingPairs>
  <TitlesOfParts>
    <vt:vector size="23" baseType="lpstr">
      <vt:lpstr>Основной слайд</vt:lpstr>
      <vt:lpstr>1_Основной слайд</vt:lpstr>
      <vt:lpstr>Тема Office</vt:lpstr>
      <vt:lpstr>Захворювання дихальної системи</vt:lpstr>
      <vt:lpstr>Дихальна система</vt:lpstr>
      <vt:lpstr>Слайд 3</vt:lpstr>
      <vt:lpstr>ЗАХВОРЮВАННЯ ВЕРХНІХ ДИХАЛЬНИХ ШЛЯХІВ</vt:lpstr>
      <vt:lpstr>Тонзиліт </vt:lpstr>
      <vt:lpstr>Ангіна</vt:lpstr>
      <vt:lpstr>Бронхіт </vt:lpstr>
      <vt:lpstr>Бронхіальна астма</vt:lpstr>
      <vt:lpstr>Бронхіальна астма</vt:lpstr>
      <vt:lpstr>Для того щоб полегшити своє становище, хворим на астму необхідно строго дотримуватися певних правил: </vt:lpstr>
      <vt:lpstr>Кашель</vt:lpstr>
      <vt:lpstr>Коклюш </vt:lpstr>
      <vt:lpstr>Застуда</vt:lpstr>
      <vt:lpstr>Грип</vt:lpstr>
      <vt:lpstr>Нежить </vt:lpstr>
      <vt:lpstr>Гайморит </vt:lpstr>
      <vt:lpstr>ЗАХВОРЮВАННЯ ЛЕГЕНЬ</vt:lpstr>
      <vt:lpstr>Пневмонія</vt:lpstr>
      <vt:lpstr>Плеврит</vt:lpstr>
      <vt:lpstr>Туберкульоз легень</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Администратор</cp:lastModifiedBy>
  <cp:revision>42</cp:revision>
  <dcterms:created xsi:type="dcterms:W3CDTF">2013-11-22T16:43:00Z</dcterms:created>
  <dcterms:modified xsi:type="dcterms:W3CDTF">2013-11-24T17:31:52Z</dcterms:modified>
</cp:coreProperties>
</file>