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A17B-E0BE-4996-AC65-7F7771FE46AB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F26E-92C2-48E0-A3E5-32F64CD29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EC89-5B32-48EA-9BD6-5C854425CB22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4BF9-D851-4B10-908C-CEF2C7FEA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18A9-220B-47DC-A044-E13933E38D55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EB37-8B0C-4B25-A4C1-DA32A5810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DCE2-99D0-4244-94AE-AB933D382EB6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7AB6-DA53-4212-A132-04E546C6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3352-FD45-478F-8330-3F91B220E231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4ADB-F803-4597-99CD-2E54D368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CE14-E879-487C-8249-FBF12E238C72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C4F1-78D5-4474-BEC5-DEB6583E5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BE78-0ECC-4CC7-807C-61AB81C670C4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2EF7-9F51-4492-8E28-B5843D66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C883-50DD-4857-B3C3-8C54DD7AB8D8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F96F-562C-48C2-88D5-8B84C93B5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3139-3576-4EE7-B9B0-BF6E2019C95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9BCF-1CC5-447A-832A-226D4E0C8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C980-0FBB-42E2-BE25-CBA56F59E754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3022-CA05-4C10-A75E-4DE00E1A7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B259-447D-4D36-9B10-7E0F31CBC85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958A-938C-4DDA-BC14-09B41B2B3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445A8-7DBB-47B2-BC5D-5A65075A8E58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AC511-AC88-4F2A-A2AA-823786D55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7"/>
            <a:ext cx="7200800" cy="2304255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тестування на ВІЛ - інфекцію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13176"/>
            <a:ext cx="3816424" cy="1728192"/>
          </a:xfrm>
        </p:spPr>
        <p:txBody>
          <a:bodyPr/>
          <a:lstStyle/>
          <a:p>
            <a:pPr algn="r"/>
            <a:r>
              <a:rPr lang="uk-UA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pPr algn="r"/>
            <a:r>
              <a:rPr lang="uk-UA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6 гімназійного класу</a:t>
            </a:r>
          </a:p>
          <a:p>
            <a:pPr algn="r"/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Черепанин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Христина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52383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Коли доцільно робити аналіз на ВІЛ?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dirty="0" smtClean="0"/>
              <a:t>•   </a:t>
            </a:r>
            <a:r>
              <a:rPr lang="uk-UA" b="1" dirty="0" smtClean="0">
                <a:solidFill>
                  <a:schemeClr val="bg1"/>
                </a:solidFill>
              </a:rPr>
              <a:t> Після ризикованого статевого контакту;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   Після використання нестерильного інструменту, шприців, голок тощо.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   Під час вагітності.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Діагноз ВІЛ-інфекція не означає «кінець світу». Люди, інфіковані ВІЛ, можуть прожити довге, повноцінне і щасливе життя. Дуже важливо вчасно звернутися  до лікувальних закладів, де можна отримати висококваліфіковану медичну допомогу. 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Згідно законодавства України з питань ВІЛ/СНІД, ВІЛ-позитивні люди мають ті ж права, що й інші громадяни України. 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369059524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53136"/>
            <a:ext cx="3085209" cy="2060823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2171700" cy="2114550"/>
          </a:xfrm>
          <a:prstGeom prst="rect">
            <a:avLst/>
          </a:prstGeom>
        </p:spPr>
      </p:pic>
      <p:pic>
        <p:nvPicPr>
          <p:cNvPr id="6" name="Рисунок 5" descr="завантаженн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556792"/>
            <a:ext cx="21717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12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 причин пройти ДКТ: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У процесі консультування ти дізнаєшся про фактори ризику та шляхи передачі ВІЛ, що допоможе зберегти тебе і спланувати твоє майбутнє.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Отримання результату тесту допоможе уникнути тяжкого стану невизначеності.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Це дасть тобі впевненість у тому, що ти не передаєш ВІЛ тим, кого любиш, особливо, якщо ти не користуєшся  презервативом.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Якщо ти збираєшся стати мамою, а тест на ВІЛ позитивний, то можеш бути спокійна за майбутнє дитя, оскільки передача вірусу від матері до дитини може бути значно знижена, якщо вагітна жінка з позитивним ВІЛ-статусом своєчасно починає отримувати  </a:t>
            </a:r>
            <a:r>
              <a:rPr lang="uk-UA" dirty="0" err="1" smtClean="0">
                <a:solidFill>
                  <a:schemeClr val="bg1"/>
                </a:solidFill>
              </a:rPr>
              <a:t>антиретровірусну</a:t>
            </a:r>
            <a:r>
              <a:rPr lang="uk-UA" dirty="0" smtClean="0">
                <a:solidFill>
                  <a:schemeClr val="bg1"/>
                </a:solidFill>
              </a:rPr>
              <a:t> терапію.                                                 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Тестування на ВІЛ не займає багато часу («швидкий тест» дає результат за  15 хвилин) і  проводиться анонімно (на прохання), конфіденційно та безкоштовно.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Без відповідного лікування ВІЛ-інфекція приводить до серйозних  наслідків для здоров’я і життя.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 Рання </a:t>
            </a:r>
            <a:r>
              <a:rPr lang="uk-UA" dirty="0" err="1" smtClean="0">
                <a:solidFill>
                  <a:schemeClr val="bg1"/>
                </a:solidFill>
              </a:rPr>
              <a:t>дігностика</a:t>
            </a:r>
            <a:r>
              <a:rPr lang="uk-UA" dirty="0" smtClean="0">
                <a:solidFill>
                  <a:schemeClr val="bg1"/>
                </a:solidFill>
              </a:rPr>
              <a:t> ВІЛ і своєчасний початок </a:t>
            </a:r>
            <a:r>
              <a:rPr lang="uk-UA" dirty="0" err="1" smtClean="0">
                <a:solidFill>
                  <a:schemeClr val="bg1"/>
                </a:solidFill>
              </a:rPr>
              <a:t>антиретровірусної</a:t>
            </a:r>
            <a:r>
              <a:rPr lang="uk-UA" dirty="0" smtClean="0">
                <a:solidFill>
                  <a:schemeClr val="bg1"/>
                </a:solidFill>
              </a:rPr>
              <a:t> терапії дозволяє зберегти здоров’я людини.   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128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Щоб знизити ризик ВІЛ-інфікування: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•   </a:t>
            </a:r>
            <a:r>
              <a:rPr lang="uk-UA" dirty="0" smtClean="0">
                <a:solidFill>
                  <a:schemeClr val="bg1"/>
                </a:solidFill>
              </a:rPr>
              <a:t> Використовуйте якісні презервативи під час сексуальних контактів;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  Користуйтеся лише власними засобами гігієни: зубною щіткою, бритвою;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  Використовуйте одноразовий  або стерильний  інструментарій, що порушує цілісність шкіри;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  У салонах краси, перукарнях необхідно пересвідчитися, що під час процедур використовується дезінфікований інструментарій.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chievements-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12976"/>
            <a:ext cx="5112568" cy="3440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</a:t>
            </a:r>
            <a:r>
              <a:rPr lang="uk-UA" sz="2400" b="1" dirty="0" smtClean="0">
                <a:solidFill>
                  <a:schemeClr val="bg1"/>
                </a:solidFill>
              </a:rPr>
              <a:t>тестів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bg1"/>
                </a:solidFill>
              </a:rPr>
              <a:t>1-й тест – </a:t>
            </a:r>
            <a:r>
              <a:rPr lang="uk-UA" b="1" dirty="0" err="1" smtClean="0">
                <a:solidFill>
                  <a:schemeClr val="bg1"/>
                </a:solidFill>
              </a:rPr>
              <a:t>імуноферментний</a:t>
            </a:r>
            <a:r>
              <a:rPr lang="uk-UA" b="1" dirty="0" smtClean="0">
                <a:solidFill>
                  <a:schemeClr val="bg1"/>
                </a:solidFill>
              </a:rPr>
              <a:t> аналіз (ІФА).</a:t>
            </a:r>
            <a:r>
              <a:rPr lang="uk-UA" dirty="0" smtClean="0">
                <a:solidFill>
                  <a:schemeClr val="bg1"/>
                </a:solidFill>
              </a:rPr>
              <a:t> Це найбільш розповсюджений метод діагностики. Через три місяці після того, як вірус потрапить у </a:t>
            </a:r>
            <a:r>
              <a:rPr lang="uk-UA" dirty="0" err="1" smtClean="0">
                <a:solidFill>
                  <a:schemeClr val="bg1"/>
                </a:solidFill>
              </a:rPr>
              <a:t>кровотік</a:t>
            </a:r>
            <a:r>
              <a:rPr lang="uk-UA" dirty="0" smtClean="0">
                <a:solidFill>
                  <a:schemeClr val="bg1"/>
                </a:solidFill>
              </a:rPr>
              <a:t>, в організмі людини накопичується та кількість антитіл, яку може виявити </a:t>
            </a:r>
            <a:r>
              <a:rPr lang="uk-UA" dirty="0" err="1" smtClean="0">
                <a:solidFill>
                  <a:schemeClr val="bg1"/>
                </a:solidFill>
              </a:rPr>
              <a:t>імуноферментний</a:t>
            </a:r>
            <a:r>
              <a:rPr lang="uk-UA" dirty="0" smtClean="0">
                <a:solidFill>
                  <a:schemeClr val="bg1"/>
                </a:solidFill>
              </a:rPr>
              <a:t> аналіз. Приблизно в 1% випадків аналіз дає </a:t>
            </a:r>
            <a:r>
              <a:rPr lang="uk-UA" dirty="0" err="1" smtClean="0">
                <a:solidFill>
                  <a:schemeClr val="bg1"/>
                </a:solidFill>
              </a:rPr>
              <a:t>хибнопозитивний</a:t>
            </a:r>
            <a:r>
              <a:rPr lang="uk-UA" dirty="0" smtClean="0">
                <a:solidFill>
                  <a:schemeClr val="bg1"/>
                </a:solidFill>
              </a:rPr>
              <a:t> чи </a:t>
            </a:r>
            <a:r>
              <a:rPr lang="uk-UA" dirty="0" err="1" smtClean="0">
                <a:solidFill>
                  <a:schemeClr val="bg1"/>
                </a:solidFill>
              </a:rPr>
              <a:t>хибнонегативний</a:t>
            </a:r>
            <a:r>
              <a:rPr lang="uk-UA" dirty="0" smtClean="0">
                <a:solidFill>
                  <a:schemeClr val="bg1"/>
                </a:solidFill>
              </a:rPr>
              <a:t> результати.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Хибнонегативний</a:t>
            </a:r>
            <a:r>
              <a:rPr lang="uk-UA" dirty="0" smtClean="0">
                <a:solidFill>
                  <a:schemeClr val="bg1"/>
                </a:solidFill>
              </a:rPr>
              <a:t> результат може бути отриманий, якщо антитіла до вірусу не встигли виробитися чи на термінальній стадії </a:t>
            </a:r>
            <a:r>
              <a:rPr lang="uk-UA" dirty="0" err="1" smtClean="0">
                <a:solidFill>
                  <a:schemeClr val="bg1"/>
                </a:solidFill>
              </a:rPr>
              <a:t>СНІДу</a:t>
            </a:r>
            <a:r>
              <a:rPr lang="uk-UA" dirty="0" smtClean="0">
                <a:solidFill>
                  <a:schemeClr val="bg1"/>
                </a:solidFill>
              </a:rPr>
              <a:t>, коли вірусу в крові так багато, що клітини </a:t>
            </a:r>
            <a:r>
              <a:rPr lang="en-US" dirty="0" smtClean="0">
                <a:solidFill>
                  <a:schemeClr val="bg1"/>
                </a:solidFill>
              </a:rPr>
              <a:t>CD-4 </a:t>
            </a:r>
            <a:r>
              <a:rPr lang="uk-UA" dirty="0" smtClean="0">
                <a:solidFill>
                  <a:schemeClr val="bg1"/>
                </a:solidFill>
              </a:rPr>
              <a:t>та антитіла практично відсутні. Якщо ви бажаєте переконатися у тому, що ваш негативний результат не є насправді </a:t>
            </a:r>
            <a:r>
              <a:rPr lang="uk-UA" dirty="0" err="1" smtClean="0">
                <a:solidFill>
                  <a:schemeClr val="bg1"/>
                </a:solidFill>
              </a:rPr>
              <a:t>хибнонегативним</a:t>
            </a:r>
            <a:r>
              <a:rPr lang="uk-UA" dirty="0" smtClean="0">
                <a:solidFill>
                  <a:schemeClr val="bg1"/>
                </a:solidFill>
              </a:rPr>
              <a:t>, має сенс перездати ІФА ще раз через три місяці.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Хибнопозитивний</a:t>
            </a:r>
            <a:r>
              <a:rPr lang="uk-UA" dirty="0" smtClean="0">
                <a:solidFill>
                  <a:schemeClr val="bg1"/>
                </a:solidFill>
              </a:rPr>
              <a:t> результат, здебільшого, виявляється при обстеженні пацієнтів з хронічними інфекційними, </a:t>
            </a:r>
            <a:r>
              <a:rPr lang="uk-UA" dirty="0" err="1" smtClean="0">
                <a:solidFill>
                  <a:schemeClr val="bg1"/>
                </a:solidFill>
              </a:rPr>
              <a:t>аутоімунними</a:t>
            </a:r>
            <a:r>
              <a:rPr lang="uk-UA" dirty="0" smtClean="0">
                <a:solidFill>
                  <a:schemeClr val="bg1"/>
                </a:solidFill>
              </a:rPr>
              <a:t>, онкологічними та деякими іншими захворюваннями, а також у випадку вагітності. Тому кожний позитивний результат обов’язково перевіряється на більш чутливому тесті – </a:t>
            </a:r>
            <a:r>
              <a:rPr lang="uk-UA" dirty="0" err="1" smtClean="0">
                <a:solidFill>
                  <a:schemeClr val="bg1"/>
                </a:solidFill>
              </a:rPr>
              <a:t>імуноблоті</a:t>
            </a:r>
            <a:r>
              <a:rPr lang="uk-UA" dirty="0" smtClean="0">
                <a:solidFill>
                  <a:schemeClr val="bg1"/>
                </a:solidFill>
              </a:rPr>
              <a:t>. Позитивний результат </a:t>
            </a:r>
            <a:r>
              <a:rPr lang="uk-UA" dirty="0" err="1" smtClean="0">
                <a:solidFill>
                  <a:schemeClr val="bg1"/>
                </a:solidFill>
              </a:rPr>
              <a:t>імуноблоту</a:t>
            </a:r>
            <a:r>
              <a:rPr lang="uk-UA" dirty="0" smtClean="0">
                <a:solidFill>
                  <a:schemeClr val="bg1"/>
                </a:solidFill>
              </a:rPr>
              <a:t> після позитивного ІФА є достовірним на 99,9% - це максимальна точність для будь-якого медичного тесту.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79"/>
            <a:ext cx="58326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2-й тест – </a:t>
            </a:r>
            <a:r>
              <a:rPr lang="uk-UA" b="1" dirty="0" err="1" smtClean="0">
                <a:solidFill>
                  <a:schemeClr val="bg1"/>
                </a:solidFill>
              </a:rPr>
              <a:t>імуноблот</a:t>
            </a:r>
            <a:r>
              <a:rPr lang="uk-UA" b="1" dirty="0" smtClean="0">
                <a:solidFill>
                  <a:schemeClr val="bg1"/>
                </a:solidFill>
              </a:rPr>
              <a:t> (ІБ).</a:t>
            </a:r>
            <a:r>
              <a:rPr lang="uk-UA" dirty="0" smtClean="0">
                <a:solidFill>
                  <a:schemeClr val="bg1"/>
                </a:solidFill>
              </a:rPr>
              <a:t> Цей тест визначає наявність специфічних антитіл до ВІЛ. Результат може бути позитивним, негативним та сумнівним (або невизначеним).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Невизначений результат може означати, що у </a:t>
            </a:r>
            <a:r>
              <a:rPr lang="uk-UA" dirty="0" err="1" smtClean="0">
                <a:solidFill>
                  <a:schemeClr val="bg1"/>
                </a:solidFill>
              </a:rPr>
              <a:t>кровотоці</a:t>
            </a:r>
            <a:r>
              <a:rPr lang="uk-UA" dirty="0" smtClean="0">
                <a:solidFill>
                  <a:schemeClr val="bg1"/>
                </a:solidFill>
              </a:rPr>
              <a:t> людини є ВІЛ, але ще не весь спектр антитіл вироблено організмом. Здебільшого, за 1-3-6 місяців з моменту отримання сумнівного результату у сироватці з’являються одне за одним всі антитіла та ВІЛ. У цьому випадку сумнівний результат є свідченням початкової стадії ВІЛ-інфекції. Невизначений результат </a:t>
            </a:r>
            <a:r>
              <a:rPr lang="uk-UA" dirty="0" err="1" smtClean="0">
                <a:solidFill>
                  <a:schemeClr val="bg1"/>
                </a:solidFill>
              </a:rPr>
              <a:t>імуноблоту</a:t>
            </a:r>
            <a:r>
              <a:rPr lang="uk-UA" dirty="0" smtClean="0">
                <a:solidFill>
                  <a:schemeClr val="bg1"/>
                </a:solidFill>
              </a:rPr>
              <a:t> також може означати, що людина не інфікована ВІЛ, але в її організмі є антитіла, схожі на антитіла до ВІЛ. Такий результат буває у хворих на туберкульоз, </a:t>
            </a:r>
            <a:r>
              <a:rPr lang="uk-UA" dirty="0" err="1" smtClean="0">
                <a:solidFill>
                  <a:schemeClr val="bg1"/>
                </a:solidFill>
              </a:rPr>
              <a:t>онкохворих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пацієнтів</a:t>
            </a:r>
            <a:r>
              <a:rPr lang="uk-UA" dirty="0" smtClean="0">
                <a:solidFill>
                  <a:schemeClr val="bg1"/>
                </a:solidFill>
              </a:rPr>
              <a:t>, які отримують багаторазові </a:t>
            </a:r>
            <a:r>
              <a:rPr lang="uk-UA" dirty="0" err="1" smtClean="0">
                <a:solidFill>
                  <a:schemeClr val="bg1"/>
                </a:solidFill>
              </a:rPr>
              <a:t>гемотрансфузії</a:t>
            </a:r>
            <a:r>
              <a:rPr lang="uk-UA" dirty="0" smtClean="0">
                <a:solidFill>
                  <a:schemeClr val="bg1"/>
                </a:solidFill>
              </a:rPr>
              <a:t> (переливання крові), у вагітних жінок. При невизначеному результаті ІБ пацієнт знаходиться під спостереженням лікаря-інфекціоніста та повторює аналіз через 1, 3 та 6 місяців.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04190">
            <a:off x="6699679" y="662113"/>
            <a:ext cx="2226396" cy="1669797"/>
          </a:xfrm>
          <a:prstGeom prst="rect">
            <a:avLst/>
          </a:prstGeom>
        </p:spPr>
      </p:pic>
      <p:pic>
        <p:nvPicPr>
          <p:cNvPr id="4" name="Рисунок 3" descr="3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645024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7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3-й тест – </a:t>
            </a:r>
            <a:r>
              <a:rPr lang="uk-UA" b="1" dirty="0" err="1" smtClean="0">
                <a:solidFill>
                  <a:schemeClr val="bg1"/>
                </a:solidFill>
              </a:rPr>
              <a:t>полімеразна</a:t>
            </a:r>
            <a:r>
              <a:rPr lang="uk-UA" b="1" dirty="0" smtClean="0">
                <a:solidFill>
                  <a:schemeClr val="bg1"/>
                </a:solidFill>
              </a:rPr>
              <a:t> ланцюгова реакція (ПЛР)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r>
              <a:rPr lang="uk-UA" b="1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Він використовується для визначення РНК та ДНК вірусу. Це дуже ефективна та чутлива реакція, яка дозволяє отримати результат, досліджуючи ДНК усього лише однієї клітини, шляхом множення (чи – ампліфікації) специфічних послідовностей ДНК. ПЛР використовується для: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</a:t>
            </a:r>
            <a:r>
              <a:rPr lang="uk-UA" dirty="0" smtClean="0">
                <a:solidFill>
                  <a:schemeClr val="bg1"/>
                </a:solidFill>
              </a:rPr>
              <a:t>визначення </a:t>
            </a:r>
            <a:r>
              <a:rPr lang="uk-UA" dirty="0" smtClean="0">
                <a:solidFill>
                  <a:schemeClr val="bg1"/>
                </a:solidFill>
              </a:rPr>
              <a:t>наявності чи відсутності самого ВІЛ у «період вікна» та за сумнівного результату </a:t>
            </a:r>
            <a:r>
              <a:rPr lang="uk-UA" dirty="0" err="1" smtClean="0">
                <a:solidFill>
                  <a:schemeClr val="bg1"/>
                </a:solidFill>
              </a:rPr>
              <a:t>імуноблоту</a:t>
            </a:r>
            <a:r>
              <a:rPr lang="uk-UA" dirty="0" smtClean="0">
                <a:solidFill>
                  <a:schemeClr val="bg1"/>
                </a:solidFill>
              </a:rPr>
              <a:t>;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</a:t>
            </a:r>
            <a:r>
              <a:rPr lang="uk-UA" dirty="0" smtClean="0">
                <a:solidFill>
                  <a:schemeClr val="bg1"/>
                </a:solidFill>
              </a:rPr>
              <a:t>для </a:t>
            </a:r>
            <a:r>
              <a:rPr lang="uk-UA" dirty="0" smtClean="0">
                <a:solidFill>
                  <a:schemeClr val="bg1"/>
                </a:solidFill>
              </a:rPr>
              <a:t>визначення того, який вірус присутній в організмі – </a:t>
            </a:r>
            <a:r>
              <a:rPr lang="uk-UA" dirty="0" smtClean="0">
                <a:solidFill>
                  <a:schemeClr val="bg1"/>
                </a:solidFill>
              </a:rPr>
              <a:t>ВІЛ -</a:t>
            </a:r>
            <a:r>
              <a:rPr lang="uk-UA" dirty="0" smtClean="0">
                <a:solidFill>
                  <a:schemeClr val="bg1"/>
                </a:solidFill>
              </a:rPr>
              <a:t>1 чи </a:t>
            </a:r>
            <a:r>
              <a:rPr lang="uk-UA" dirty="0" smtClean="0">
                <a:solidFill>
                  <a:schemeClr val="bg1"/>
                </a:solidFill>
              </a:rPr>
              <a:t>ВІЛ - 2</a:t>
            </a:r>
            <a:r>
              <a:rPr lang="uk-UA" dirty="0" smtClean="0">
                <a:solidFill>
                  <a:schemeClr val="bg1"/>
                </a:solidFill>
              </a:rPr>
              <a:t>;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</a:t>
            </a:r>
            <a:r>
              <a:rPr lang="uk-UA" dirty="0" smtClean="0">
                <a:solidFill>
                  <a:schemeClr val="bg1"/>
                </a:solidFill>
              </a:rPr>
              <a:t>для </a:t>
            </a:r>
            <a:r>
              <a:rPr lang="uk-UA" dirty="0" smtClean="0">
                <a:solidFill>
                  <a:schemeClr val="bg1"/>
                </a:solidFill>
              </a:rPr>
              <a:t>визначення та контролю вірусного навантаження;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 для визначення ВІЛ-статусу новонароджених, які народилися від ВІЛ-інфікованих матерів;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• </a:t>
            </a:r>
            <a:r>
              <a:rPr lang="uk-UA" dirty="0" smtClean="0">
                <a:solidFill>
                  <a:schemeClr val="bg1"/>
                </a:solidFill>
              </a:rPr>
              <a:t>у </a:t>
            </a:r>
            <a:r>
              <a:rPr lang="uk-UA" dirty="0" smtClean="0">
                <a:solidFill>
                  <a:schemeClr val="bg1"/>
                </a:solidFill>
              </a:rPr>
              <a:t>службах переливання крові.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734" y="4077072"/>
            <a:ext cx="3524082" cy="2639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Чутливість даного тесту є дуже високою: він виявляє сам вірус, причому за дуже короткий час (в середньому близько 10 днів) з моменту імовірного інфікування. Однак, ця ж висока чутливість дозволяє тесту реагувати і на багато інших інфекцій, що призводить до частих </a:t>
            </a:r>
            <a:r>
              <a:rPr lang="uk-UA" dirty="0" err="1" smtClean="0">
                <a:solidFill>
                  <a:schemeClr val="bg1"/>
                </a:solidFill>
              </a:rPr>
              <a:t>хибнопозитивних</a:t>
            </a:r>
            <a:r>
              <a:rPr lang="uk-UA" dirty="0" smtClean="0">
                <a:solidFill>
                  <a:schemeClr val="bg1"/>
                </a:solidFill>
              </a:rPr>
              <a:t> результатів. Тому за результатами цього тесту ніколи не встановлюється остаточний діагноз.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Проведення ПЛР вимагає складного лабораторного обладнання та високої кваліфікації спеціалістів. Більш того, метод є дуже дорогим і тому у масовому тестуванні на ВІЛ, яке, згідно законодавства, проводиться для населення безкоштовно, застосовуватися не може.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4104456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4-й тест – так званий </a:t>
            </a:r>
            <a:r>
              <a:rPr lang="ru-RU" b="1" dirty="0" err="1" smtClean="0">
                <a:solidFill>
                  <a:schemeClr val="bg1"/>
                </a:solidFill>
              </a:rPr>
              <a:t>експрес-тест</a:t>
            </a:r>
            <a:r>
              <a:rPr lang="ru-RU" b="1" dirty="0" smtClean="0">
                <a:solidFill>
                  <a:schemeClr val="bg1"/>
                </a:solidFill>
              </a:rPr>
              <a:t>. 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застосовують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екстрених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ситуаціях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операцій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життєвими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при пологах).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експрес-тесту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вимагає</a:t>
            </a:r>
            <a:r>
              <a:rPr lang="ru-RU" dirty="0" smtClean="0">
                <a:solidFill>
                  <a:schemeClr val="bg1"/>
                </a:solidFill>
              </a:rPr>
              <a:t> складного </a:t>
            </a:r>
            <a:r>
              <a:rPr lang="ru-RU" dirty="0" err="1" smtClean="0">
                <a:solidFill>
                  <a:schemeClr val="bg1"/>
                </a:solidFill>
              </a:rPr>
              <a:t>обладнання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високої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кваліфікації</a:t>
            </a:r>
            <a:r>
              <a:rPr lang="ru-RU" dirty="0" smtClean="0">
                <a:solidFill>
                  <a:schemeClr val="bg1"/>
                </a:solidFill>
              </a:rPr>
              <a:t> персоналу,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результат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підтверджено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стандартним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тестуванням</a:t>
            </a:r>
            <a:r>
              <a:rPr lang="ru-RU" dirty="0" smtClean="0">
                <a:solidFill>
                  <a:schemeClr val="bg1"/>
                </a:solidFill>
              </a:rPr>
              <a:t> на ВІЛ.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660x440_85_site214_11_20121203175615_17154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5006424" cy="2768704"/>
          </a:xfrm>
          <a:prstGeom prst="rect">
            <a:avLst/>
          </a:prstGeom>
        </p:spPr>
      </p:pic>
      <p:pic>
        <p:nvPicPr>
          <p:cNvPr id="4" name="Рисунок 3" descr="76509157_07187a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92696"/>
            <a:ext cx="3241543" cy="24311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Коли </a:t>
            </a:r>
            <a:r>
              <a:rPr lang="uk-UA" sz="2400" b="1" dirty="0" smtClean="0">
                <a:solidFill>
                  <a:schemeClr val="bg1"/>
                </a:solidFill>
              </a:rPr>
              <a:t>ви </a:t>
            </a:r>
            <a:r>
              <a:rPr lang="uk-UA" sz="2400" b="1" dirty="0" smtClean="0">
                <a:solidFill>
                  <a:schemeClr val="bg1"/>
                </a:solidFill>
              </a:rPr>
              <a:t>маєш право не здавати тест на ВІЛ?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У світі існує три види тестування: добровільне, обов’язкове та примусове.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 </a:t>
            </a:r>
            <a:r>
              <a:rPr lang="uk-UA" dirty="0" smtClean="0">
                <a:solidFill>
                  <a:schemeClr val="bg1"/>
                </a:solidFill>
              </a:rPr>
              <a:t>законодавстві України відсутня норма, щодо примусового тестування на ВІЛ.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Тестування </a:t>
            </a:r>
            <a:r>
              <a:rPr lang="uk-UA" dirty="0" smtClean="0">
                <a:solidFill>
                  <a:schemeClr val="bg1"/>
                </a:solidFill>
              </a:rPr>
              <a:t>без згоди пацієнта, тобто втручання в організм людини без її згоди, законодавчо заборонено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Обов’язковому лабораторному дослідженню на наявність ВІЛ-інфекції підлягає кров (її компоненти) отримана від донорів крові (її компонентів) та донорів інших біологічних рідин, клітин, тканин та органів людини.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09120"/>
            <a:ext cx="2171700" cy="2105025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581128"/>
            <a:ext cx="224790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4824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Переливання крові (її компонентів), а також використання інших біологічних рідин, клітин, органів, тканин у медичних цілях дозволяється лише після обов’язкового лабораторного дослідження крові донорів на ВІЛ-інфекцію.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Ніхто не зобов’язаний підтверджувати свій ВІЛ-статус та проходити обов’язкове тестування. Запам’ятайте, будь ласка: відмова здавати аналіз за законом не є підставою для відмови у медичній допомозі. Навіть при проведенні черевної операції, ніхто не має права змусити вас проходити тестування. Вам можуть тільки запропонувати пройти такий тест.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Ви </a:t>
            </a:r>
            <a:r>
              <a:rPr lang="uk-UA" dirty="0" smtClean="0">
                <a:solidFill>
                  <a:schemeClr val="bg1"/>
                </a:solidFill>
              </a:rPr>
              <a:t>також не зобов’язані проходити тестування для отримання медичної книжки.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914588" cy="2825105"/>
          </a:xfrm>
          <a:prstGeom prst="rect">
            <a:avLst/>
          </a:prstGeom>
        </p:spPr>
      </p:pic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21088"/>
            <a:ext cx="2790309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Україна, на жаль, посідає одне з перших місць у Центральній та Східній Європі за темпами поширення ВІЛ-інфекції. Згідно офіційних даних, на січень 2013 року в нашій країні було зареєстровано більше 218 тисяч ВІЛ-інфікованих, а на думку міжнародних експертів, їх значно більше – до 235 тисяч.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_21-300x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264696" cy="43852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таке ВІЛ, і як захистити себе? 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u="sng" dirty="0" smtClean="0">
                <a:solidFill>
                  <a:schemeClr val="bg1"/>
                </a:solidFill>
              </a:rPr>
              <a:t>ВІЛ</a:t>
            </a:r>
            <a:r>
              <a:rPr lang="uk-UA" b="1" dirty="0" smtClean="0">
                <a:solidFill>
                  <a:schemeClr val="bg1"/>
                </a:solidFill>
              </a:rPr>
              <a:t> - вірус імунодефіциту людини. Потрапляючи до організму і розмножуючись, він руйнує імунну систему, яка відповідає за боротьбу з інфекціями. З часом у ВІЛ-інфікованої людини знижується здатність чинити опір будь-яким захворюванням.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u="sng" dirty="0" smtClean="0">
                <a:solidFill>
                  <a:schemeClr val="bg1"/>
                </a:solidFill>
              </a:rPr>
              <a:t>СНІД</a:t>
            </a:r>
            <a:r>
              <a:rPr lang="uk-UA" b="1" dirty="0" smtClean="0">
                <a:solidFill>
                  <a:schemeClr val="bg1"/>
                </a:solidFill>
              </a:rPr>
              <a:t> - синдром набутого імунодефіциту – завершальна стадія розвитку ВІЛ-інфекції. Симптоми виникають внаслідок ураження імунної системи вірусом імунодефіциту людини (ВІЛ).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У концентрації, достатній для інфікування інших людей, ВІЛ знаходиться в спермі та  вагінальних виділеннях, в крові, грудному молоці.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 smtClean="0">
                <a:solidFill>
                  <a:schemeClr val="bg1"/>
                </a:solidFill>
              </a:rPr>
              <a:t>Добровільне Консультування та Тестування на ВІЛ (ДКТ)</a:t>
            </a:r>
            <a:r>
              <a:rPr lang="uk-UA" dirty="0" smtClean="0">
                <a:solidFill>
                  <a:schemeClr val="bg1"/>
                </a:solidFill>
              </a:rPr>
              <a:t> – це консультативна допомога в питаннях поширення ВІЛ та заходах профілактики, оцінці особистого ризику інфікування ВІЛ, сприяння в прийнятті самостійного рішення про тестування на ВІЛ, визначення ВІЛ-статусу, допомога у формуванні більш безпечної поведінки.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8ea3c967db1459ec356ea932ba49c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29000"/>
            <a:ext cx="4824536" cy="2920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24744"/>
            <a:ext cx="4734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ДКТ проводиться  </a:t>
            </a:r>
            <a:r>
              <a:rPr lang="ru-RU" b="1" dirty="0" err="1" smtClean="0">
                <a:solidFill>
                  <a:schemeClr val="bg1"/>
                </a:solidFill>
              </a:rPr>
              <a:t>згідно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вимогами</a:t>
            </a:r>
            <a:r>
              <a:rPr lang="ru-RU" b="1" dirty="0" smtClean="0">
                <a:solidFill>
                  <a:schemeClr val="bg1"/>
                </a:solidFill>
              </a:rPr>
              <a:t> Порядку </a:t>
            </a:r>
            <a:r>
              <a:rPr lang="ru-RU" b="1" dirty="0" err="1" smtClean="0">
                <a:solidFill>
                  <a:schemeClr val="bg1"/>
                </a:solidFill>
              </a:rPr>
              <a:t>добровільного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консультування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тестування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ВІЛ-інфекцію</a:t>
            </a:r>
            <a:r>
              <a:rPr lang="ru-RU" b="1" dirty="0" smtClean="0">
                <a:solidFill>
                  <a:schemeClr val="bg1"/>
                </a:solidFill>
              </a:rPr>
              <a:t> (протокол), </a:t>
            </a:r>
            <a:r>
              <a:rPr lang="ru-RU" b="1" dirty="0" err="1" smtClean="0">
                <a:solidFill>
                  <a:schemeClr val="bg1"/>
                </a:solidFill>
              </a:rPr>
              <a:t>затвердженого</a:t>
            </a:r>
            <a:r>
              <a:rPr lang="ru-RU" b="1" dirty="0" smtClean="0">
                <a:solidFill>
                  <a:schemeClr val="bg1"/>
                </a:solidFill>
              </a:rPr>
              <a:t> наказом </a:t>
            </a:r>
            <a:r>
              <a:rPr lang="ru-RU" b="1" dirty="0" err="1" smtClean="0">
                <a:solidFill>
                  <a:schemeClr val="bg1"/>
                </a:solidFill>
              </a:rPr>
              <a:t>Міністерства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охорони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здоров’я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19.08.2005 року №415: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 err="1" smtClean="0">
                <a:solidFill>
                  <a:schemeClr val="bg1"/>
                </a:solidFill>
              </a:rPr>
              <a:t>Добровільно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</a:rPr>
              <a:t>інформованою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згодою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прийняття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самостійного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рішення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 err="1" smtClean="0">
                <a:solidFill>
                  <a:schemeClr val="bg1"/>
                </a:solidFill>
              </a:rPr>
              <a:t>Анонімно</a:t>
            </a:r>
            <a:r>
              <a:rPr lang="ru-RU" b="1" dirty="0" smtClean="0">
                <a:solidFill>
                  <a:schemeClr val="bg1"/>
                </a:solidFill>
              </a:rPr>
              <a:t> (на </a:t>
            </a:r>
            <a:r>
              <a:rPr lang="ru-RU" b="1" dirty="0" err="1" smtClean="0">
                <a:solidFill>
                  <a:schemeClr val="bg1"/>
                </a:solidFill>
              </a:rPr>
              <a:t>прохання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відвідувача</a:t>
            </a:r>
            <a:r>
              <a:rPr lang="ru-RU" b="1" dirty="0" smtClean="0">
                <a:solidFill>
                  <a:schemeClr val="bg1"/>
                </a:solidFill>
              </a:rPr>
              <a:t>), (без </a:t>
            </a:r>
            <a:r>
              <a:rPr lang="ru-RU" b="1" dirty="0" err="1" smtClean="0">
                <a:solidFill>
                  <a:schemeClr val="bg1"/>
                </a:solidFill>
              </a:rPr>
              <a:t>надання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будь-яких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документів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без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зазначення</a:t>
            </a:r>
            <a:r>
              <a:rPr lang="ru-RU" b="1" dirty="0" smtClean="0">
                <a:solidFill>
                  <a:schemeClr val="bg1"/>
                </a:solidFill>
              </a:rPr>
              <a:t>  </a:t>
            </a:r>
            <a:r>
              <a:rPr lang="ru-RU" b="1" dirty="0" err="1" smtClean="0">
                <a:solidFill>
                  <a:schemeClr val="bg1"/>
                </a:solidFill>
              </a:rPr>
              <a:t>паспортних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даних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 err="1" smtClean="0">
                <a:solidFill>
                  <a:schemeClr val="bg1"/>
                </a:solidFill>
              </a:rPr>
              <a:t>Конфіденційно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без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розголосу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отриманої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інформації</a:t>
            </a:r>
            <a:r>
              <a:rPr lang="ru-RU" b="1" dirty="0" smtClean="0">
                <a:solidFill>
                  <a:schemeClr val="bg1"/>
                </a:solidFill>
              </a:rPr>
              <a:t> про  </a:t>
            </a:r>
            <a:r>
              <a:rPr lang="ru-RU" b="1" dirty="0" err="1" smtClean="0">
                <a:solidFill>
                  <a:schemeClr val="bg1"/>
                </a:solidFill>
              </a:rPr>
              <a:t>клієнта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 err="1" smtClean="0">
                <a:solidFill>
                  <a:schemeClr val="bg1"/>
                </a:solidFill>
              </a:rPr>
              <a:t>Тестування</a:t>
            </a:r>
            <a:r>
              <a:rPr lang="ru-RU" b="1" dirty="0" smtClean="0">
                <a:solidFill>
                  <a:schemeClr val="bg1"/>
                </a:solidFill>
              </a:rPr>
              <a:t> на ВІЛ - ДОСТУПНЕ кожному, проводиться БЕЗОПЛАТНО.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022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разі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швидких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тестів</a:t>
            </a:r>
            <a:r>
              <a:rPr lang="ru-RU" dirty="0" smtClean="0">
                <a:solidFill>
                  <a:schemeClr val="bg1"/>
                </a:solidFill>
              </a:rPr>
              <a:t>», результат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отримати</a:t>
            </a:r>
            <a:r>
              <a:rPr lang="ru-RU" dirty="0" smtClean="0">
                <a:solidFill>
                  <a:schemeClr val="bg1"/>
                </a:solidFill>
              </a:rPr>
              <a:t> за 15 </a:t>
            </a:r>
            <a:r>
              <a:rPr lang="ru-RU" dirty="0" err="1" smtClean="0">
                <a:solidFill>
                  <a:schemeClr val="bg1"/>
                </a:solidFill>
              </a:rPr>
              <a:t>хвилин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взяттям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пальця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тести </a:t>
            </a:r>
            <a:r>
              <a:rPr lang="ru-RU" dirty="0" err="1" smtClean="0">
                <a:solidFill>
                  <a:schemeClr val="bg1"/>
                </a:solidFill>
              </a:rPr>
              <a:t>проводяться</a:t>
            </a:r>
            <a:r>
              <a:rPr lang="ru-RU" dirty="0" smtClean="0">
                <a:solidFill>
                  <a:schemeClr val="bg1"/>
                </a:solidFill>
              </a:rPr>
              <a:t> методом </a:t>
            </a:r>
            <a:r>
              <a:rPr lang="ru-RU" dirty="0" err="1" smtClean="0">
                <a:solidFill>
                  <a:schemeClr val="bg1"/>
                </a:solidFill>
              </a:rPr>
              <a:t>імуно-ферментного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аналізу</a:t>
            </a:r>
            <a:r>
              <a:rPr lang="ru-RU" dirty="0" smtClean="0">
                <a:solidFill>
                  <a:schemeClr val="bg1"/>
                </a:solidFill>
              </a:rPr>
              <a:t> (ІФА), результат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отримати</a:t>
            </a:r>
            <a:r>
              <a:rPr lang="ru-RU" dirty="0" smtClean="0">
                <a:solidFill>
                  <a:schemeClr val="bg1"/>
                </a:solidFill>
              </a:rPr>
              <a:t> за 3-4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точний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консультація</a:t>
            </a:r>
            <a:r>
              <a:rPr lang="ru-RU" dirty="0" smtClean="0">
                <a:solidFill>
                  <a:schemeClr val="bg1"/>
                </a:solidFill>
              </a:rPr>
              <a:t> проводиться  </a:t>
            </a:r>
            <a:r>
              <a:rPr lang="ru-RU" dirty="0" err="1" smtClean="0">
                <a:solidFill>
                  <a:schemeClr val="bg1"/>
                </a:solidFill>
              </a:rPr>
              <a:t>спеціально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підготовленими</a:t>
            </a:r>
            <a:r>
              <a:rPr lang="ru-RU" dirty="0" smtClean="0">
                <a:solidFill>
                  <a:schemeClr val="bg1"/>
                </a:solidFill>
              </a:rPr>
              <a:t> консультантами ДОБРОЗИЧЛИВО, БЕЗ  ЗАСУДЖЕННЯ, тому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обговорити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найінтимніші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сторони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ekspres-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4406361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408712" cy="468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Добровільне консультування і тестування на ВІЛ-інфекцію складається із декількох послідовних етапів: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- </a:t>
            </a:r>
            <a:r>
              <a:rPr lang="uk-UA" b="1" dirty="0" err="1" smtClean="0">
                <a:solidFill>
                  <a:schemeClr val="bg1"/>
                </a:solidFill>
              </a:rPr>
              <a:t>дотестове</a:t>
            </a:r>
            <a:r>
              <a:rPr lang="uk-UA" b="1" dirty="0" smtClean="0">
                <a:solidFill>
                  <a:schemeClr val="bg1"/>
                </a:solidFill>
              </a:rPr>
              <a:t> консультування;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- тестування на ВІЛ-інфекцію;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- </a:t>
            </a:r>
            <a:r>
              <a:rPr lang="uk-UA" b="1" dirty="0" err="1" smtClean="0">
                <a:solidFill>
                  <a:schemeClr val="bg1"/>
                </a:solidFill>
              </a:rPr>
              <a:t>післятестове</a:t>
            </a:r>
            <a:r>
              <a:rPr lang="uk-UA" b="1" dirty="0" smtClean="0">
                <a:solidFill>
                  <a:schemeClr val="bg1"/>
                </a:solidFill>
              </a:rPr>
              <a:t> консультування.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Під час  ДКТ  вас  поінформують та нададуть відповіді на питання: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 Про ВІЛ-інфекцію, СНІД, шляхи інфікування, фактори ризику, методи профілактики;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 Про особистий ризик ВІЛ-інфікування;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 Про обстеження на ВІЛ і значення можливих отриманих результатів;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 Про те, як змінити поведінку  на більш безпечну (використання презервативів, стерильного одноразового індивідуального  інструментарію);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• Про служби підтримки людей, які живуть з ВІЛ.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означають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результати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обстеження</a:t>
            </a:r>
            <a:r>
              <a:rPr lang="ru-RU" b="1" dirty="0" smtClean="0">
                <a:solidFill>
                  <a:schemeClr val="bg1"/>
                </a:solidFill>
              </a:rPr>
              <a:t> на ВІЛ?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консультування</a:t>
            </a:r>
            <a:r>
              <a:rPr lang="ru-RU" dirty="0" smtClean="0">
                <a:solidFill>
                  <a:schemeClr val="bg1"/>
                </a:solidFill>
              </a:rPr>
              <a:t> консультант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чітко</a:t>
            </a:r>
            <a:r>
              <a:rPr lang="ru-RU" dirty="0" smtClean="0">
                <a:solidFill>
                  <a:schemeClr val="bg1"/>
                </a:solidFill>
              </a:rPr>
              <a:t> пояснить </a:t>
            </a:r>
            <a:r>
              <a:rPr lang="ru-RU" dirty="0" err="1" smtClean="0">
                <a:solidFill>
                  <a:schemeClr val="bg1"/>
                </a:solidFill>
              </a:rPr>
              <a:t>тобі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 smtClean="0">
                <a:solidFill>
                  <a:srgbClr val="FFFF00"/>
                </a:solidFill>
              </a:rPr>
              <a:t>Негативний</a:t>
            </a:r>
            <a:r>
              <a:rPr lang="ru-RU" dirty="0" smtClean="0">
                <a:solidFill>
                  <a:schemeClr val="bg1"/>
                </a:solidFill>
              </a:rPr>
              <a:t> результат на ВІЛ </a:t>
            </a:r>
            <a:r>
              <a:rPr lang="ru-RU" dirty="0" err="1" smtClean="0">
                <a:solidFill>
                  <a:schemeClr val="bg1"/>
                </a:solidFill>
              </a:rPr>
              <a:t>означає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інфікований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ризиковану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поведінку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запобігти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інфікуванню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майбутньому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важливо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пам’ятати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вікна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 smtClean="0">
                <a:solidFill>
                  <a:srgbClr val="FFFF00"/>
                </a:solidFill>
              </a:rPr>
              <a:t>Сумнівний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визначений</a:t>
            </a:r>
            <a:r>
              <a:rPr lang="ru-RU" dirty="0" smtClean="0">
                <a:solidFill>
                  <a:schemeClr val="bg1"/>
                </a:solidFill>
              </a:rPr>
              <a:t>) результат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виключає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dirty="0" smtClean="0">
                <a:solidFill>
                  <a:schemeClr val="bg1"/>
                </a:solidFill>
              </a:rPr>
              <a:t>  </a:t>
            </a:r>
            <a:r>
              <a:rPr lang="ru-RU" dirty="0" err="1" smtClean="0">
                <a:solidFill>
                  <a:schemeClr val="bg1"/>
                </a:solidFill>
              </a:rPr>
              <a:t>наявність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ВІЛ-інфекції</a:t>
            </a:r>
            <a:r>
              <a:rPr lang="ru-RU" dirty="0" smtClean="0">
                <a:solidFill>
                  <a:schemeClr val="bg1"/>
                </a:solidFill>
              </a:rPr>
              <a:t>. В таких </a:t>
            </a:r>
            <a:r>
              <a:rPr lang="ru-RU" dirty="0" err="1" smtClean="0">
                <a:solidFill>
                  <a:schemeClr val="bg1"/>
                </a:solidFill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повторити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через 2-3 </a:t>
            </a:r>
            <a:r>
              <a:rPr lang="ru-RU" dirty="0" err="1" smtClean="0">
                <a:solidFill>
                  <a:schemeClr val="bg1"/>
                </a:solidFill>
              </a:rPr>
              <a:t>тижні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 smtClean="0">
                <a:solidFill>
                  <a:srgbClr val="FFFF00"/>
                </a:solidFill>
              </a:rPr>
              <a:t>Позитивний</a:t>
            </a:r>
            <a:r>
              <a:rPr lang="ru-RU" dirty="0" smtClean="0">
                <a:solidFill>
                  <a:schemeClr val="bg1"/>
                </a:solidFill>
              </a:rPr>
              <a:t>  результат </a:t>
            </a:r>
            <a:r>
              <a:rPr lang="ru-RU" dirty="0" err="1" smtClean="0">
                <a:solidFill>
                  <a:schemeClr val="bg1"/>
                </a:solidFill>
              </a:rPr>
              <a:t>свідчить</a:t>
            </a:r>
            <a:r>
              <a:rPr lang="ru-RU" dirty="0" smtClean="0">
                <a:solidFill>
                  <a:schemeClr val="bg1"/>
                </a:solidFill>
              </a:rPr>
              <a:t>  про </a:t>
            </a:r>
            <a:r>
              <a:rPr lang="ru-RU" dirty="0" err="1" smtClean="0">
                <a:solidFill>
                  <a:schemeClr val="bg1"/>
                </a:solidFill>
              </a:rPr>
              <a:t>можливе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інфікування</a:t>
            </a:r>
            <a:r>
              <a:rPr lang="ru-RU" dirty="0" smtClean="0">
                <a:solidFill>
                  <a:schemeClr val="bg1"/>
                </a:solidFill>
              </a:rPr>
              <a:t>  ВІЛ (в таких </a:t>
            </a:r>
            <a:r>
              <a:rPr lang="ru-RU" dirty="0" err="1" smtClean="0">
                <a:solidFill>
                  <a:schemeClr val="bg1"/>
                </a:solidFill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повторне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заключного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підтвердження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Результати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ніколи</a:t>
            </a:r>
            <a:r>
              <a:rPr lang="ru-RU" dirty="0" smtClean="0">
                <a:solidFill>
                  <a:schemeClr val="bg1"/>
                </a:solidFill>
              </a:rPr>
              <a:t>  телефоном,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поштою</a:t>
            </a:r>
            <a:r>
              <a:rPr lang="ru-RU" dirty="0" smtClean="0">
                <a:solidFill>
                  <a:schemeClr val="bg1"/>
                </a:solidFill>
              </a:rPr>
              <a:t>.  Тому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самому прийти за результатами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пройти </a:t>
            </a:r>
            <a:r>
              <a:rPr lang="ru-RU" dirty="0" err="1" smtClean="0">
                <a:solidFill>
                  <a:schemeClr val="bg1"/>
                </a:solidFill>
              </a:rPr>
              <a:t>добровільне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післятестове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консультування</a:t>
            </a:r>
            <a:r>
              <a:rPr lang="ru-RU" dirty="0" smtClean="0">
                <a:solidFill>
                  <a:schemeClr val="bg1"/>
                </a:solidFill>
              </a:rPr>
              <a:t>, особливо при позитивному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uk-UA" dirty="0"/>
          </a:p>
        </p:txBody>
      </p:sp>
      <p:pic>
        <p:nvPicPr>
          <p:cNvPr id="3" name="Рисунок 2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81127"/>
            <a:ext cx="3096344" cy="2207749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847" y="4581128"/>
            <a:ext cx="3276561" cy="21804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046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Тестування на ВІЛ – інфекцію можна провести в усіх обласних центрах України.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 Стрию тестування можна провести в </a:t>
            </a:r>
            <a:r>
              <a:rPr lang="uk-UA" b="1" dirty="0" err="1" smtClean="0">
                <a:solidFill>
                  <a:schemeClr val="bg1"/>
                </a:solidFill>
              </a:rPr>
              <a:t>Стрийській</a:t>
            </a:r>
            <a:r>
              <a:rPr lang="uk-UA" b="1" dirty="0" smtClean="0">
                <a:solidFill>
                  <a:schemeClr val="bg1"/>
                </a:solidFill>
              </a:rPr>
              <a:t>  ЦМЛ  КІЗ за адресою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м. Стрий, вул. Дрогобицька, 50, тел.(245) 52470</a:t>
            </a:r>
          </a:p>
          <a:p>
            <a:pPr algn="ctr"/>
            <a:endParaRPr lang="uk-UA" dirty="0"/>
          </a:p>
        </p:txBody>
      </p:sp>
      <p:pic>
        <p:nvPicPr>
          <p:cNvPr id="8" name="Рисунок 7" descr="завантаженн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861048"/>
            <a:ext cx="3636847" cy="2724125"/>
          </a:xfrm>
          <a:prstGeom prst="rect">
            <a:avLst/>
          </a:prstGeom>
        </p:spPr>
      </p:pic>
      <p:pic>
        <p:nvPicPr>
          <p:cNvPr id="9" name="Рисунок 8" descr="37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1905000" cy="1905000"/>
          </a:xfrm>
          <a:prstGeom prst="rect">
            <a:avLst/>
          </a:prstGeom>
        </p:spPr>
      </p:pic>
      <p:pic>
        <p:nvPicPr>
          <p:cNvPr id="10" name="Рисунок 9" descr="383634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88015"/>
            <a:ext cx="4896544" cy="3289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85</TotalTime>
  <Words>298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Tema3</vt:lpstr>
      <vt:lpstr>Принципи тестування на ВІЛ - інфекцію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тестування на ВІЛ - інфекцію</dc:title>
  <dc:creator>Мар'яна</dc:creator>
  <cp:lastModifiedBy>Мар'яна</cp:lastModifiedBy>
  <cp:revision>9</cp:revision>
  <dcterms:created xsi:type="dcterms:W3CDTF">2014-05-26T17:04:25Z</dcterms:created>
  <dcterms:modified xsi:type="dcterms:W3CDTF">2014-05-27T16:53:27Z</dcterms:modified>
</cp:coreProperties>
</file>