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06.05.2014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reland" TargetMode="External"/><Relationship Id="rId2" Type="http://schemas.openxmlformats.org/officeDocument/2006/relationships/hyperlink" Target="http://en.wikipedia.org/wiki/Sovereign_state"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en.wikipedia.org/wiki/Dubli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Gulf_Stream" TargetMode="External"/><Relationship Id="rId2" Type="http://schemas.openxmlformats.org/officeDocument/2006/relationships/hyperlink" Target="http://en.wikipedia.org/wiki/Atlantic_Ocean"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n.wikipedia.org/wiki/Oceanic_climate" TargetMode="External"/><Relationship Id="rId4" Type="http://schemas.openxmlformats.org/officeDocument/2006/relationships/hyperlink" Target="http://en.wikipedia.org/wiki/Temperate_clima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332656"/>
            <a:ext cx="8458200" cy="1222375"/>
          </a:xfrm>
        </p:spPr>
        <p:txBody>
          <a:bodyPr/>
          <a:lstStyle/>
          <a:p>
            <a:r>
              <a:rPr lang="en-US" b="1" dirty="0" smtClean="0">
                <a:solidFill>
                  <a:srgbClr val="00B050"/>
                </a:solidFill>
              </a:rPr>
              <a:t>Republic of Ireland</a:t>
            </a:r>
            <a:r>
              <a:rPr lang="en-US" dirty="0" smtClean="0"/>
              <a:t/>
            </a:r>
            <a:br>
              <a:rPr lang="en-US" dirty="0" smtClean="0"/>
            </a:br>
            <a:endParaRPr lang="ru-RU" dirty="0"/>
          </a:p>
        </p:txBody>
      </p:sp>
      <p:pic>
        <p:nvPicPr>
          <p:cNvPr id="1026" name="Picture 2" descr="C:\Users\Витя\Desktop\ireland-flag_1.jpg"/>
          <p:cNvPicPr>
            <a:picLocks noChangeAspect="1" noChangeArrowheads="1"/>
          </p:cNvPicPr>
          <p:nvPr/>
        </p:nvPicPr>
        <p:blipFill>
          <a:blip r:embed="rId2" cstate="print"/>
          <a:srcRect/>
          <a:stretch>
            <a:fillRect/>
          </a:stretch>
        </p:blipFill>
        <p:spPr bwMode="auto">
          <a:xfrm>
            <a:off x="1403648" y="1484784"/>
            <a:ext cx="6096000" cy="48672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0"/>
            <a:ext cx="8686800" cy="838200"/>
          </a:xfrm>
        </p:spPr>
        <p:txBody>
          <a:bodyPr/>
          <a:lstStyle/>
          <a:p>
            <a:r>
              <a:rPr lang="en-US" dirty="0" err="1" smtClean="0"/>
              <a:t>Bunratty</a:t>
            </a:r>
            <a:r>
              <a:rPr lang="en-US" dirty="0" smtClean="0"/>
              <a:t> Castle</a:t>
            </a:r>
            <a:endParaRPr lang="ru-RU" dirty="0"/>
          </a:p>
        </p:txBody>
      </p:sp>
      <p:sp>
        <p:nvSpPr>
          <p:cNvPr id="3" name="Содержимое 2"/>
          <p:cNvSpPr>
            <a:spLocks noGrp="1"/>
          </p:cNvSpPr>
          <p:nvPr>
            <p:ph idx="1"/>
          </p:nvPr>
        </p:nvSpPr>
        <p:spPr>
          <a:xfrm>
            <a:off x="539552" y="5373216"/>
            <a:ext cx="8686800" cy="4525963"/>
          </a:xfrm>
        </p:spPr>
        <p:txBody>
          <a:bodyPr>
            <a:normAutofit/>
          </a:bodyPr>
          <a:lstStyle/>
          <a:p>
            <a:r>
              <a:rPr lang="en-US" sz="2800" dirty="0" err="1" smtClean="0"/>
              <a:t>Bunratti</a:t>
            </a:r>
            <a:r>
              <a:rPr lang="en-US" sz="2800" dirty="0" smtClean="0"/>
              <a:t> from all ancient castles of the island remained best of all.</a:t>
            </a:r>
            <a:endParaRPr lang="ru-RU" sz="2800" dirty="0"/>
          </a:p>
        </p:txBody>
      </p:sp>
      <p:pic>
        <p:nvPicPr>
          <p:cNvPr id="10242" name="Picture 2" descr="C:\Users\Витя\Desktop\4f3476d6ce04e.jpg"/>
          <p:cNvPicPr>
            <a:picLocks noChangeAspect="1" noChangeArrowheads="1"/>
          </p:cNvPicPr>
          <p:nvPr/>
        </p:nvPicPr>
        <p:blipFill>
          <a:blip r:embed="rId2" cstate="print"/>
          <a:srcRect/>
          <a:stretch>
            <a:fillRect/>
          </a:stretch>
        </p:blipFill>
        <p:spPr bwMode="auto">
          <a:xfrm>
            <a:off x="323529" y="1412776"/>
            <a:ext cx="4320479" cy="3363888"/>
          </a:xfrm>
          <a:prstGeom prst="rect">
            <a:avLst/>
          </a:prstGeom>
          <a:noFill/>
        </p:spPr>
      </p:pic>
      <p:pic>
        <p:nvPicPr>
          <p:cNvPr id="10243" name="Picture 3" descr="C:\Users\Витя\Desktop\4f3476dc6ca2e.jpg"/>
          <p:cNvPicPr>
            <a:picLocks noChangeAspect="1" noChangeArrowheads="1"/>
          </p:cNvPicPr>
          <p:nvPr/>
        </p:nvPicPr>
        <p:blipFill>
          <a:blip r:embed="rId3" cstate="print"/>
          <a:srcRect/>
          <a:stretch>
            <a:fillRect/>
          </a:stretch>
        </p:blipFill>
        <p:spPr bwMode="auto">
          <a:xfrm>
            <a:off x="4860032" y="1412776"/>
            <a:ext cx="4032448" cy="33123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686800" cy="838200"/>
          </a:xfrm>
        </p:spPr>
        <p:txBody>
          <a:bodyPr/>
          <a:lstStyle/>
          <a:p>
            <a:r>
              <a:rPr lang="en-US" dirty="0" smtClean="0"/>
              <a:t>Blackrock Castle Observatory</a:t>
            </a:r>
            <a:endParaRPr lang="ru-RU" dirty="0"/>
          </a:p>
        </p:txBody>
      </p:sp>
      <p:sp>
        <p:nvSpPr>
          <p:cNvPr id="3" name="Содержимое 2"/>
          <p:cNvSpPr>
            <a:spLocks noGrp="1"/>
          </p:cNvSpPr>
          <p:nvPr>
            <p:ph idx="1"/>
          </p:nvPr>
        </p:nvSpPr>
        <p:spPr>
          <a:xfrm>
            <a:off x="457200" y="5517232"/>
            <a:ext cx="8686800" cy="4525963"/>
          </a:xfrm>
        </p:spPr>
        <p:txBody>
          <a:bodyPr/>
          <a:lstStyle/>
          <a:p>
            <a:r>
              <a:rPr lang="en-US" dirty="0" smtClean="0"/>
              <a:t>Modern planetarium in the 400-year lock</a:t>
            </a:r>
            <a:endParaRPr lang="ru-RU" dirty="0"/>
          </a:p>
        </p:txBody>
      </p:sp>
      <p:pic>
        <p:nvPicPr>
          <p:cNvPr id="11266" name="Picture 2" descr="C:\Users\Витя\Desktop\502c92af7b245.jpg"/>
          <p:cNvPicPr>
            <a:picLocks noChangeAspect="1" noChangeArrowheads="1"/>
          </p:cNvPicPr>
          <p:nvPr/>
        </p:nvPicPr>
        <p:blipFill>
          <a:blip r:embed="rId2" cstate="print"/>
          <a:srcRect/>
          <a:stretch>
            <a:fillRect/>
          </a:stretch>
        </p:blipFill>
        <p:spPr bwMode="auto">
          <a:xfrm>
            <a:off x="1331640" y="1196752"/>
            <a:ext cx="6515100" cy="41044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8686800" cy="838200"/>
          </a:xfrm>
        </p:spPr>
        <p:txBody>
          <a:bodyPr/>
          <a:lstStyle/>
          <a:p>
            <a:r>
              <a:rPr lang="en-US" dirty="0" smtClean="0"/>
              <a:t>Lynch's Castle</a:t>
            </a:r>
            <a:endParaRPr lang="ru-RU" dirty="0"/>
          </a:p>
        </p:txBody>
      </p:sp>
      <p:sp>
        <p:nvSpPr>
          <p:cNvPr id="3" name="Содержимое 2"/>
          <p:cNvSpPr>
            <a:spLocks noGrp="1"/>
          </p:cNvSpPr>
          <p:nvPr>
            <p:ph idx="1"/>
          </p:nvPr>
        </p:nvSpPr>
        <p:spPr>
          <a:xfrm>
            <a:off x="251520" y="5013176"/>
            <a:ext cx="8686800" cy="4525963"/>
          </a:xfrm>
        </p:spPr>
        <p:txBody>
          <a:bodyPr>
            <a:normAutofit/>
          </a:bodyPr>
          <a:lstStyle/>
          <a:p>
            <a:r>
              <a:rPr lang="en-US" sz="2800" dirty="0" smtClean="0"/>
              <a:t>This construction belonged to the most known </a:t>
            </a:r>
            <a:r>
              <a:rPr lang="en-US" sz="2800" dirty="0" err="1" smtClean="0"/>
              <a:t>golueysky</a:t>
            </a:r>
            <a:r>
              <a:rPr lang="en-US" sz="2800" dirty="0" smtClean="0"/>
              <a:t> clan which head condemned on the death penalty of own son and the hands executed a sentence.</a:t>
            </a:r>
            <a:endParaRPr lang="ru-RU" sz="2800" dirty="0"/>
          </a:p>
        </p:txBody>
      </p:sp>
      <p:pic>
        <p:nvPicPr>
          <p:cNvPr id="12290" name="Picture 2" descr="C:\Users\Витя\Desktop\4df0904f1ae04.jpg"/>
          <p:cNvPicPr>
            <a:picLocks noChangeAspect="1" noChangeArrowheads="1"/>
          </p:cNvPicPr>
          <p:nvPr/>
        </p:nvPicPr>
        <p:blipFill>
          <a:blip r:embed="rId2" cstate="print"/>
          <a:srcRect/>
          <a:stretch>
            <a:fillRect/>
          </a:stretch>
        </p:blipFill>
        <p:spPr bwMode="auto">
          <a:xfrm>
            <a:off x="1542928" y="1340768"/>
            <a:ext cx="6007768" cy="33843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88640"/>
            <a:ext cx="8686800" cy="838200"/>
          </a:xfrm>
        </p:spPr>
        <p:txBody>
          <a:bodyPr/>
          <a:lstStyle/>
          <a:p>
            <a:r>
              <a:rPr lang="en-US" dirty="0" smtClean="0"/>
              <a:t>Trim Castle</a:t>
            </a:r>
            <a:endParaRPr lang="ru-RU" dirty="0"/>
          </a:p>
        </p:txBody>
      </p:sp>
      <p:sp>
        <p:nvSpPr>
          <p:cNvPr id="3" name="Содержимое 2"/>
          <p:cNvSpPr>
            <a:spLocks noGrp="1"/>
          </p:cNvSpPr>
          <p:nvPr>
            <p:ph idx="1"/>
          </p:nvPr>
        </p:nvSpPr>
        <p:spPr>
          <a:xfrm>
            <a:off x="457200" y="4941168"/>
            <a:ext cx="8686800" cy="4525963"/>
          </a:xfrm>
        </p:spPr>
        <p:txBody>
          <a:bodyPr>
            <a:normAutofit/>
          </a:bodyPr>
          <a:lstStyle/>
          <a:p>
            <a:r>
              <a:rPr lang="en-US" sz="2400" dirty="0" smtClean="0"/>
              <a:t>This lock badly remained. But in the XX century to myself all the same I won glory. Here in 1995 removed "Brave heart" with Mel Gibson. According to the scenario Trim played a role of the cities of York and London.</a:t>
            </a:r>
            <a:endParaRPr lang="ru-RU" sz="2400" dirty="0"/>
          </a:p>
        </p:txBody>
      </p:sp>
      <p:pic>
        <p:nvPicPr>
          <p:cNvPr id="13314" name="Picture 2" descr="C:\Users\Витя\Desktop\4f385d98f2df6.jpg"/>
          <p:cNvPicPr>
            <a:picLocks noChangeAspect="1" noChangeArrowheads="1"/>
          </p:cNvPicPr>
          <p:nvPr/>
        </p:nvPicPr>
        <p:blipFill>
          <a:blip r:embed="rId2" cstate="print"/>
          <a:srcRect/>
          <a:stretch>
            <a:fillRect/>
          </a:stretch>
        </p:blipFill>
        <p:spPr bwMode="auto">
          <a:xfrm>
            <a:off x="1691680" y="1196752"/>
            <a:ext cx="5715000" cy="35283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16632"/>
            <a:ext cx="8686800" cy="838200"/>
          </a:xfrm>
        </p:spPr>
        <p:txBody>
          <a:bodyPr/>
          <a:lstStyle/>
          <a:p>
            <a:r>
              <a:rPr lang="en-US" dirty="0" smtClean="0"/>
              <a:t>Island Big </a:t>
            </a:r>
            <a:r>
              <a:rPr lang="en-US" dirty="0" err="1" smtClean="0"/>
              <a:t>Saltee</a:t>
            </a:r>
            <a:endParaRPr lang="ru-RU" dirty="0"/>
          </a:p>
        </p:txBody>
      </p:sp>
      <p:sp>
        <p:nvSpPr>
          <p:cNvPr id="3" name="Содержимое 2"/>
          <p:cNvSpPr>
            <a:spLocks noGrp="1"/>
          </p:cNvSpPr>
          <p:nvPr>
            <p:ph idx="1"/>
          </p:nvPr>
        </p:nvSpPr>
        <p:spPr>
          <a:xfrm>
            <a:off x="457200" y="5301208"/>
            <a:ext cx="8686800" cy="4525963"/>
          </a:xfrm>
        </p:spPr>
        <p:txBody>
          <a:bodyPr>
            <a:normAutofit/>
          </a:bodyPr>
          <a:lstStyle/>
          <a:p>
            <a:r>
              <a:rPr lang="en-US" sz="2400" dirty="0" smtClean="0"/>
              <a:t>Solti's islands is a couple of small islands in five kilometers from east coast of Ireland. They absolutely wild – people here don't live more eyelid, coming only to look at birds who in a huge number occupy these scraps of land.</a:t>
            </a:r>
            <a:endParaRPr lang="ru-RU" sz="2400" dirty="0"/>
          </a:p>
        </p:txBody>
      </p:sp>
      <p:pic>
        <p:nvPicPr>
          <p:cNvPr id="14338" name="Picture 2" descr="C:\Users\Витя\Desktop\52e144f9c7191.jpg"/>
          <p:cNvPicPr>
            <a:picLocks noChangeAspect="1" noChangeArrowheads="1"/>
          </p:cNvPicPr>
          <p:nvPr/>
        </p:nvPicPr>
        <p:blipFill>
          <a:blip r:embed="rId2" cstate="print"/>
          <a:srcRect/>
          <a:stretch>
            <a:fillRect/>
          </a:stretch>
        </p:blipFill>
        <p:spPr bwMode="auto">
          <a:xfrm>
            <a:off x="323528" y="1412776"/>
            <a:ext cx="4089103" cy="3219450"/>
          </a:xfrm>
          <a:prstGeom prst="rect">
            <a:avLst/>
          </a:prstGeom>
          <a:noFill/>
        </p:spPr>
      </p:pic>
      <p:pic>
        <p:nvPicPr>
          <p:cNvPr id="14339" name="Picture 3" descr="C:\Users\Витя\Desktop\52e14452c86c6.jpg"/>
          <p:cNvPicPr>
            <a:picLocks noChangeAspect="1" noChangeArrowheads="1"/>
          </p:cNvPicPr>
          <p:nvPr/>
        </p:nvPicPr>
        <p:blipFill>
          <a:blip r:embed="rId3" cstate="print"/>
          <a:srcRect/>
          <a:stretch>
            <a:fillRect/>
          </a:stretch>
        </p:blipFill>
        <p:spPr bwMode="auto">
          <a:xfrm>
            <a:off x="4644008" y="1412776"/>
            <a:ext cx="4032448" cy="3219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3212976"/>
            <a:ext cx="8686800" cy="4525963"/>
          </a:xfrm>
        </p:spPr>
        <p:txBody>
          <a:bodyPr/>
          <a:lstStyle/>
          <a:p>
            <a:pPr algn="ctr"/>
            <a:r>
              <a:rPr lang="en-US" b="1" dirty="0" smtClean="0"/>
              <a:t>Ireland</a:t>
            </a:r>
            <a:r>
              <a:rPr lang="en-US" dirty="0" smtClean="0"/>
              <a:t>  is a </a:t>
            </a:r>
            <a:r>
              <a:rPr lang="en-US" dirty="0" smtClean="0">
                <a:hlinkClick r:id="rId2" tooltip="Sovereign state"/>
              </a:rPr>
              <a:t>sovereign state</a:t>
            </a:r>
            <a:r>
              <a:rPr lang="en-US" dirty="0" smtClean="0"/>
              <a:t> in Europe occupying about five-sixths of the island of </a:t>
            </a:r>
            <a:r>
              <a:rPr lang="en-US" dirty="0" smtClean="0">
                <a:hlinkClick r:id="rId3" tooltip="Ireland"/>
              </a:rPr>
              <a:t>Ireland</a:t>
            </a:r>
            <a:r>
              <a:rPr lang="en-US" dirty="0" smtClean="0"/>
              <a:t>. The capital and largest city is </a:t>
            </a:r>
            <a:r>
              <a:rPr lang="en-US" dirty="0" smtClean="0">
                <a:hlinkClick r:id="rId4" tooltip="Dublin"/>
              </a:rPr>
              <a:t>Dublin</a:t>
            </a:r>
            <a:r>
              <a:rPr lang="en-US" dirty="0" smtClean="0"/>
              <a:t>, located in the eastern part of the island, whose metropolitan area is home to around a quarter of the country's 4.6 million inhabitants.</a:t>
            </a:r>
            <a:endParaRPr lang="ru-RU" dirty="0"/>
          </a:p>
        </p:txBody>
      </p:sp>
      <p:pic>
        <p:nvPicPr>
          <p:cNvPr id="2050" name="Picture 2" descr="C:\Users\Витя\Desktop\Ирландия-О196.jpg"/>
          <p:cNvPicPr>
            <a:picLocks noChangeAspect="1" noChangeArrowheads="1"/>
          </p:cNvPicPr>
          <p:nvPr/>
        </p:nvPicPr>
        <p:blipFill>
          <a:blip r:embed="rId5" cstate="print"/>
          <a:srcRect/>
          <a:stretch>
            <a:fillRect/>
          </a:stretch>
        </p:blipFill>
        <p:spPr bwMode="auto">
          <a:xfrm>
            <a:off x="2267744" y="116632"/>
            <a:ext cx="4081858" cy="29523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188640"/>
            <a:ext cx="8686800" cy="838200"/>
          </a:xfrm>
        </p:spPr>
        <p:txBody>
          <a:bodyPr>
            <a:normAutofit fontScale="90000"/>
          </a:bodyPr>
          <a:lstStyle/>
          <a:p>
            <a:r>
              <a:rPr lang="en-US" b="1" dirty="0" smtClean="0"/>
              <a:t>Climate</a:t>
            </a:r>
            <a:br>
              <a:rPr lang="en-US" b="1" dirty="0" smtClean="0"/>
            </a:br>
            <a:endParaRPr lang="ru-RU" dirty="0"/>
          </a:p>
        </p:txBody>
      </p:sp>
      <p:sp>
        <p:nvSpPr>
          <p:cNvPr id="4" name="Содержимое 2"/>
          <p:cNvSpPr>
            <a:spLocks noGrp="1"/>
          </p:cNvSpPr>
          <p:nvPr>
            <p:ph idx="1"/>
          </p:nvPr>
        </p:nvSpPr>
        <p:spPr>
          <a:xfrm>
            <a:off x="0" y="4005064"/>
            <a:ext cx="8686800" cy="4525963"/>
          </a:xfrm>
        </p:spPr>
        <p:txBody>
          <a:bodyPr>
            <a:normAutofit/>
          </a:bodyPr>
          <a:lstStyle/>
          <a:p>
            <a:pPr algn="ctr"/>
            <a:r>
              <a:rPr lang="en-US" sz="2400" dirty="0" smtClean="0"/>
              <a:t>The </a:t>
            </a:r>
            <a:r>
              <a:rPr lang="en-US" sz="2400" dirty="0" smtClean="0">
                <a:hlinkClick r:id="rId2" tooltip="Atlantic Ocean"/>
              </a:rPr>
              <a:t>Atlantic Ocean</a:t>
            </a:r>
            <a:r>
              <a:rPr lang="en-US" sz="2400" dirty="0" smtClean="0"/>
              <a:t> and the warming influence of the </a:t>
            </a:r>
            <a:r>
              <a:rPr lang="en-US" sz="2400" dirty="0" smtClean="0">
                <a:hlinkClick r:id="rId3" tooltip="Gulf Stream"/>
              </a:rPr>
              <a:t>Gulf Stream</a:t>
            </a:r>
            <a:r>
              <a:rPr lang="en-US" sz="2400" dirty="0" smtClean="0"/>
              <a:t> affect weather patterns in Ireland. Temperatures differ regionally, with central and eastern areas tending to be more extreme. However, due to a </a:t>
            </a:r>
            <a:r>
              <a:rPr lang="en-US" sz="2400" dirty="0" smtClean="0">
                <a:hlinkClick r:id="rId4" tooltip="Temperate climate"/>
              </a:rPr>
              <a:t>temperate</a:t>
            </a:r>
            <a:r>
              <a:rPr lang="en-US" sz="2400" dirty="0" smtClean="0"/>
              <a:t> </a:t>
            </a:r>
            <a:r>
              <a:rPr lang="en-US" sz="2400" dirty="0" smtClean="0">
                <a:hlinkClick r:id="rId5" tooltip="Oceanic climate"/>
              </a:rPr>
              <a:t>oceanic climate</a:t>
            </a:r>
            <a:r>
              <a:rPr lang="en-US" sz="2400" dirty="0" smtClean="0"/>
              <a:t>, temperatures are seldom lower than −5 °C (23 °F) in winter or higher than 26 °C (79 °F) in summer.</a:t>
            </a:r>
            <a:endParaRPr lang="ru-RU" sz="2400" dirty="0"/>
          </a:p>
        </p:txBody>
      </p:sp>
      <p:pic>
        <p:nvPicPr>
          <p:cNvPr id="3074" name="Picture 2" descr="C:\Users\Витя\Desktop\800px-Glendalough.jpg"/>
          <p:cNvPicPr>
            <a:picLocks noChangeAspect="1" noChangeArrowheads="1"/>
          </p:cNvPicPr>
          <p:nvPr/>
        </p:nvPicPr>
        <p:blipFill>
          <a:blip r:embed="rId6" cstate="print"/>
          <a:srcRect/>
          <a:stretch>
            <a:fillRect/>
          </a:stretch>
        </p:blipFill>
        <p:spPr bwMode="auto">
          <a:xfrm>
            <a:off x="2483768" y="692696"/>
            <a:ext cx="4163475" cy="31226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188640"/>
            <a:ext cx="8686800" cy="838200"/>
          </a:xfrm>
        </p:spPr>
        <p:txBody>
          <a:bodyPr>
            <a:normAutofit fontScale="90000"/>
          </a:bodyPr>
          <a:lstStyle/>
          <a:p>
            <a:r>
              <a:rPr lang="en-US" b="1" dirty="0" err="1" smtClean="0"/>
              <a:t>Moxer</a:t>
            </a:r>
            <a:r>
              <a:rPr lang="en-US" b="1" dirty="0" smtClean="0"/>
              <a:t> rock</a:t>
            </a:r>
            <a:br>
              <a:rPr lang="en-US" b="1" dirty="0" smtClean="0"/>
            </a:br>
            <a:endParaRPr lang="ru-RU" dirty="0"/>
          </a:p>
        </p:txBody>
      </p:sp>
      <p:sp>
        <p:nvSpPr>
          <p:cNvPr id="4" name="Содержимое 2"/>
          <p:cNvSpPr>
            <a:spLocks noGrp="1"/>
          </p:cNvSpPr>
          <p:nvPr>
            <p:ph idx="1"/>
          </p:nvPr>
        </p:nvSpPr>
        <p:spPr>
          <a:xfrm>
            <a:off x="179512" y="4797152"/>
            <a:ext cx="8686800" cy="4525963"/>
          </a:xfrm>
        </p:spPr>
        <p:txBody>
          <a:bodyPr>
            <a:normAutofit/>
          </a:bodyPr>
          <a:lstStyle/>
          <a:p>
            <a:pPr algn="ctr"/>
            <a:r>
              <a:rPr lang="en-US" sz="2800" dirty="0" smtClean="0"/>
              <a:t>One of the most unusual coasts in Europe - actually huge vertical wall 200 meters high stretched on 8 km in length..</a:t>
            </a:r>
            <a:endParaRPr lang="ru-RU" sz="2800" dirty="0"/>
          </a:p>
        </p:txBody>
      </p:sp>
      <p:pic>
        <p:nvPicPr>
          <p:cNvPr id="4098" name="Picture 2" descr="C:\Users\Витя\Desktop\4df07b2917389.jpg"/>
          <p:cNvPicPr>
            <a:picLocks noChangeAspect="1" noChangeArrowheads="1"/>
          </p:cNvPicPr>
          <p:nvPr/>
        </p:nvPicPr>
        <p:blipFill>
          <a:blip r:embed="rId2" cstate="print"/>
          <a:srcRect/>
          <a:stretch>
            <a:fillRect/>
          </a:stretch>
        </p:blipFill>
        <p:spPr bwMode="auto">
          <a:xfrm>
            <a:off x="251520" y="1268760"/>
            <a:ext cx="4153631" cy="3096344"/>
          </a:xfrm>
          <a:prstGeom prst="rect">
            <a:avLst/>
          </a:prstGeom>
          <a:noFill/>
        </p:spPr>
      </p:pic>
      <p:pic>
        <p:nvPicPr>
          <p:cNvPr id="4099" name="Picture 3" descr="C:\Users\Витя\Desktop\4f3dd03ff3f44.jpg"/>
          <p:cNvPicPr>
            <a:picLocks noChangeAspect="1" noChangeArrowheads="1"/>
          </p:cNvPicPr>
          <p:nvPr/>
        </p:nvPicPr>
        <p:blipFill>
          <a:blip r:embed="rId3" cstate="print"/>
          <a:srcRect/>
          <a:stretch>
            <a:fillRect/>
          </a:stretch>
        </p:blipFill>
        <p:spPr bwMode="auto">
          <a:xfrm>
            <a:off x="4499992" y="1268760"/>
            <a:ext cx="4464496" cy="30963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8686800" cy="838200"/>
          </a:xfrm>
        </p:spPr>
        <p:txBody>
          <a:bodyPr>
            <a:normAutofit fontScale="90000"/>
          </a:bodyPr>
          <a:lstStyle/>
          <a:p>
            <a:r>
              <a:rPr lang="en-US" b="1" dirty="0" smtClean="0"/>
              <a:t>Saint Patrick's cathedral </a:t>
            </a:r>
            <a:br>
              <a:rPr lang="en-US" b="1" dirty="0" smtClean="0"/>
            </a:br>
            <a:endParaRPr lang="ru-RU" dirty="0"/>
          </a:p>
        </p:txBody>
      </p:sp>
      <p:sp>
        <p:nvSpPr>
          <p:cNvPr id="4" name="Содержимое 2"/>
          <p:cNvSpPr>
            <a:spLocks noGrp="1"/>
          </p:cNvSpPr>
          <p:nvPr>
            <p:ph idx="1"/>
          </p:nvPr>
        </p:nvSpPr>
        <p:spPr>
          <a:xfrm>
            <a:off x="179512" y="4293096"/>
            <a:ext cx="8686800" cy="4525963"/>
          </a:xfrm>
        </p:spPr>
        <p:txBody>
          <a:bodyPr>
            <a:normAutofit/>
          </a:bodyPr>
          <a:lstStyle/>
          <a:p>
            <a:pPr algn="ctr"/>
            <a:r>
              <a:rPr lang="en-US" sz="2800" dirty="0" smtClean="0"/>
              <a:t>It is the biggest cathedral of Ireland. Near a cathedral there is a bed on which place there was a well earlier. From there Saint Patrick took water for a baptism.</a:t>
            </a:r>
            <a:endParaRPr lang="ru-RU" sz="2800" dirty="0"/>
          </a:p>
        </p:txBody>
      </p:sp>
      <p:pic>
        <p:nvPicPr>
          <p:cNvPr id="5122" name="Picture 2" descr="C:\Users\Витя\Desktop\4df07bfd2d966.jpg"/>
          <p:cNvPicPr>
            <a:picLocks noChangeAspect="1" noChangeArrowheads="1"/>
          </p:cNvPicPr>
          <p:nvPr/>
        </p:nvPicPr>
        <p:blipFill>
          <a:blip r:embed="rId2" cstate="print"/>
          <a:srcRect/>
          <a:stretch>
            <a:fillRect/>
          </a:stretch>
        </p:blipFill>
        <p:spPr bwMode="auto">
          <a:xfrm>
            <a:off x="1691680" y="764704"/>
            <a:ext cx="5715001" cy="32194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8686800" cy="838200"/>
          </a:xfrm>
        </p:spPr>
        <p:txBody>
          <a:bodyPr/>
          <a:lstStyle/>
          <a:p>
            <a:r>
              <a:rPr lang="en-US" dirty="0" smtClean="0"/>
              <a:t>Castle </a:t>
            </a:r>
            <a:r>
              <a:rPr lang="en-US" dirty="0" err="1" smtClean="0"/>
              <a:t>Blarni's</a:t>
            </a:r>
            <a:endParaRPr lang="ru-RU" dirty="0"/>
          </a:p>
        </p:txBody>
      </p:sp>
      <p:sp>
        <p:nvSpPr>
          <p:cNvPr id="3" name="Содержимое 2"/>
          <p:cNvSpPr>
            <a:spLocks noGrp="1"/>
          </p:cNvSpPr>
          <p:nvPr>
            <p:ph idx="1"/>
          </p:nvPr>
        </p:nvSpPr>
        <p:spPr>
          <a:xfrm>
            <a:off x="323528" y="4595018"/>
            <a:ext cx="8686800" cy="4525963"/>
          </a:xfrm>
        </p:spPr>
        <p:txBody>
          <a:bodyPr>
            <a:normAutofit/>
          </a:bodyPr>
          <a:lstStyle/>
          <a:p>
            <a:r>
              <a:rPr lang="en-US" sz="2800" dirty="0" smtClean="0"/>
              <a:t>The most popular medieval fortress in Ireland as grants any desires. </a:t>
            </a:r>
            <a:r>
              <a:rPr lang="en-US" sz="2800" dirty="0" err="1" smtClean="0"/>
              <a:t>Blarni's</a:t>
            </a:r>
            <a:r>
              <a:rPr lang="en-US" sz="2800" dirty="0" smtClean="0"/>
              <a:t> called the magic stone is walled in one of ancient walls by "an eloquence stone": if to kiss him, it is possible to seize oratory in a moment.</a:t>
            </a:r>
            <a:endParaRPr lang="ru-RU" sz="2800" dirty="0"/>
          </a:p>
        </p:txBody>
      </p:sp>
      <p:pic>
        <p:nvPicPr>
          <p:cNvPr id="6146" name="Picture 2" descr="C:\Users\Витя\Desktop\4ebba39d5e1c5.jpg"/>
          <p:cNvPicPr>
            <a:picLocks noChangeAspect="1" noChangeArrowheads="1"/>
          </p:cNvPicPr>
          <p:nvPr/>
        </p:nvPicPr>
        <p:blipFill>
          <a:blip r:embed="rId2" cstate="print"/>
          <a:srcRect/>
          <a:stretch>
            <a:fillRect/>
          </a:stretch>
        </p:blipFill>
        <p:spPr bwMode="auto">
          <a:xfrm>
            <a:off x="251520" y="1196752"/>
            <a:ext cx="4176464" cy="3220889"/>
          </a:xfrm>
          <a:prstGeom prst="rect">
            <a:avLst/>
          </a:prstGeom>
          <a:noFill/>
        </p:spPr>
      </p:pic>
      <p:pic>
        <p:nvPicPr>
          <p:cNvPr id="6147" name="Picture 3" descr="C:\Users\Витя\Desktop\4ebb96aa28041.jpg"/>
          <p:cNvPicPr>
            <a:picLocks noChangeAspect="1" noChangeArrowheads="1"/>
          </p:cNvPicPr>
          <p:nvPr/>
        </p:nvPicPr>
        <p:blipFill>
          <a:blip r:embed="rId3" cstate="print"/>
          <a:srcRect/>
          <a:stretch>
            <a:fillRect/>
          </a:stretch>
        </p:blipFill>
        <p:spPr bwMode="auto">
          <a:xfrm>
            <a:off x="4716016" y="1196752"/>
            <a:ext cx="4176464" cy="32403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8686800" cy="838200"/>
          </a:xfrm>
        </p:spPr>
        <p:txBody>
          <a:bodyPr/>
          <a:lstStyle/>
          <a:p>
            <a:r>
              <a:rPr lang="en-US" dirty="0" smtClean="0"/>
              <a:t>Castle </a:t>
            </a:r>
            <a:r>
              <a:rPr lang="en-US" dirty="0" err="1" smtClean="0"/>
              <a:t>Kilkenny</a:t>
            </a:r>
            <a:r>
              <a:rPr lang="en-US" dirty="0" smtClean="0"/>
              <a:t> </a:t>
            </a:r>
            <a:endParaRPr lang="ru-RU" dirty="0"/>
          </a:p>
        </p:txBody>
      </p:sp>
      <p:sp>
        <p:nvSpPr>
          <p:cNvPr id="3" name="Содержимое 2"/>
          <p:cNvSpPr>
            <a:spLocks noGrp="1"/>
          </p:cNvSpPr>
          <p:nvPr>
            <p:ph idx="1"/>
          </p:nvPr>
        </p:nvSpPr>
        <p:spPr>
          <a:xfrm>
            <a:off x="323528" y="4595018"/>
            <a:ext cx="8686800" cy="4525963"/>
          </a:xfrm>
        </p:spPr>
        <p:txBody>
          <a:bodyPr>
            <a:normAutofit/>
          </a:bodyPr>
          <a:lstStyle/>
          <a:p>
            <a:r>
              <a:rPr lang="en-US" sz="2800" dirty="0" err="1" smtClean="0"/>
              <a:t>Kilkenny</a:t>
            </a:r>
            <a:r>
              <a:rPr lang="en-US" sz="2800" dirty="0" smtClean="0"/>
              <a:t> – very old, many times reconstructed, and from that even more interesting lock of Ireland. It constructed at the end of the XII century on the river of Holes. The last five centuries it belonged to an influential Irish clan </a:t>
            </a:r>
            <a:r>
              <a:rPr lang="en-US" sz="2800" dirty="0" err="1" smtClean="0"/>
              <a:t>Batlerov</a:t>
            </a:r>
            <a:endParaRPr lang="ru-RU" sz="2800" dirty="0"/>
          </a:p>
        </p:txBody>
      </p:sp>
      <p:pic>
        <p:nvPicPr>
          <p:cNvPr id="7170" name="Picture 2" descr="C:\Users\Витя\Desktop\4f386fad81f29.jpg"/>
          <p:cNvPicPr>
            <a:picLocks noChangeAspect="1" noChangeArrowheads="1"/>
          </p:cNvPicPr>
          <p:nvPr/>
        </p:nvPicPr>
        <p:blipFill>
          <a:blip r:embed="rId2" cstate="print"/>
          <a:srcRect/>
          <a:stretch>
            <a:fillRect/>
          </a:stretch>
        </p:blipFill>
        <p:spPr bwMode="auto">
          <a:xfrm>
            <a:off x="1403648" y="1196752"/>
            <a:ext cx="5715001" cy="32194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686800" cy="838200"/>
          </a:xfrm>
        </p:spPr>
        <p:txBody>
          <a:bodyPr/>
          <a:lstStyle/>
          <a:p>
            <a:r>
              <a:rPr lang="en-US" dirty="0" smtClean="0"/>
              <a:t>Saint Fin </a:t>
            </a:r>
            <a:r>
              <a:rPr lang="en-US" dirty="0" err="1" smtClean="0"/>
              <a:t>Barre's</a:t>
            </a:r>
            <a:r>
              <a:rPr lang="en-US" dirty="0" smtClean="0"/>
              <a:t> Cathedral</a:t>
            </a:r>
            <a:endParaRPr lang="ru-RU" dirty="0"/>
          </a:p>
        </p:txBody>
      </p:sp>
      <p:sp>
        <p:nvSpPr>
          <p:cNvPr id="3" name="Содержимое 2"/>
          <p:cNvSpPr>
            <a:spLocks noGrp="1"/>
          </p:cNvSpPr>
          <p:nvPr>
            <p:ph idx="1"/>
          </p:nvPr>
        </p:nvSpPr>
        <p:spPr>
          <a:xfrm>
            <a:off x="457200" y="5085184"/>
            <a:ext cx="8686800" cy="4525963"/>
          </a:xfrm>
        </p:spPr>
        <p:txBody>
          <a:bodyPr/>
          <a:lstStyle/>
          <a:p>
            <a:r>
              <a:rPr lang="en-US" dirty="0" smtClean="0"/>
              <a:t>One of the main architectural sights of Cork, constructed in honor of the founder and the Saint patron of the city - </a:t>
            </a:r>
            <a:r>
              <a:rPr lang="en-US" dirty="0" err="1" smtClean="0"/>
              <a:t>Finbarra</a:t>
            </a:r>
            <a:r>
              <a:rPr lang="en-US" dirty="0" smtClean="0"/>
              <a:t>.</a:t>
            </a:r>
            <a:endParaRPr lang="ru-RU" dirty="0"/>
          </a:p>
        </p:txBody>
      </p:sp>
      <p:pic>
        <p:nvPicPr>
          <p:cNvPr id="8194" name="Picture 2" descr="C:\Users\Витя\Desktop\4df08af0a3aac.jpg"/>
          <p:cNvPicPr>
            <a:picLocks noChangeAspect="1" noChangeArrowheads="1"/>
          </p:cNvPicPr>
          <p:nvPr/>
        </p:nvPicPr>
        <p:blipFill>
          <a:blip r:embed="rId2" cstate="print"/>
          <a:srcRect/>
          <a:stretch>
            <a:fillRect/>
          </a:stretch>
        </p:blipFill>
        <p:spPr bwMode="auto">
          <a:xfrm>
            <a:off x="1547664" y="1124744"/>
            <a:ext cx="5715000" cy="36724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116632"/>
            <a:ext cx="8686800" cy="838200"/>
          </a:xfrm>
        </p:spPr>
        <p:txBody>
          <a:bodyPr/>
          <a:lstStyle/>
          <a:p>
            <a:r>
              <a:rPr lang="en-US" dirty="0" err="1" smtClean="0"/>
              <a:t>Aran</a:t>
            </a:r>
            <a:r>
              <a:rPr lang="en-US" dirty="0" smtClean="0"/>
              <a:t> Islands</a:t>
            </a:r>
            <a:endParaRPr lang="ru-RU" dirty="0"/>
          </a:p>
        </p:txBody>
      </p:sp>
      <p:sp>
        <p:nvSpPr>
          <p:cNvPr id="3" name="Содержимое 2"/>
          <p:cNvSpPr>
            <a:spLocks noGrp="1"/>
          </p:cNvSpPr>
          <p:nvPr>
            <p:ph idx="1"/>
          </p:nvPr>
        </p:nvSpPr>
        <p:spPr>
          <a:xfrm>
            <a:off x="457200" y="4437112"/>
            <a:ext cx="8686800" cy="4525963"/>
          </a:xfrm>
        </p:spPr>
        <p:txBody>
          <a:bodyPr>
            <a:normAutofit/>
          </a:bodyPr>
          <a:lstStyle/>
          <a:p>
            <a:r>
              <a:rPr lang="en-US" sz="2800" dirty="0" err="1" smtClean="0"/>
              <a:t>Inishmor</a:t>
            </a:r>
            <a:r>
              <a:rPr lang="en-US" sz="2800" dirty="0" smtClean="0"/>
              <a:t>, </a:t>
            </a:r>
            <a:r>
              <a:rPr lang="en-US" sz="2800" dirty="0" err="1" smtClean="0"/>
              <a:t>Inishman</a:t>
            </a:r>
            <a:r>
              <a:rPr lang="en-US" sz="2800" dirty="0" smtClean="0"/>
              <a:t> and </a:t>
            </a:r>
            <a:r>
              <a:rPr lang="en-US" sz="2800" dirty="0" err="1" smtClean="0"/>
              <a:t>Inisha</a:t>
            </a:r>
            <a:r>
              <a:rPr lang="en-US" sz="2800" dirty="0" smtClean="0"/>
              <a:t> is the natural "fort" protecting Galway Bay from uninvited guests. On three islands there are ancient stone fortresses, and locals swim by ancient boats and wear traditional Irish clothes</a:t>
            </a:r>
            <a:endParaRPr lang="ru-RU" sz="2800" dirty="0"/>
          </a:p>
        </p:txBody>
      </p:sp>
      <p:pic>
        <p:nvPicPr>
          <p:cNvPr id="9218" name="Picture 2" descr="C:\Users\Витя\Desktop\4df0762bebbe8.jpg"/>
          <p:cNvPicPr>
            <a:picLocks noChangeAspect="1" noChangeArrowheads="1"/>
          </p:cNvPicPr>
          <p:nvPr/>
        </p:nvPicPr>
        <p:blipFill>
          <a:blip r:embed="rId2" cstate="print"/>
          <a:srcRect/>
          <a:stretch>
            <a:fillRect/>
          </a:stretch>
        </p:blipFill>
        <p:spPr bwMode="auto">
          <a:xfrm>
            <a:off x="179512" y="1196752"/>
            <a:ext cx="4346045" cy="3168352"/>
          </a:xfrm>
          <a:prstGeom prst="rect">
            <a:avLst/>
          </a:prstGeom>
          <a:noFill/>
        </p:spPr>
      </p:pic>
      <p:pic>
        <p:nvPicPr>
          <p:cNvPr id="9219" name="Picture 3" descr="C:\Users\Витя\Desktop\4df07632c3a8d.jpg"/>
          <p:cNvPicPr>
            <a:picLocks noChangeAspect="1" noChangeArrowheads="1"/>
          </p:cNvPicPr>
          <p:nvPr/>
        </p:nvPicPr>
        <p:blipFill>
          <a:blip r:embed="rId3" cstate="print"/>
          <a:srcRect/>
          <a:stretch>
            <a:fillRect/>
          </a:stretch>
        </p:blipFill>
        <p:spPr bwMode="auto">
          <a:xfrm>
            <a:off x="4644008" y="1196752"/>
            <a:ext cx="4283968" cy="314744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90</TotalTime>
  <Words>381</Words>
  <Application>Microsoft Office PowerPoint</Application>
  <PresentationFormat>Экран (4:3)</PresentationFormat>
  <Paragraphs>26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Republic of Ireland </vt:lpstr>
      <vt:lpstr>Слайд 2</vt:lpstr>
      <vt:lpstr>Climate </vt:lpstr>
      <vt:lpstr>Moxer rock </vt:lpstr>
      <vt:lpstr>Saint Patrick's cathedral  </vt:lpstr>
      <vt:lpstr>Castle Blarni's</vt:lpstr>
      <vt:lpstr>Castle Kilkenny </vt:lpstr>
      <vt:lpstr>Saint Fin Barre's Cathedral</vt:lpstr>
      <vt:lpstr>Aran Islands</vt:lpstr>
      <vt:lpstr>Bunratty Castle</vt:lpstr>
      <vt:lpstr>Blackrock Castle Observatory</vt:lpstr>
      <vt:lpstr>Lynch's Castle</vt:lpstr>
      <vt:lpstr>Trim Castle</vt:lpstr>
      <vt:lpstr>Island Big Saltee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of Ireland </dc:title>
  <dc:creator>Vit9</dc:creator>
  <cp:lastModifiedBy>Витя</cp:lastModifiedBy>
  <cp:revision>19</cp:revision>
  <dcterms:created xsi:type="dcterms:W3CDTF">2014-05-05T18:05:15Z</dcterms:created>
  <dcterms:modified xsi:type="dcterms:W3CDTF">2014-05-06T12:49:01Z</dcterms:modified>
</cp:coreProperties>
</file>