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8" r:id="rId2"/>
    <p:sldId id="270" r:id="rId3"/>
    <p:sldId id="264" r:id="rId4"/>
    <p:sldId id="259" r:id="rId5"/>
    <p:sldId id="260" r:id="rId6"/>
    <p:sldId id="262" r:id="rId7"/>
    <p:sldId id="261" r:id="rId8"/>
    <p:sldId id="263" r:id="rId9"/>
    <p:sldId id="265" r:id="rId10"/>
    <p:sldId id="267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3BD3-092D-4719-9D54-96BECD4ADD27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A70A-BFC6-4634-AEF8-AB27919AD5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7224" y="142873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Monotype Corsiva" pitchFamily="66" charset="0"/>
              </a:rPr>
              <a:t>сенсорна</a:t>
            </a:r>
            <a:r>
              <a:rPr lang="uk-UA" sz="2000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85918" y="2000240"/>
            <a:ext cx="2643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система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Monotype Corsiva" pitchFamily="66" charset="0"/>
              </a:rPr>
              <a:t>Слухова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716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§ 64</a:t>
            </a:r>
            <a:endParaRPr lang="ru-RU" sz="2800" i="1" dirty="0"/>
          </a:p>
        </p:txBody>
      </p:sp>
      <p:pic>
        <p:nvPicPr>
          <p:cNvPr id="2050" name="Picture 2" descr="C:\Documents and Settings\1\Рабочий стол\Новая папка (3)\органы чувств\имь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9" y="857232"/>
            <a:ext cx="2464611" cy="1643074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Новая папка (3)\органы чувств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3240125" cy="2124082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Новая папка (3)\органы чувств\100px-Earc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85926"/>
            <a:ext cx="1984380" cy="2857508"/>
          </a:xfrm>
          <a:prstGeom prst="rect">
            <a:avLst/>
          </a:prstGeom>
          <a:noFill/>
        </p:spPr>
      </p:pic>
      <p:pic>
        <p:nvPicPr>
          <p:cNvPr id="14" name="Рисунок 13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3286124"/>
            <a:ext cx="4002110" cy="2637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42148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Волоскові клітини відрізняються за своїми функціями. Внутрішніх </a:t>
            </a:r>
            <a:r>
              <a:rPr lang="uk-UA" dirty="0" err="1" smtClean="0"/>
              <a:t>волоскових</a:t>
            </a:r>
            <a:r>
              <a:rPr lang="uk-UA" dirty="0" smtClean="0"/>
              <a:t> клітин розміщених в один ряд в тричі менше ніж зовнішніх, але вони відповідають за передачу 90-95% інформації до мозку. Зовнішні волоскові клітини, розміщені у три ряди, навпаки, отримують еферентні сигнали від мозку і беруть участь у підсиленні або послабленні коливань </a:t>
            </a:r>
            <a:r>
              <a:rPr lang="uk-UA" dirty="0" err="1" smtClean="0"/>
              <a:t>базилярної</a:t>
            </a:r>
            <a:r>
              <a:rPr lang="uk-UA" dirty="0" smtClean="0"/>
              <a:t> мембрани. Під дією ритмічної деполяризації і </a:t>
            </a:r>
            <a:r>
              <a:rPr lang="uk-UA" dirty="0" err="1" smtClean="0"/>
              <a:t>реполяризації</a:t>
            </a:r>
            <a:r>
              <a:rPr lang="uk-UA" dirty="0" smtClean="0"/>
              <a:t> зовнішні </a:t>
            </a:r>
            <a:r>
              <a:rPr lang="uk-UA" dirty="0" err="1" smtClean="0"/>
              <a:t>волосокові</a:t>
            </a:r>
            <a:r>
              <a:rPr lang="uk-UA" dirty="0" smtClean="0"/>
              <a:t> клітини починають ритмічно </a:t>
            </a:r>
            <a:r>
              <a:rPr lang="uk-UA" dirty="0" err="1" smtClean="0"/>
              <a:t>скорочувтись</a:t>
            </a:r>
            <a:r>
              <a:rPr lang="uk-UA" dirty="0" smtClean="0"/>
              <a:t> і розтягуватись, змінюючи натяг </a:t>
            </a:r>
            <a:r>
              <a:rPr lang="uk-UA" dirty="0" err="1" smtClean="0"/>
              <a:t>базилярної</a:t>
            </a:r>
            <a:r>
              <a:rPr lang="uk-UA" dirty="0" smtClean="0"/>
              <a:t> мембрани, таким чином вони збільшують її коливання у певному місці і підсилюють точність сприйняття звуку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000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6" name="Рисунок 5" descr="Image103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4" t="1639" r="3704" b="6557"/>
          <a:stretch>
            <a:fillRect/>
          </a:stretch>
        </p:blipFill>
        <p:spPr>
          <a:xfrm>
            <a:off x="4786314" y="785794"/>
            <a:ext cx="4000528" cy="476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pic>
        <p:nvPicPr>
          <p:cNvPr id="6" name="Рисунок 5" descr="800px-Hair_cel_action.png"/>
          <p:cNvPicPr>
            <a:picLocks noChangeAspect="1"/>
          </p:cNvPicPr>
          <p:nvPr/>
        </p:nvPicPr>
        <p:blipFill>
          <a:blip r:embed="rId4"/>
          <a:srcRect b="6491"/>
          <a:stretch>
            <a:fillRect/>
          </a:stretch>
        </p:blipFill>
        <p:spPr>
          <a:xfrm>
            <a:off x="285719" y="423857"/>
            <a:ext cx="8511225" cy="5862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357430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Найпоширенішою причиною погіршення слуху є накопичення вушної сірки, яку виділяють залози зовнішнього слухового проходу. Щоб запобігти цьому, потрібно щодня мити вуха і щотижня прочищати слуховий прохід ватою.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071942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Слух може погіршитися внаслідок запалення середнього вуха, спричиненого деякими інфекційними хворобами (ангіною, грипом). При цьому інфекція з носоглотки через слухову трубу проникає у середнє вухо.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428604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Серйозною причиною погіршення слуху є пошкодження барабанної перетинки, наприклад гострим предметом, раптовим занадто сильним звуком. Щоб вирівняти тиск по обидва боки барабанної перетинки (якщо ви передбачаєте дію сильних звуків), необхідно відкрити рот.</a:t>
            </a:r>
            <a:br>
              <a:rPr lang="uk-UA" dirty="0" smtClean="0"/>
            </a:br>
            <a:r>
              <a:rPr lang="uk-UA" dirty="0" smtClean="0"/>
              <a:t>   Порушенням гігієни слуху є часте користування </a:t>
            </a:r>
            <a:r>
              <a:rPr lang="uk-UA" dirty="0" err="1" smtClean="0"/>
              <a:t>плеєрами</a:t>
            </a:r>
            <a:r>
              <a:rPr lang="uk-UA" dirty="0" smtClean="0"/>
              <a:t> з навушниками. Однотипна, гучна музика, якщо її слухати годинами, не лише послаблює слух, а й впливає на пам'ять, увагу.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/>
              <a:t>Яких гігієнічних норм необхідно дотримуватися, щоб зберегти слух?</a:t>
            </a:r>
            <a:endParaRPr lang="uk-UA" sz="2000" b="1" dirty="0"/>
          </a:p>
        </p:txBody>
      </p:sp>
      <p:pic>
        <p:nvPicPr>
          <p:cNvPr id="7" name="Рисунок 6" descr="378px-5_5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0E9E3"/>
              </a:clrFrom>
              <a:clrTo>
                <a:srgbClr val="F0E9E3">
                  <a:alpha val="0"/>
                </a:srgbClr>
              </a:clrTo>
            </a:clrChange>
          </a:blip>
          <a:srcRect r="48830"/>
          <a:stretch>
            <a:fillRect/>
          </a:stretch>
        </p:blipFill>
        <p:spPr>
          <a:xfrm>
            <a:off x="4572000" y="3500438"/>
            <a:ext cx="4572000" cy="2978318"/>
          </a:xfrm>
          <a:prstGeom prst="rect">
            <a:avLst/>
          </a:prstGeom>
        </p:spPr>
      </p:pic>
      <p:pic>
        <p:nvPicPr>
          <p:cNvPr id="8" name="Рисунок 7" descr="378px-5_5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0EBE8"/>
              </a:clrFrom>
              <a:clrTo>
                <a:srgbClr val="F0EBE8">
                  <a:alpha val="0"/>
                </a:srgbClr>
              </a:clrTo>
            </a:clrChange>
          </a:blip>
          <a:srcRect l="59199" t="5952" r="2092"/>
          <a:stretch>
            <a:fillRect/>
          </a:stretch>
        </p:blipFill>
        <p:spPr>
          <a:xfrm>
            <a:off x="642910" y="1071546"/>
            <a:ext cx="3071834" cy="131174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pic>
        <p:nvPicPr>
          <p:cNvPr id="3" name="Рисунок 2" descr="rek_u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2928958" cy="2196719"/>
          </a:xfrm>
          <a:prstGeom prst="rect">
            <a:avLst/>
          </a:prstGeom>
        </p:spPr>
      </p:pic>
      <p:pic>
        <p:nvPicPr>
          <p:cNvPr id="5" name="Рисунок 4" descr="имь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714356"/>
            <a:ext cx="3107553" cy="2071702"/>
          </a:xfrm>
          <a:prstGeom prst="rect">
            <a:avLst/>
          </a:prstGeom>
        </p:spPr>
      </p:pic>
      <p:pic>
        <p:nvPicPr>
          <p:cNvPr id="4" name="Рисунок 3" descr="100px-Earc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2143116"/>
            <a:ext cx="2000264" cy="2880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428604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людини орган слуху виконує ще одну надзвичайно важливу функцію. Він є частиною системи, яка забезпечує здатність до </a:t>
            </a:r>
            <a:r>
              <a:rPr lang="uk-UA" sz="2400" u="sng" dirty="0" smtClean="0"/>
              <a:t>членороздільної мови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292893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Слух є джерелом інформації про звуки і необхідний для розвитку мови. 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50384" t="8646" r="10024" b="9382"/>
          <a:stretch>
            <a:fillRect/>
          </a:stretch>
        </p:blipFill>
        <p:spPr>
          <a:xfrm>
            <a:off x="2000232" y="285728"/>
            <a:ext cx="4714908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164305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Презентацію виконала </a:t>
            </a:r>
          </a:p>
          <a:p>
            <a:r>
              <a:rPr lang="uk-UA" sz="3200" dirty="0" smtClean="0"/>
              <a:t>Учениця 9-Б класу</a:t>
            </a:r>
          </a:p>
          <a:p>
            <a:r>
              <a:rPr lang="uk-UA" sz="3200" dirty="0" err="1" smtClean="0"/>
              <a:t>Ігнатьєва</a:t>
            </a:r>
            <a:r>
              <a:rPr lang="uk-UA" sz="3200" dirty="0" smtClean="0"/>
              <a:t> Марія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500042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Слух</a:t>
            </a:r>
            <a:r>
              <a:rPr lang="uk-UA" sz="2400" dirty="0" smtClean="0"/>
              <a:t> – один з найбільш значущих органів чуття людини. Приблизно 10 % інформації ми отримуємо через слух. Людське вухо - дуже складний і тонкий механізм, в склад якого входять різноманітні елементи, що довгим ланцюгом здійснюють передачу від вушної раковини до кори головного мозку.</a:t>
            </a:r>
            <a:endParaRPr lang="uk-UA" sz="2400" dirty="0"/>
          </a:p>
        </p:txBody>
      </p:sp>
      <p:pic>
        <p:nvPicPr>
          <p:cNvPr id="5" name="Рисунок 4" descr="677438deba6243f768f80fc5042e6c79_slider.jpg"/>
          <p:cNvPicPr>
            <a:picLocks noChangeAspect="1"/>
          </p:cNvPicPr>
          <p:nvPr/>
        </p:nvPicPr>
        <p:blipFill>
          <a:blip r:embed="rId4"/>
          <a:srcRect l="9257" r="12980"/>
          <a:stretch>
            <a:fillRect/>
          </a:stretch>
        </p:blipFill>
        <p:spPr>
          <a:xfrm>
            <a:off x="1214414" y="500042"/>
            <a:ext cx="3000396" cy="1766881"/>
          </a:xfrm>
          <a:prstGeom prst="rect">
            <a:avLst/>
          </a:prstGeom>
        </p:spPr>
      </p:pic>
      <p:pic>
        <p:nvPicPr>
          <p:cNvPr id="7" name="Рисунок 6" descr="имь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357694"/>
            <a:ext cx="2671770" cy="1781180"/>
          </a:xfrm>
          <a:prstGeom prst="rect">
            <a:avLst/>
          </a:prstGeom>
        </p:spPr>
      </p:pic>
      <p:pic>
        <p:nvPicPr>
          <p:cNvPr id="6" name="Рисунок 5" descr="100px-Earc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7158" y="2143116"/>
            <a:ext cx="1627190" cy="2343154"/>
          </a:xfrm>
          <a:prstGeom prst="rect">
            <a:avLst/>
          </a:prstGeom>
        </p:spPr>
      </p:pic>
      <p:pic>
        <p:nvPicPr>
          <p:cNvPr id="8" name="Рисунок 7" descr="333px-5_5_5.jpg"/>
          <p:cNvPicPr>
            <a:picLocks noChangeAspect="1"/>
          </p:cNvPicPr>
          <p:nvPr/>
        </p:nvPicPr>
        <p:blipFill>
          <a:blip r:embed="rId7"/>
          <a:srcRect t="33803" r="52702" b="34507"/>
          <a:stretch>
            <a:fillRect/>
          </a:stretch>
        </p:blipFill>
        <p:spPr>
          <a:xfrm>
            <a:off x="2143108" y="2571744"/>
            <a:ext cx="2071702" cy="14797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Слухова сенсорна система має периферичний відділ (орган слуху) провідниковий відділ (слуховий нерв) і центральний відділ (слуховий центр кори кінцевого мозку).</a:t>
            </a:r>
            <a:br>
              <a:rPr lang="uk-UA" sz="2400" dirty="0" smtClean="0"/>
            </a:br>
            <a:r>
              <a:rPr lang="uk-UA" sz="2400" dirty="0" smtClean="0"/>
              <a:t>   Орган слуху у людини складається з трьох частин: </a:t>
            </a:r>
            <a:r>
              <a:rPr lang="uk-UA" sz="2400" u="sng" dirty="0" smtClean="0"/>
              <a:t>зовнішнього, середнього і внутрішнього вуха</a:t>
            </a:r>
            <a:endParaRPr lang="uk-UA" sz="2400" u="sng" dirty="0"/>
          </a:p>
        </p:txBody>
      </p:sp>
      <p:pic>
        <p:nvPicPr>
          <p:cNvPr id="5" name="Рисунок 4" descr="section-e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154" y="1285860"/>
            <a:ext cx="4277100" cy="309261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5072860" y="2713826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43576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Зовнішнє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Середнє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5930116" y="2713826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72396" y="43576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85728"/>
            <a:ext cx="9144000" cy="6222473"/>
          </a:xfrm>
          <a:prstGeom prst="rect">
            <a:avLst/>
          </a:prstGeom>
        </p:spPr>
      </p:pic>
      <p:pic>
        <p:nvPicPr>
          <p:cNvPr id="6" name="Рисунок 5" descr="section-ea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1" r="2470" b="3655"/>
          <a:stretch>
            <a:fillRect/>
          </a:stretch>
        </p:blipFill>
        <p:spPr>
          <a:xfrm>
            <a:off x="4786314" y="1714488"/>
            <a:ext cx="4138478" cy="285752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8465371" y="2464587"/>
            <a:ext cx="42862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465239" y="4107661"/>
            <a:ext cx="500066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750991" y="2607463"/>
            <a:ext cx="100013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4572000" y="1857364"/>
            <a:ext cx="57150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5072066" y="2000240"/>
            <a:ext cx="64294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143636" y="2214554"/>
            <a:ext cx="57150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572264" y="3571876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000628" y="3357562"/>
            <a:ext cx="428628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7500958" y="2214554"/>
            <a:ext cx="50006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7715272" y="2214554"/>
            <a:ext cx="50006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3438" y="135729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786314" y="371475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286380" y="150017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3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357950" y="17144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4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86578" y="185736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715140" y="400050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11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7786710" y="1785926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8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8215338" y="192880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9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8572528" y="2000240"/>
            <a:ext cx="57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10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429520" y="450057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12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85720" y="1214422"/>
            <a:ext cx="4214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2400" dirty="0" smtClean="0"/>
              <a:t>1 – вушна раковина</a:t>
            </a:r>
          </a:p>
          <a:p>
            <a:pPr marL="342900" indent="-342900"/>
            <a:r>
              <a:rPr lang="uk-UA" sz="2400" dirty="0" smtClean="0"/>
              <a:t>2 – зовнішній слуховий прохід</a:t>
            </a:r>
          </a:p>
          <a:p>
            <a:pPr marL="342900" indent="-342900"/>
            <a:r>
              <a:rPr lang="uk-UA" sz="2400" dirty="0" smtClean="0"/>
              <a:t>3 – хрящ</a:t>
            </a:r>
          </a:p>
          <a:p>
            <a:pPr marL="342900" indent="-342900"/>
            <a:r>
              <a:rPr lang="uk-UA" sz="2400" dirty="0" smtClean="0"/>
              <a:t>4 – кість</a:t>
            </a:r>
          </a:p>
          <a:p>
            <a:pPr marL="342900" indent="-342900"/>
            <a:r>
              <a:rPr lang="uk-UA" sz="2400" dirty="0" smtClean="0"/>
              <a:t>5 – молоточок</a:t>
            </a:r>
          </a:p>
          <a:p>
            <a:pPr marL="342900" indent="-342900"/>
            <a:r>
              <a:rPr lang="uk-UA" sz="2400" dirty="0" smtClean="0"/>
              <a:t>6 – коваделко</a:t>
            </a:r>
          </a:p>
          <a:p>
            <a:pPr marL="342900" indent="-342900"/>
            <a:r>
              <a:rPr lang="uk-UA" sz="2400" dirty="0" smtClean="0"/>
              <a:t>7 – стремінце </a:t>
            </a:r>
          </a:p>
          <a:p>
            <a:pPr marL="342900" indent="-342900"/>
            <a:r>
              <a:rPr lang="uk-UA" sz="2400" dirty="0" smtClean="0"/>
              <a:t>8 – слухові кісточки</a:t>
            </a:r>
            <a:endParaRPr lang="uk-UA" sz="2400" dirty="0"/>
          </a:p>
          <a:p>
            <a:pPr marL="342900" indent="-342900"/>
            <a:r>
              <a:rPr lang="uk-UA" sz="2400" dirty="0" smtClean="0"/>
              <a:t>9 – вестибулярний апарат</a:t>
            </a:r>
          </a:p>
          <a:p>
            <a:pPr marL="342900" indent="-342900"/>
            <a:r>
              <a:rPr lang="uk-UA" sz="2400" dirty="0" smtClean="0"/>
              <a:t>10 – завитка</a:t>
            </a:r>
          </a:p>
          <a:p>
            <a:pPr marL="342900" indent="-342900"/>
            <a:r>
              <a:rPr lang="uk-UA" sz="2400" dirty="0" smtClean="0"/>
              <a:t>11 – слуховий нерв</a:t>
            </a:r>
          </a:p>
          <a:p>
            <a:pPr marL="342900" indent="-342900"/>
            <a:r>
              <a:rPr lang="uk-UA" sz="2400" dirty="0" smtClean="0"/>
              <a:t>12 – барабанна перетинка</a:t>
            </a:r>
          </a:p>
          <a:p>
            <a:pPr marL="342900" indent="-342900"/>
            <a:r>
              <a:rPr lang="uk-UA" sz="2400" dirty="0" smtClean="0"/>
              <a:t>13 – Євстахієва труба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20" y="57148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Будова органа слуху</a:t>
            </a:r>
            <a:endParaRPr lang="ru-RU" sz="36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6715140" y="2428868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786578" y="2500306"/>
            <a:ext cx="57150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7036611" y="2536025"/>
            <a:ext cx="64294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29454" y="192880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6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215206" y="2000240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Зовнішнє  вухо утворене вушною раковиною і зовнішнім слуховим проходом. Зовнішній</a:t>
            </a:r>
            <a:r>
              <a:rPr lang="ru-RU" sz="2400" dirty="0" smtClean="0"/>
              <a:t> </a:t>
            </a:r>
            <a:r>
              <a:rPr lang="uk-UA" sz="2400" dirty="0" smtClean="0"/>
              <a:t>слуховий прохід у дорослої людини завдовжки 2,5 см</a:t>
            </a:r>
          </a:p>
        </p:txBody>
      </p:sp>
      <p:pic>
        <p:nvPicPr>
          <p:cNvPr id="7" name="Рисунок 6" descr="ear.png"/>
          <p:cNvPicPr>
            <a:picLocks noChangeAspect="1"/>
          </p:cNvPicPr>
          <p:nvPr/>
        </p:nvPicPr>
        <p:blipFill>
          <a:blip r:embed="rId4"/>
          <a:srcRect r="57277"/>
          <a:stretch>
            <a:fillRect/>
          </a:stretch>
        </p:blipFill>
        <p:spPr>
          <a:xfrm>
            <a:off x="5143504" y="785794"/>
            <a:ext cx="3143272" cy="4677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3500438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шкірі слухового проходу є волоски і видозмінені потові залози, що виробляють вушну сірку. Вони виконують захисну функцію (затримують пил і мікроорганізми).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pic>
        <p:nvPicPr>
          <p:cNvPr id="3" name="Рисунок 2" descr="R161.jpg"/>
          <p:cNvPicPr>
            <a:picLocks noChangeAspect="1"/>
          </p:cNvPicPr>
          <p:nvPr/>
        </p:nvPicPr>
        <p:blipFill>
          <a:blip r:embed="rId4"/>
          <a:srcRect r="2454"/>
          <a:stretch>
            <a:fillRect/>
          </a:stretch>
        </p:blipFill>
        <p:spPr>
          <a:xfrm>
            <a:off x="428596" y="3143248"/>
            <a:ext cx="3552496" cy="3127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Середнє вухо міститься у товщі скроневої кістки черепа, із зовнішнього боку обмежене барабанною перетинкою, а з внутрішнього - перетинкою овального вікна. До складу середнього вуха входять: </a:t>
            </a:r>
            <a:r>
              <a:rPr lang="uk-UA" sz="2000" u="sng" dirty="0" smtClean="0"/>
              <a:t>три слухові кісточки</a:t>
            </a:r>
            <a:r>
              <a:rPr lang="uk-UA" sz="2000" dirty="0" smtClean="0"/>
              <a:t> (молоточок, коваделко і стремінце)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357166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Слухові кісточки послідовно з'єднані між собою. </a:t>
            </a:r>
            <a:r>
              <a:rPr lang="uk-UA" sz="2000" dirty="0" smtClean="0"/>
              <a:t>Через </a:t>
            </a:r>
            <a:r>
              <a:rPr lang="uk-UA" sz="2000" dirty="0" smtClean="0"/>
              <a:t>молоточок, коваделко і стремінце коливання барабанної перетинки передаються перетинці овального вікна. Завдяки слуховим кісточкам розмах коливань зменшується, зате їхня сила збільшується. Через слухову трубу повітря з навколишнього середовища проникає в порожнину середнього вуха. Тому тиск повітря на барабанну перетинку з обох боків однаковий.</a:t>
            </a:r>
            <a:endParaRPr lang="uk-UA" sz="2000" dirty="0"/>
          </a:p>
        </p:txBody>
      </p:sp>
      <p:pic>
        <p:nvPicPr>
          <p:cNvPr id="7" name="Рисунок 6" descr="section-ear.jpg"/>
          <p:cNvPicPr>
            <a:picLocks noChangeAspect="1"/>
          </p:cNvPicPr>
          <p:nvPr/>
        </p:nvPicPr>
        <p:blipFill>
          <a:blip r:embed="rId5"/>
          <a:srcRect l="40741" t="25611" r="27160" b="33410"/>
          <a:stretch>
            <a:fillRect/>
          </a:stretch>
        </p:blipFill>
        <p:spPr>
          <a:xfrm>
            <a:off x="6155542" y="4071942"/>
            <a:ext cx="2416986" cy="223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14290"/>
            <a:ext cx="9144000" cy="6222473"/>
          </a:xfrm>
          <a:prstGeom prst="rect">
            <a:avLst/>
          </a:prstGeom>
        </p:spPr>
      </p:pic>
      <p:pic>
        <p:nvPicPr>
          <p:cNvPr id="8" name="Рисунок 7" descr="R162.jpg"/>
          <p:cNvPicPr>
            <a:picLocks noChangeAspect="1"/>
          </p:cNvPicPr>
          <p:nvPr/>
        </p:nvPicPr>
        <p:blipFill>
          <a:blip r:embed="rId4"/>
          <a:srcRect l="1199" r="55653" b="4848"/>
          <a:stretch>
            <a:fillRect/>
          </a:stretch>
        </p:blipFill>
        <p:spPr>
          <a:xfrm>
            <a:off x="428596" y="3429000"/>
            <a:ext cx="3541284" cy="2754332"/>
          </a:xfrm>
          <a:prstGeom prst="rect">
            <a:avLst/>
          </a:prstGeom>
        </p:spPr>
      </p:pic>
      <p:pic>
        <p:nvPicPr>
          <p:cNvPr id="9" name="Рисунок 8" descr="R162.jpg"/>
          <p:cNvPicPr>
            <a:picLocks noChangeAspect="1"/>
          </p:cNvPicPr>
          <p:nvPr/>
        </p:nvPicPr>
        <p:blipFill>
          <a:blip r:embed="rId4"/>
          <a:srcRect l="46681" r="3137"/>
          <a:stretch>
            <a:fillRect/>
          </a:stretch>
        </p:blipFill>
        <p:spPr>
          <a:xfrm>
            <a:off x="4857752" y="3429000"/>
            <a:ext cx="3907030" cy="2746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285728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Внутрішнє вухо розміщується вглибині скроневої кістки черепа. Саме тут у спеціальному пристрої, який називають </a:t>
            </a:r>
            <a:r>
              <a:rPr lang="uk-UA" u="sng" dirty="0" smtClean="0"/>
              <a:t>завиткою</a:t>
            </a:r>
            <a:r>
              <a:rPr lang="uk-UA" dirty="0" smtClean="0"/>
              <a:t>, розташований рецепторний апарат слухового аналізатора. Завитка – кістковий канал, усередині якого розміщуються дві  подовжні мембрани. Нижня мембрана утворена щільною сполучною тканиною, а верхня – тоненькою одношаровою.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28572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Мембрани  розділяють  канал  завитки на </a:t>
            </a:r>
            <a:r>
              <a:rPr lang="uk-UA" b="1" dirty="0" smtClean="0"/>
              <a:t>три частини </a:t>
            </a:r>
            <a:r>
              <a:rPr lang="uk-UA" dirty="0" smtClean="0"/>
              <a:t>– верхній, середній і нижній. Нижній і верхній канал на  верхівці завитки сполучаються між собою, а середній є замкненою порожниною.  Канали заповнені рідинами: верхні і нижній – </a:t>
            </a:r>
            <a:r>
              <a:rPr lang="uk-UA" u="sng" dirty="0" smtClean="0"/>
              <a:t>перилімфою</a:t>
            </a:r>
            <a:r>
              <a:rPr lang="uk-UA" dirty="0" smtClean="0"/>
              <a:t>, а середній – </a:t>
            </a:r>
            <a:r>
              <a:rPr lang="uk-UA" u="sng" dirty="0" smtClean="0"/>
              <a:t>ендолімфою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4357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Відчуття звуку пов'язане із хвильовими коливаннями повітря, які в слуховій сенсорній системі, перетворившись на нервові імпульси, несуть інформацію про зміни в довкіллі до кори великого мозку, де й формується відповідна гама почуттів. Амплітуду хвильових коливань називають звуковим тиском. Величину звукового тиску вимірюють у </a:t>
            </a:r>
            <a:r>
              <a:rPr lang="uk-UA" sz="2000" i="1" dirty="0" smtClean="0"/>
              <a:t>децибелах</a:t>
            </a:r>
            <a:r>
              <a:rPr lang="uk-UA" sz="2000" i="1" dirty="0" smtClean="0"/>
              <a:t>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   Наше вухо здатне сприймати звукові коливання в діапазоні від 16 Гц до 20 тис. Гц (20 кГц). Частоту нижче 16 Гц називають </a:t>
            </a:r>
            <a:r>
              <a:rPr lang="uk-UA" sz="2000" u="sng" dirty="0" smtClean="0"/>
              <a:t>інфразвуком</a:t>
            </a:r>
            <a:r>
              <a:rPr lang="uk-UA" sz="2000" dirty="0" smtClean="0"/>
              <a:t> , а понад 20 кГц - </a:t>
            </a:r>
            <a:r>
              <a:rPr lang="uk-UA" sz="2000" u="sng" dirty="0" smtClean="0"/>
              <a:t>ультразвуком</a:t>
            </a:r>
            <a:r>
              <a:rPr lang="uk-UA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8" name="Рисунок 7" descr="rek_uh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" t="1221" r="60000" b="2499"/>
          <a:stretch>
            <a:fillRect/>
          </a:stretch>
        </p:blipFill>
        <p:spPr>
          <a:xfrm>
            <a:off x="6500826" y="1285860"/>
            <a:ext cx="2214837" cy="4061761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 rot="2371332">
            <a:off x="4381299" y="2158295"/>
            <a:ext cx="2707759" cy="3041475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534735">
            <a:off x="4322217" y="2454241"/>
            <a:ext cx="2356954" cy="250515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2534735">
            <a:off x="4342956" y="2658535"/>
            <a:ext cx="1958287" cy="220032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21468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 16 Гц до 20 000 Гц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lded-paper-blank-white-booklet-magazine-report-book.jpg"/>
          <p:cNvPicPr>
            <a:picLocks noChangeAspect="1"/>
          </p:cNvPicPr>
          <p:nvPr/>
        </p:nvPicPr>
        <p:blipFill>
          <a:blip r:embed="rId3"/>
          <a:srcRect l="8846" t="8548" r="8077" b="8429"/>
          <a:stretch>
            <a:fillRect/>
          </a:stretch>
        </p:blipFill>
        <p:spPr>
          <a:xfrm>
            <a:off x="0" y="278362"/>
            <a:ext cx="9144000" cy="6222473"/>
          </a:xfrm>
          <a:prstGeom prst="rect">
            <a:avLst/>
          </a:prstGeom>
        </p:spPr>
      </p:pic>
      <p:pic>
        <p:nvPicPr>
          <p:cNvPr id="3" name="Рисунок 2" descr="1264619654_bud-ukha.jpg"/>
          <p:cNvPicPr>
            <a:picLocks noChangeAspect="1"/>
          </p:cNvPicPr>
          <p:nvPr/>
        </p:nvPicPr>
        <p:blipFill>
          <a:blip r:embed="rId4"/>
          <a:srcRect l="29022" t="61840" r="35845" b="3277"/>
          <a:stretch>
            <a:fillRect/>
          </a:stretch>
        </p:blipFill>
        <p:spPr>
          <a:xfrm>
            <a:off x="4857752" y="723674"/>
            <a:ext cx="2000264" cy="1913296"/>
          </a:xfrm>
          <a:prstGeom prst="ellipse">
            <a:avLst/>
          </a:prstGeom>
        </p:spPr>
      </p:pic>
      <p:pic>
        <p:nvPicPr>
          <p:cNvPr id="5" name="Рисунок 4" descr="300px-Organ_of_corti_uk.png"/>
          <p:cNvPicPr>
            <a:picLocks noChangeAspect="1"/>
          </p:cNvPicPr>
          <p:nvPr/>
        </p:nvPicPr>
        <p:blipFill>
          <a:blip r:embed="rId5"/>
          <a:srcRect l="3750" r="2487"/>
          <a:stretch>
            <a:fillRect/>
          </a:stretch>
        </p:blipFill>
        <p:spPr>
          <a:xfrm>
            <a:off x="4714876" y="2714620"/>
            <a:ext cx="4214842" cy="3536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571480"/>
            <a:ext cx="42148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 err="1" smtClean="0"/>
              <a:t>Кортіїв</a:t>
            </a:r>
            <a:r>
              <a:rPr lang="uk-UA" sz="2000" u="sng" dirty="0" smtClean="0"/>
              <a:t> орган </a:t>
            </a:r>
            <a:r>
              <a:rPr lang="uk-UA" sz="2000" dirty="0" smtClean="0"/>
              <a:t>– апарат, що містить рецептори й опорні клітини. На кожній рецепторній клітині міститься до 70 виростків – волосків.  Над </a:t>
            </a:r>
            <a:r>
              <a:rPr lang="uk-UA" sz="2000" dirty="0" err="1" smtClean="0"/>
              <a:t>волосковими</a:t>
            </a:r>
            <a:r>
              <a:rPr lang="uk-UA" sz="2000" dirty="0" smtClean="0"/>
              <a:t> клітинами розташована покривна мембрана, яка контактує з волосками. </a:t>
            </a:r>
            <a:r>
              <a:rPr lang="uk-UA" sz="2000" dirty="0" err="1" smtClean="0"/>
              <a:t>Кортіїв</a:t>
            </a:r>
            <a:r>
              <a:rPr lang="uk-UA" sz="2000" dirty="0" smtClean="0"/>
              <a:t> орган розділений на ділянки, кожна з яких відповідає за сприйняття хвиль певної частоти.</a:t>
            </a:r>
          </a:p>
          <a:p>
            <a:r>
              <a:rPr lang="uk-UA" sz="2000" dirty="0" smtClean="0"/>
              <a:t>Рідина, що міститься в каналах завитки, є передавальною ланкою, яка доносить енергію звукових коливань до покривної мембрани </a:t>
            </a:r>
            <a:r>
              <a:rPr lang="uk-UA" sz="2000" dirty="0" err="1" smtClean="0"/>
              <a:t>кортіїва</a:t>
            </a:r>
            <a:r>
              <a:rPr lang="uk-UA" sz="2000" dirty="0" smtClean="0"/>
              <a:t> органа.</a:t>
            </a:r>
          </a:p>
          <a:p>
            <a:endParaRPr lang="en-US" dirty="0" smtClean="0"/>
          </a:p>
        </p:txBody>
      </p:sp>
      <p:sp>
        <p:nvSpPr>
          <p:cNvPr id="9" name="Овал 8"/>
          <p:cNvSpPr/>
          <p:nvPr/>
        </p:nvSpPr>
        <p:spPr>
          <a:xfrm>
            <a:off x="5143504" y="1357298"/>
            <a:ext cx="928694" cy="500066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322099" y="2250273"/>
            <a:ext cx="1285884" cy="5000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756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41</cp:revision>
  <dcterms:created xsi:type="dcterms:W3CDTF">2012-02-24T13:57:33Z</dcterms:created>
  <dcterms:modified xsi:type="dcterms:W3CDTF">2012-03-29T18:17:48Z</dcterms:modified>
</cp:coreProperties>
</file>