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72FD7-79FE-4D59-A063-242F5C1D98A3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A0D6E-99D4-4275-B39A-DBA9FCB02E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A0D6E-99D4-4275-B39A-DBA9FCB02E68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9260-1499-41A6-96D9-9BE4469FC318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01C6-25DE-488E-8321-2EC5D52937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9260-1499-41A6-96D9-9BE4469FC318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01C6-25DE-488E-8321-2EC5D5293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9260-1499-41A6-96D9-9BE4469FC318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01C6-25DE-488E-8321-2EC5D5293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9260-1499-41A6-96D9-9BE4469FC318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01C6-25DE-488E-8321-2EC5D5293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9260-1499-41A6-96D9-9BE4469FC318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01C6-25DE-488E-8321-2EC5D5293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9260-1499-41A6-96D9-9BE4469FC318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01C6-25DE-488E-8321-2EC5D5293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9260-1499-41A6-96D9-9BE4469FC318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01C6-25DE-488E-8321-2EC5D5293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9260-1499-41A6-96D9-9BE4469FC318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01C6-25DE-488E-8321-2EC5D5293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9260-1499-41A6-96D9-9BE4469FC318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01C6-25DE-488E-8321-2EC5D5293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9260-1499-41A6-96D9-9BE4469FC318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01C6-25DE-488E-8321-2EC5D52937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7DB9260-1499-41A6-96D9-9BE4469FC318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A4401C6-25DE-488E-8321-2EC5D5293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7DB9260-1499-41A6-96D9-9BE4469FC318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A4401C6-25DE-488E-8321-2EC5D5293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uk.wikipedia.org/wiki/%D0%93%D1%80%D0%B5%D1%86%D1%8C%D0%BA%D0%B0_%D0%BC%D0%BE%D0%B2%D0%B0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E%D1%80%D0%B3%D0%B0%D0%BD%D1%96%D0%B7%D0%BC" TargetMode="External"/><Relationship Id="rId5" Type="http://schemas.openxmlformats.org/officeDocument/2006/relationships/hyperlink" Target="http://uk.wikipedia.org/wiki/%D0%9C%D1%96%D0%BD%D0%BB%D0%B8%D0%B2%D1%96%D1%81%D1%82%D1%8C_(%D0%B2%D0%BB%D0%B0%D1%81%D1%82%D0%B8%D0%B2%D1%96%D1%81%D1%82%D1%8C_%D0%BE%D1%80%D0%B3%D0%B0%D0%BD%D1%96%D0%B7%D0%BC%D1%96%D0%B2)" TargetMode="External"/><Relationship Id="rId4" Type="http://schemas.openxmlformats.org/officeDocument/2006/relationships/hyperlink" Target="http://uk.wikipedia.org/wiki/%D0%A1%D0%BF%D0%B0%D0%B4%D0%BA%D0%BE%D0%B2%D1%96%D1%81%D1%82%D1%8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941168"/>
            <a:ext cx="9001000" cy="1916832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east vs SpreadTall" pitchFamily="34" charset="0"/>
              </a:rPr>
              <a:t>Методи</a:t>
            </a:r>
            <a:r>
              <a:rPr lang="uk-UA" sz="7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east vs SpreadTall" pitchFamily="34" charset="0"/>
              </a:rPr>
              <a:t> </a:t>
            </a:r>
            <a:r>
              <a:rPr lang="uk-UA" sz="5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east vs SpreadTall" pitchFamily="34" charset="0"/>
              </a:rPr>
              <a:t>дослідження</a:t>
            </a:r>
            <a:r>
              <a:rPr lang="uk-UA" sz="7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east vs SpreadTall" pitchFamily="34" charset="0"/>
              </a:rPr>
              <a:t> </a:t>
            </a:r>
            <a:r>
              <a:rPr lang="uk-UA" sz="5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east vs SpreadTall" pitchFamily="34" charset="0"/>
              </a:rPr>
              <a:t>генетики</a:t>
            </a:r>
            <a:endParaRPr lang="ru-RU" sz="7200" dirty="0">
              <a:solidFill>
                <a:schemeClr val="accent1">
                  <a:lumMod val="20000"/>
                  <a:lumOff val="80000"/>
                </a:schemeClr>
              </a:solidFill>
              <a:latin typeface="Beast vs SpreadTall" pitchFamily="34" charset="0"/>
            </a:endParaRPr>
          </a:p>
        </p:txBody>
      </p:sp>
      <p:pic>
        <p:nvPicPr>
          <p:cNvPr id="1027" name="Picture 3" descr="C:\Documents and Settings\Admin\Рабочий стол\Новая папка\DNA_orbit_animat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-459432"/>
            <a:ext cx="2630824" cy="59766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-180528" y="2276872"/>
            <a:ext cx="75608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ast vs SpreadTall" pitchFamily="34" charset="0"/>
              </a:rPr>
              <a:t>Генетика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ast vs SpreadTal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Новая папка\dna_by_publiccenzor-d4qyi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2440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dirty="0"/>
              <a:t>Японки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59230" y="5103674"/>
            <a:ext cx="43847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dirty="0" err="1" smtClean="0"/>
              <a:t>Жителі</a:t>
            </a:r>
            <a:r>
              <a:rPr lang="ru-RU" sz="5400" dirty="0" smtClean="0"/>
              <a:t> </a:t>
            </a:r>
            <a:r>
              <a:rPr lang="ru-RU" sz="5400" dirty="0" err="1" smtClean="0"/>
              <a:t>Нігерії</a:t>
            </a:r>
            <a:r>
              <a:rPr lang="ru-RU" sz="5400" dirty="0" smtClean="0"/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3" name="Picture 3" descr="C:\Documents and Settings\Admin\Рабочий стол\Новая папка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4392488" cy="3438525"/>
          </a:xfrm>
          <a:prstGeom prst="rect">
            <a:avLst/>
          </a:prstGeom>
          <a:noFill/>
        </p:spPr>
      </p:pic>
      <p:pic>
        <p:nvPicPr>
          <p:cNvPr id="10244" name="Picture 4" descr="C:\Documents and Settings\Admin\Рабочий стол\Новая папка\137631_2345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556792"/>
            <a:ext cx="3816548" cy="3456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Новая папка\dna_by_publiccenzor-d4qyi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404664"/>
            <a:ext cx="2999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/>
              <a:t>Китаянки</a:t>
            </a:r>
            <a:endParaRPr lang="ru-RU" sz="4800" b="1" dirty="0"/>
          </a:p>
        </p:txBody>
      </p:sp>
      <p:pic>
        <p:nvPicPr>
          <p:cNvPr id="11268" name="Picture 4" descr="C:\Documents and Settings\Admin\Рабочий стол\Новая папка\8322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618136" cy="4896544"/>
          </a:xfrm>
          <a:prstGeom prst="rect">
            <a:avLst/>
          </a:prstGeom>
          <a:noFill/>
        </p:spPr>
      </p:pic>
      <p:pic>
        <p:nvPicPr>
          <p:cNvPr id="11269" name="Picture 5" descr="C:\Documents and Settings\Admin\Рабочий стол\Новая папка\LegallyBlond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76672"/>
            <a:ext cx="3528392" cy="49685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52120" y="5661248"/>
            <a:ext cx="2372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/>
              <a:t>Англійки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Новая папка\dna_by_publiccenzor-d4qyi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4208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Житель</a:t>
            </a:r>
            <a:r>
              <a:rPr lang="uk-UA" sz="2800" b="1" dirty="0" err="1"/>
              <a:t>ки</a:t>
            </a:r>
            <a:r>
              <a:rPr lang="ru-RU" sz="2800" b="1" dirty="0"/>
              <a:t> </a:t>
            </a:r>
            <a:r>
              <a:rPr lang="ru-RU" sz="2800" b="1" dirty="0" err="1" smtClean="0"/>
              <a:t>Норвегії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Данії</a:t>
            </a:r>
            <a:r>
              <a:rPr lang="ru-RU" sz="2800" b="1" dirty="0" smtClean="0"/>
              <a:t> </a:t>
            </a:r>
            <a:r>
              <a:rPr lang="ru-RU" sz="2800" b="1" dirty="0"/>
              <a:t>и </a:t>
            </a:r>
            <a:r>
              <a:rPr lang="ru-RU" sz="2800" b="1" dirty="0" err="1" smtClean="0"/>
              <a:t>Нидерландів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68144" y="594928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Інші</a:t>
            </a:r>
            <a:r>
              <a:rPr lang="ru-RU" sz="3600" b="1" dirty="0"/>
              <a:t> аз</a:t>
            </a:r>
            <a:r>
              <a:rPr lang="uk-UA" sz="3600" b="1" dirty="0"/>
              <a:t>і</a:t>
            </a:r>
            <a:r>
              <a:rPr lang="ru-RU" sz="3600" b="1" dirty="0" err="1"/>
              <a:t>атки</a:t>
            </a:r>
            <a:endParaRPr lang="ru-RU" sz="3600" b="1" dirty="0"/>
          </a:p>
        </p:txBody>
      </p:sp>
      <p:pic>
        <p:nvPicPr>
          <p:cNvPr id="12291" name="Picture 3" descr="C:\Documents and Settings\Admin\Рабочий стол\Новая папка\dcc483cd6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692696"/>
            <a:ext cx="3112839" cy="4740364"/>
          </a:xfrm>
          <a:prstGeom prst="rect">
            <a:avLst/>
          </a:prstGeom>
          <a:noFill/>
        </p:spPr>
      </p:pic>
      <p:pic>
        <p:nvPicPr>
          <p:cNvPr id="12293" name="Picture 5" descr="C:\Documents and Settings\Admin\Рабочий стол\Новая папка\u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3881189" cy="4761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Новая папка\dna_by_publiccenzor-d4qyi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052736"/>
            <a:ext cx="87484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+mj-lt"/>
              </a:rPr>
              <a:t>Є</a:t>
            </a:r>
            <a:r>
              <a:rPr lang="ru-RU" sz="2800" b="1" dirty="0" err="1" smtClean="0">
                <a:latin typeface="+mj-lt"/>
              </a:rPr>
              <a:t>вроп</a:t>
            </a:r>
            <a:r>
              <a:rPr lang="uk-UA" sz="2800" b="1" dirty="0" smtClean="0">
                <a:latin typeface="+mj-lt"/>
              </a:rPr>
              <a:t>і</a:t>
            </a:r>
            <a:r>
              <a:rPr lang="ru-RU" sz="2800" b="1" dirty="0" err="1" smtClean="0">
                <a:latin typeface="+mj-lt"/>
              </a:rPr>
              <a:t>йки</a:t>
            </a:r>
            <a:r>
              <a:rPr lang="ru-RU" sz="2800" b="1" dirty="0" smtClean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1 на </a:t>
            </a:r>
            <a:r>
              <a:rPr lang="ru-RU" sz="2800" dirty="0" err="1" smtClean="0">
                <a:latin typeface="+mj-lt"/>
              </a:rPr>
              <a:t>кожні</a:t>
            </a:r>
            <a:r>
              <a:rPr lang="ru-RU" sz="2800" dirty="0" smtClean="0">
                <a:latin typeface="+mj-lt"/>
              </a:rPr>
              <a:t> 69 поло</a:t>
            </a:r>
            <a:r>
              <a:rPr lang="uk-UA" sz="2800" dirty="0" err="1" smtClean="0">
                <a:latin typeface="+mj-lt"/>
              </a:rPr>
              <a:t>гів</a:t>
            </a:r>
            <a:r>
              <a:rPr lang="ru-RU" sz="2800" dirty="0" smtClean="0">
                <a:latin typeface="+mj-lt"/>
              </a:rPr>
              <a:t/>
            </a:r>
            <a:br>
              <a:rPr lang="ru-RU" sz="2800" dirty="0" smtClean="0">
                <a:latin typeface="+mj-lt"/>
              </a:rPr>
            </a:br>
            <a:r>
              <a:rPr lang="ru-RU" sz="2800" b="1" dirty="0" err="1" smtClean="0">
                <a:latin typeface="+mj-lt"/>
              </a:rPr>
              <a:t>Чорношкірі</a:t>
            </a:r>
            <a:r>
              <a:rPr lang="ru-RU" sz="2800" b="1" dirty="0" smtClean="0">
                <a:latin typeface="+mj-lt"/>
              </a:rPr>
              <a:t> </a:t>
            </a:r>
            <a:r>
              <a:rPr lang="ru-RU" sz="2800" b="1" dirty="0" err="1" smtClean="0">
                <a:latin typeface="+mj-lt"/>
              </a:rPr>
              <a:t>американ</a:t>
            </a:r>
            <a:r>
              <a:rPr lang="uk-UA" sz="2800" b="1" dirty="0" smtClean="0">
                <a:latin typeface="+mj-lt"/>
              </a:rPr>
              <a:t>к</a:t>
            </a:r>
            <a:r>
              <a:rPr lang="ru-RU" sz="2800" b="1" dirty="0" smtClean="0">
                <a:latin typeface="+mj-lt"/>
              </a:rPr>
              <a:t>и </a:t>
            </a:r>
            <a:r>
              <a:rPr lang="ru-RU" sz="2800" dirty="0" smtClean="0">
                <a:latin typeface="+mj-lt"/>
              </a:rPr>
              <a:t>1 </a:t>
            </a:r>
            <a:r>
              <a:rPr lang="uk-UA" sz="2800" dirty="0" smtClean="0">
                <a:latin typeface="+mj-lt"/>
              </a:rPr>
              <a:t>на кожні</a:t>
            </a:r>
            <a:r>
              <a:rPr lang="ru-RU" sz="2800" dirty="0" smtClean="0">
                <a:latin typeface="+mj-lt"/>
              </a:rPr>
              <a:t> 60 </a:t>
            </a:r>
            <a:r>
              <a:rPr lang="ru-RU" sz="2800" dirty="0" err="1" smtClean="0">
                <a:latin typeface="+mj-lt"/>
              </a:rPr>
              <a:t>пологів</a:t>
            </a:r>
            <a:r>
              <a:rPr lang="ru-RU" sz="2800" dirty="0" smtClean="0">
                <a:latin typeface="+mj-lt"/>
              </a:rPr>
              <a:t/>
            </a:r>
            <a:br>
              <a:rPr lang="ru-RU" sz="2800" dirty="0" smtClean="0">
                <a:latin typeface="+mj-lt"/>
              </a:rPr>
            </a:br>
            <a:r>
              <a:rPr lang="ru-RU" sz="2800" b="1" dirty="0" smtClean="0">
                <a:latin typeface="+mj-lt"/>
              </a:rPr>
              <a:t>Японки</a:t>
            </a:r>
            <a:r>
              <a:rPr lang="ru-RU" sz="2800" dirty="0" smtClean="0">
                <a:latin typeface="+mj-lt"/>
              </a:rPr>
              <a:t> 1 </a:t>
            </a:r>
            <a:r>
              <a:rPr lang="uk-UA" sz="2800" dirty="0" smtClean="0">
                <a:latin typeface="+mj-lt"/>
              </a:rPr>
              <a:t>на кожні</a:t>
            </a:r>
            <a:r>
              <a:rPr lang="ru-RU" sz="2800" dirty="0" smtClean="0">
                <a:latin typeface="+mj-lt"/>
              </a:rPr>
              <a:t> 150 </a:t>
            </a:r>
            <a:r>
              <a:rPr lang="uk-UA" sz="2800" dirty="0" smtClean="0">
                <a:latin typeface="+mj-lt"/>
              </a:rPr>
              <a:t>пологів</a:t>
            </a:r>
            <a:r>
              <a:rPr lang="ru-RU" sz="2800" dirty="0" smtClean="0">
                <a:latin typeface="+mj-lt"/>
              </a:rPr>
              <a:t/>
            </a:r>
            <a:br>
              <a:rPr lang="ru-RU" sz="2800" dirty="0" smtClean="0">
                <a:latin typeface="+mj-lt"/>
              </a:rPr>
            </a:br>
            <a:r>
              <a:rPr lang="ru-RU" sz="2800" b="1" dirty="0" smtClean="0">
                <a:latin typeface="+mj-lt"/>
              </a:rPr>
              <a:t>Китаянки</a:t>
            </a:r>
            <a:r>
              <a:rPr lang="ru-RU" sz="2800" dirty="0" smtClean="0">
                <a:latin typeface="+mj-lt"/>
              </a:rPr>
              <a:t> 1 </a:t>
            </a:r>
            <a:r>
              <a:rPr lang="uk-UA" sz="2800" dirty="0" smtClean="0">
                <a:latin typeface="+mj-lt"/>
              </a:rPr>
              <a:t>на кожні</a:t>
            </a:r>
            <a:r>
              <a:rPr lang="ru-RU" sz="2800" dirty="0" smtClean="0">
                <a:latin typeface="+mj-lt"/>
              </a:rPr>
              <a:t> 250 </a:t>
            </a:r>
            <a:r>
              <a:rPr lang="uk-UA" sz="2800" dirty="0" smtClean="0">
                <a:latin typeface="+mj-lt"/>
              </a:rPr>
              <a:t>пологів</a:t>
            </a:r>
            <a:r>
              <a:rPr lang="ru-RU" sz="2800" dirty="0" smtClean="0">
                <a:latin typeface="+mj-lt"/>
              </a:rPr>
              <a:t/>
            </a:r>
            <a:br>
              <a:rPr lang="ru-RU" sz="2800" dirty="0" smtClean="0">
                <a:latin typeface="+mj-lt"/>
              </a:rPr>
            </a:br>
            <a:r>
              <a:rPr lang="uk-UA" sz="2800" b="1" dirty="0" smtClean="0">
                <a:latin typeface="+mj-lt"/>
              </a:rPr>
              <a:t>Інші</a:t>
            </a:r>
            <a:r>
              <a:rPr lang="ru-RU" sz="2800" b="1" dirty="0" smtClean="0">
                <a:latin typeface="+mj-lt"/>
              </a:rPr>
              <a:t> аз</a:t>
            </a:r>
            <a:r>
              <a:rPr lang="uk-UA" sz="2800" b="1" dirty="0" smtClean="0">
                <a:latin typeface="+mj-lt"/>
              </a:rPr>
              <a:t>і</a:t>
            </a:r>
            <a:r>
              <a:rPr lang="ru-RU" sz="2800" b="1" dirty="0" err="1" smtClean="0">
                <a:latin typeface="+mj-lt"/>
              </a:rPr>
              <a:t>атки</a:t>
            </a:r>
            <a:r>
              <a:rPr lang="ru-RU" sz="2800" b="1" dirty="0" smtClean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1 </a:t>
            </a:r>
            <a:r>
              <a:rPr lang="uk-UA" sz="2800" dirty="0" smtClean="0">
                <a:latin typeface="+mj-lt"/>
              </a:rPr>
              <a:t>на кожні</a:t>
            </a:r>
            <a:r>
              <a:rPr lang="ru-RU" sz="2800" dirty="0" smtClean="0">
                <a:latin typeface="+mj-lt"/>
              </a:rPr>
              <a:t> 125 </a:t>
            </a:r>
            <a:r>
              <a:rPr lang="uk-UA" sz="2800" dirty="0" smtClean="0">
                <a:latin typeface="+mj-lt"/>
              </a:rPr>
              <a:t>пологів</a:t>
            </a:r>
            <a:r>
              <a:rPr lang="ru-RU" sz="2800" dirty="0" smtClean="0">
                <a:latin typeface="+mj-lt"/>
              </a:rPr>
              <a:t/>
            </a:r>
            <a:br>
              <a:rPr lang="ru-RU" sz="2800" dirty="0" smtClean="0">
                <a:latin typeface="+mj-lt"/>
              </a:rPr>
            </a:br>
            <a:r>
              <a:rPr lang="ru-RU" sz="2800" b="1" dirty="0" smtClean="0">
                <a:latin typeface="+mj-lt"/>
              </a:rPr>
              <a:t>Житель</a:t>
            </a:r>
            <a:r>
              <a:rPr lang="uk-UA" sz="2800" b="1" dirty="0" err="1" smtClean="0">
                <a:latin typeface="+mj-lt"/>
              </a:rPr>
              <a:t>ки</a:t>
            </a:r>
            <a:r>
              <a:rPr lang="ru-RU" sz="2800" b="1" dirty="0" smtClean="0">
                <a:latin typeface="+mj-lt"/>
              </a:rPr>
              <a:t> </a:t>
            </a:r>
            <a:r>
              <a:rPr lang="ru-RU" sz="2800" b="1" smtClean="0">
                <a:latin typeface="+mj-lt"/>
              </a:rPr>
              <a:t>Нігерії </a:t>
            </a:r>
            <a:r>
              <a:rPr lang="uk-UA" sz="2800" dirty="0" smtClean="0">
                <a:latin typeface="+mj-lt"/>
              </a:rPr>
              <a:t>1 на кожні</a:t>
            </a:r>
            <a:r>
              <a:rPr lang="ru-RU" sz="2800" dirty="0" smtClean="0">
                <a:latin typeface="+mj-lt"/>
              </a:rPr>
              <a:t> 22 </a:t>
            </a:r>
            <a:r>
              <a:rPr lang="uk-UA" sz="2800" dirty="0" smtClean="0">
                <a:latin typeface="+mj-lt"/>
              </a:rPr>
              <a:t>пологів</a:t>
            </a:r>
            <a:r>
              <a:rPr lang="ru-RU" sz="2800" dirty="0" smtClean="0">
                <a:latin typeface="+mj-lt"/>
              </a:rPr>
              <a:t/>
            </a:r>
            <a:br>
              <a:rPr lang="ru-RU" sz="2800" dirty="0" smtClean="0">
                <a:latin typeface="+mj-lt"/>
              </a:rPr>
            </a:br>
            <a:r>
              <a:rPr lang="ru-RU" sz="2800" b="1" dirty="0" smtClean="0">
                <a:latin typeface="+mj-lt"/>
              </a:rPr>
              <a:t>Житель</a:t>
            </a:r>
            <a:r>
              <a:rPr lang="uk-UA" sz="2800" b="1" dirty="0" err="1" smtClean="0">
                <a:latin typeface="+mj-lt"/>
              </a:rPr>
              <a:t>ки</a:t>
            </a:r>
            <a:r>
              <a:rPr lang="ru-RU" sz="2800" b="1" dirty="0" smtClean="0">
                <a:latin typeface="+mj-lt"/>
              </a:rPr>
              <a:t> Норвегии, </a:t>
            </a:r>
            <a:r>
              <a:rPr lang="ru-RU" sz="2800" b="1" dirty="0" err="1" smtClean="0">
                <a:latin typeface="+mj-lt"/>
              </a:rPr>
              <a:t>Данії</a:t>
            </a:r>
            <a:r>
              <a:rPr lang="ru-RU" sz="2800" b="1" dirty="0" smtClean="0">
                <a:latin typeface="+mj-lt"/>
              </a:rPr>
              <a:t> и </a:t>
            </a:r>
            <a:r>
              <a:rPr lang="ru-RU" sz="2800" b="1" dirty="0" err="1" smtClean="0">
                <a:latin typeface="+mj-lt"/>
              </a:rPr>
              <a:t>Нидерландів</a:t>
            </a:r>
            <a:r>
              <a:rPr lang="ru-RU" sz="2800" b="1" dirty="0" smtClean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1 </a:t>
            </a:r>
            <a:r>
              <a:rPr lang="uk-UA" sz="2800" dirty="0" smtClean="0">
                <a:latin typeface="+mj-lt"/>
              </a:rPr>
              <a:t>на кожні</a:t>
            </a:r>
            <a:r>
              <a:rPr lang="ru-RU" sz="2800" dirty="0" smtClean="0">
                <a:latin typeface="+mj-lt"/>
              </a:rPr>
              <a:t> 49 </a:t>
            </a:r>
            <a:r>
              <a:rPr lang="uk-UA" sz="2800" dirty="0" smtClean="0">
                <a:latin typeface="+mj-lt"/>
              </a:rPr>
              <a:t>пологів</a:t>
            </a:r>
            <a:r>
              <a:rPr lang="ru-RU" sz="2800" dirty="0" smtClean="0">
                <a:latin typeface="+mj-lt"/>
              </a:rPr>
              <a:t/>
            </a:r>
            <a:br>
              <a:rPr lang="ru-RU" sz="2800" dirty="0" smtClean="0">
                <a:latin typeface="+mj-lt"/>
              </a:rPr>
            </a:br>
            <a:r>
              <a:rPr lang="ru-RU" sz="2800" b="1" dirty="0" err="1" smtClean="0">
                <a:latin typeface="+mj-lt"/>
              </a:rPr>
              <a:t>Англ</a:t>
            </a:r>
            <a:r>
              <a:rPr lang="uk-UA" sz="2800" b="1" dirty="0" err="1" smtClean="0">
                <a:latin typeface="+mj-lt"/>
              </a:rPr>
              <a:t>ійки</a:t>
            </a:r>
            <a:r>
              <a:rPr lang="ru-RU" sz="2800" b="1" dirty="0" smtClean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1 </a:t>
            </a:r>
            <a:r>
              <a:rPr lang="uk-UA" sz="2800" dirty="0" smtClean="0">
                <a:latin typeface="+mj-lt"/>
              </a:rPr>
              <a:t>на кожні</a:t>
            </a:r>
            <a:r>
              <a:rPr lang="ru-RU" sz="2800" dirty="0" smtClean="0">
                <a:latin typeface="+mj-lt"/>
              </a:rPr>
              <a:t> 76 </a:t>
            </a:r>
            <a:r>
              <a:rPr lang="uk-UA" sz="2800" dirty="0" smtClean="0">
                <a:latin typeface="+mj-lt"/>
              </a:rPr>
              <a:t>пологів</a:t>
            </a:r>
            <a:endParaRPr lang="ru-RU" sz="2800" dirty="0" smtClean="0">
              <a:latin typeface="+mj-lt"/>
            </a:endParaRP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Новая папка\dna_by_publiccenzor-d4qyi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79634" y="2852936"/>
            <a:ext cx="8844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0"/>
            <a:ext cx="3316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Генетика -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332656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                                                               </a:t>
            </a:r>
            <a:r>
              <a:rPr lang="ru-RU" sz="2400" dirty="0" smtClean="0"/>
              <a:t>(</a:t>
            </a:r>
            <a:r>
              <a:rPr lang="ru-RU" sz="2400" dirty="0" err="1" smtClean="0">
                <a:hlinkClick r:id="rId3" tooltip="Грецька мова"/>
              </a:rPr>
              <a:t>грец</a:t>
            </a:r>
            <a:r>
              <a:rPr lang="ru-RU" sz="2400" dirty="0">
                <a:hlinkClick r:id="rId3" tooltip="Грецька мова"/>
              </a:rPr>
              <a:t>.</a:t>
            </a:r>
            <a:r>
              <a:rPr lang="ru-RU" sz="2400" dirty="0"/>
              <a:t> </a:t>
            </a:r>
            <a:r>
              <a:rPr lang="el-GR" sz="2400" i="1" dirty="0"/>
              <a:t>γεννώ</a:t>
            </a:r>
            <a:r>
              <a:rPr lang="el-GR" sz="2400" dirty="0"/>
              <a:t> — </a:t>
            </a:r>
            <a:r>
              <a:rPr lang="ru-RU" sz="2400" dirty="0" err="1"/>
              <a:t>породжувати</a:t>
            </a:r>
            <a:r>
              <a:rPr lang="ru-RU" sz="2400" dirty="0"/>
              <a:t>) — </a:t>
            </a:r>
            <a:r>
              <a:rPr lang="ru-RU" sz="2400" dirty="0" err="1"/>
              <a:t>це</a:t>
            </a:r>
            <a:r>
              <a:rPr lang="ru-RU" sz="2400" dirty="0"/>
              <a:t> наука про </a:t>
            </a:r>
            <a:r>
              <a:rPr lang="ru-RU" sz="2400" dirty="0" err="1">
                <a:hlinkClick r:id="rId4" tooltip="Спадковість"/>
              </a:rPr>
              <a:t>спадковість</a:t>
            </a:r>
            <a:r>
              <a:rPr lang="ru-RU" sz="2400" dirty="0"/>
              <a:t> </a:t>
            </a:r>
            <a:r>
              <a:rPr lang="ru-RU" sz="2400" dirty="0" err="1"/>
              <a:t>і</a:t>
            </a:r>
            <a:r>
              <a:rPr lang="ru-RU" sz="2400" dirty="0"/>
              <a:t> </a:t>
            </a:r>
            <a:r>
              <a:rPr lang="ru-RU" sz="2400" dirty="0" err="1">
                <a:hlinkClick r:id="rId5" tooltip="Мінливість (властивість організмів)"/>
              </a:rPr>
              <a:t>мінливість</a:t>
            </a:r>
            <a:r>
              <a:rPr lang="ru-RU" sz="2400" dirty="0"/>
              <a:t> </a:t>
            </a:r>
            <a:r>
              <a:rPr lang="ru-RU" sz="2400" dirty="0" err="1"/>
              <a:t>ознак</a:t>
            </a:r>
            <a:r>
              <a:rPr lang="ru-RU" sz="2400" dirty="0"/>
              <a:t> </a:t>
            </a:r>
            <a:r>
              <a:rPr lang="ru-RU" sz="2400" dirty="0" err="1">
                <a:hlinkClick r:id="rId6" tooltip="Організм"/>
              </a:rPr>
              <a:t>організмів</a:t>
            </a:r>
            <a:r>
              <a:rPr lang="ru-RU" sz="2400" dirty="0"/>
              <a:t>, </a:t>
            </a:r>
            <a:r>
              <a:rPr lang="ru-RU" sz="2400" dirty="0" err="1" smtClean="0"/>
              <a:t>методи</a:t>
            </a:r>
            <a:r>
              <a:rPr lang="ru-RU" sz="2400" dirty="0" smtClean="0"/>
              <a:t>  </a:t>
            </a:r>
            <a:r>
              <a:rPr lang="ru-RU" sz="2400" dirty="0" err="1"/>
              <a:t>управління</a:t>
            </a:r>
            <a:r>
              <a:rPr lang="ru-RU" sz="2400" dirty="0"/>
              <a:t> ними та </a:t>
            </a:r>
            <a:r>
              <a:rPr lang="ru-RU" sz="2400" dirty="0" err="1"/>
              <a:t>організацію</a:t>
            </a:r>
            <a:r>
              <a:rPr lang="ru-RU" sz="2400" dirty="0"/>
              <a:t> </a:t>
            </a:r>
            <a:r>
              <a:rPr lang="ru-RU" sz="2400" dirty="0" err="1"/>
              <a:t>спадкового</a:t>
            </a:r>
            <a:r>
              <a:rPr lang="ru-RU" sz="2400" dirty="0"/>
              <a:t> </a:t>
            </a:r>
            <a:r>
              <a:rPr lang="ru-RU" sz="2400" dirty="0" err="1"/>
              <a:t>матеріалу</a:t>
            </a:r>
            <a:r>
              <a:rPr lang="ru-RU" sz="2400" dirty="0"/>
              <a:t>.</a:t>
            </a:r>
            <a:endParaRPr lang="ru-RU" dirty="0"/>
          </a:p>
        </p:txBody>
      </p:sp>
      <p:pic>
        <p:nvPicPr>
          <p:cNvPr id="2052" name="Picture 4" descr="C:\Documents and Settings\Admin\Рабочий стол\Новая папка\APE3b8f03_shutterstock_49209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35923">
            <a:off x="515182" y="2308224"/>
            <a:ext cx="3130783" cy="2088232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Новая папка\350046_201211232254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00011">
            <a:off x="5655894" y="4018126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Новая папка\dna_by_publiccenzor-d4qyi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1371" y="0"/>
            <a:ext cx="8804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Основні завдання генетики: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52736"/>
            <a:ext cx="4932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  <a:buFont typeface="Wingdings" pitchFamily="2" charset="2"/>
              <a:buChar char="Ø"/>
            </a:pPr>
            <a:r>
              <a:rPr lang="ru-RU" sz="2800" b="1" dirty="0" err="1">
                <a:solidFill>
                  <a:schemeClr val="bg1"/>
                </a:solidFill>
              </a:rPr>
              <a:t>розроблення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методів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управління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спадковістю</a:t>
            </a:r>
            <a:r>
              <a:rPr lang="ru-RU" sz="2800" b="1" dirty="0">
                <a:solidFill>
                  <a:schemeClr val="bg1"/>
                </a:solidFill>
              </a:rPr>
              <a:t> та </a:t>
            </a:r>
            <a:r>
              <a:rPr lang="ru-RU" sz="2800" b="1" dirty="0" smtClean="0">
                <a:solidFill>
                  <a:schemeClr val="bg1"/>
                </a:solidFill>
              </a:rPr>
              <a:t>  </a:t>
            </a:r>
            <a:r>
              <a:rPr lang="ru-RU" sz="2800" b="1" dirty="0" err="1" smtClean="0">
                <a:solidFill>
                  <a:schemeClr val="bg1"/>
                </a:solidFill>
              </a:rPr>
              <a:t>мінливістю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420888"/>
            <a:ext cx="59766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  <a:buFont typeface="Wingdings" pitchFamily="2" charset="2"/>
              <a:buChar char="Ø"/>
            </a:pPr>
            <a:r>
              <a:rPr lang="ru-RU" sz="2800" b="1" dirty="0" err="1" smtClean="0">
                <a:solidFill>
                  <a:schemeClr val="bg1"/>
                </a:solidFill>
              </a:rPr>
              <a:t>регуляції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формування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їхніх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природних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штучних</a:t>
            </a:r>
            <a:r>
              <a:rPr lang="ru-RU" sz="2800" b="1" dirty="0" smtClean="0">
                <a:solidFill>
                  <a:schemeClr val="bg1"/>
                </a:solidFill>
              </a:rPr>
              <a:t> </a:t>
            </a:r>
            <a:r>
              <a:rPr lang="ru-RU" sz="2800" b="1" dirty="0" err="1" smtClean="0">
                <a:solidFill>
                  <a:schemeClr val="bg1"/>
                </a:solidFill>
              </a:rPr>
              <a:t>популяцій</a:t>
            </a:r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3501008"/>
            <a:ext cx="6048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SzPct val="100000"/>
              <a:buFont typeface="Wingdings" pitchFamily="2" charset="2"/>
              <a:buChar char="Ø"/>
            </a:pPr>
            <a:r>
              <a:rPr lang="ru-RU" sz="2800" b="1" dirty="0" err="1" smtClean="0">
                <a:solidFill>
                  <a:schemeClr val="bg1"/>
                </a:solidFill>
              </a:rPr>
              <a:t>вивчення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природи</a:t>
            </a:r>
            <a:r>
              <a:rPr lang="ru-RU" sz="2800" b="1" dirty="0" smtClean="0">
                <a:solidFill>
                  <a:schemeClr val="bg1"/>
                </a:solidFill>
              </a:rPr>
              <a:t> </a:t>
            </a:r>
            <a:r>
              <a:rPr lang="ru-RU" sz="2800" b="1" dirty="0" err="1" smtClean="0">
                <a:solidFill>
                  <a:schemeClr val="bg1"/>
                </a:solidFill>
              </a:rPr>
              <a:t>генетичних</a:t>
            </a:r>
            <a:r>
              <a:rPr lang="ru-RU" sz="2800" b="1" dirty="0" smtClean="0">
                <a:solidFill>
                  <a:schemeClr val="bg1"/>
                </a:solidFill>
              </a:rPr>
              <a:t> хвороб</a:t>
            </a:r>
          </a:p>
          <a:p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4437112"/>
            <a:ext cx="59401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err="1" smtClean="0">
                <a:solidFill>
                  <a:schemeClr val="bg1"/>
                </a:solidFill>
              </a:rPr>
              <a:t>розв'язання</a:t>
            </a:r>
            <a:r>
              <a:rPr lang="ru-RU" sz="2800" b="1" dirty="0" smtClean="0">
                <a:solidFill>
                  <a:schemeClr val="bg1"/>
                </a:solidFill>
              </a:rPr>
              <a:t> проблем </a:t>
            </a:r>
            <a:r>
              <a:rPr lang="ru-RU" sz="2800" b="1" dirty="0" err="1" smtClean="0">
                <a:solidFill>
                  <a:schemeClr val="bg1"/>
                </a:solidFill>
              </a:rPr>
              <a:t>стійкості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природних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штучних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популяцій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видів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123" name="Picture 3" descr="C:\Documents and Settings\Admin\Рабочий стол\Новая папка\Rainbow_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980728"/>
            <a:ext cx="2400267" cy="2016224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Новая папка\molecularbiolog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93096"/>
            <a:ext cx="2448272" cy="2225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6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6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Новая папка\dna_by_publiccenzor-d4qyi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Новая папка\davidoff_le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60648"/>
            <a:ext cx="2448272" cy="32133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0"/>
            <a:ext cx="5479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Давиденков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С.М.</a:t>
            </a:r>
          </a:p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(1880-1961)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484784"/>
            <a:ext cx="5328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err="1" smtClean="0"/>
              <a:t>Являеться</a:t>
            </a:r>
            <a:r>
              <a:rPr lang="uk-UA" sz="3200" b="1" dirty="0" smtClean="0"/>
              <a:t> одним із основоположників медичної </a:t>
            </a:r>
            <a:r>
              <a:rPr lang="uk-UA" sz="3200" b="1" dirty="0" err="1" smtClean="0"/>
              <a:t>генетики.Видатний</a:t>
            </a:r>
            <a:r>
              <a:rPr lang="uk-UA" sz="3200" b="1" dirty="0" smtClean="0"/>
              <a:t> радянський невропатолог.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4509120"/>
            <a:ext cx="4752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Вперше застосував ідеї генетики в клініці,дав аналіз ряду спадкових хвороб.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Новая папка\dna_by_publiccenzor-d4qyi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484784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+mj-lt"/>
              </a:rPr>
              <a:t>Дослідження генетики людини </a:t>
            </a:r>
            <a:r>
              <a:rPr lang="uk-UA" sz="3600" b="1" dirty="0" err="1" smtClean="0">
                <a:latin typeface="+mj-lt"/>
              </a:rPr>
              <a:t>пов</a:t>
            </a:r>
            <a:r>
              <a:rPr lang="en-US" sz="3600" b="1" dirty="0">
                <a:latin typeface="+mj-lt"/>
              </a:rPr>
              <a:t>`</a:t>
            </a:r>
            <a:r>
              <a:rPr lang="uk-UA" sz="3600" b="1" dirty="0" err="1" smtClean="0">
                <a:latin typeface="+mj-lt"/>
              </a:rPr>
              <a:t>язане</a:t>
            </a:r>
            <a:r>
              <a:rPr lang="uk-UA" sz="3600" b="1" dirty="0" smtClean="0">
                <a:latin typeface="+mj-lt"/>
              </a:rPr>
              <a:t> з великими труднощами</a:t>
            </a:r>
            <a:endParaRPr lang="ru-RU" sz="3600" b="1" dirty="0">
              <a:latin typeface="+mj-lt"/>
            </a:endParaRPr>
          </a:p>
        </p:txBody>
      </p:sp>
      <p:pic>
        <p:nvPicPr>
          <p:cNvPr id="4099" name="Picture 3" descr="C:\Documents and Settings\Admin\Рабочий стол\Новая папка\u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789040"/>
            <a:ext cx="3888432" cy="2808312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Новая папка\генети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60648"/>
            <a:ext cx="379686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Новая папка\dna_by_publiccenzor-d4qyi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27784" y="260648"/>
            <a:ext cx="3593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Причини: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19675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400" b="1" dirty="0" smtClean="0"/>
              <a:t>Неможливість </a:t>
            </a:r>
            <a:r>
              <a:rPr lang="uk-UA" sz="2400" b="1" dirty="0" err="1" smtClean="0"/>
              <a:t>експерементального</a:t>
            </a:r>
            <a:r>
              <a:rPr lang="uk-UA" sz="2400" b="1" dirty="0" smtClean="0"/>
              <a:t> схрещування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492896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800" b="1" dirty="0" smtClean="0"/>
              <a:t>Повільна зміна поколінь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4077072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800" b="1" dirty="0" smtClean="0"/>
              <a:t>Мала </a:t>
            </a:r>
            <a:r>
              <a:rPr lang="uk-UA" sz="2800" b="1" dirty="0" err="1" smtClean="0"/>
              <a:t>кількіть</a:t>
            </a:r>
            <a:r>
              <a:rPr lang="uk-UA" sz="2800" b="1" dirty="0" smtClean="0"/>
              <a:t> потомків</a:t>
            </a:r>
            <a:endParaRPr lang="ru-RU" b="1" dirty="0"/>
          </a:p>
        </p:txBody>
      </p:sp>
      <p:pic>
        <p:nvPicPr>
          <p:cNvPr id="6150" name="Picture 6" descr="C:\Documents and Settings\Admin\Рабочий стол\Новая папка\dnates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564904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Новая папка\dnates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Новая папка\Trekhmernaya_model_DNK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76672"/>
            <a:ext cx="4876800" cy="72728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3979" y="332656"/>
            <a:ext cx="8740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вивчення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генетики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844824"/>
            <a:ext cx="603145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800" b="1" dirty="0" smtClean="0">
                <a:solidFill>
                  <a:schemeClr val="accent1"/>
                </a:solidFill>
              </a:rPr>
              <a:t>Генеалогічний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b="1" dirty="0" err="1" smtClean="0">
                <a:solidFill>
                  <a:schemeClr val="accent1"/>
                </a:solidFill>
              </a:rPr>
              <a:t>Близнюковий</a:t>
            </a:r>
            <a:endParaRPr lang="uk-UA" sz="2800" b="1" dirty="0" smtClean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2800" b="1" dirty="0" smtClean="0">
                <a:solidFill>
                  <a:schemeClr val="accent1"/>
                </a:solidFill>
              </a:rPr>
              <a:t>Популяційно-статистичний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b="1" dirty="0" err="1" smtClean="0">
                <a:solidFill>
                  <a:schemeClr val="accent1"/>
                </a:solidFill>
              </a:rPr>
              <a:t>Дерматогліфічний</a:t>
            </a:r>
            <a:endParaRPr lang="uk-UA" sz="2800" b="1" dirty="0" smtClean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2800" b="1" dirty="0" smtClean="0">
                <a:solidFill>
                  <a:schemeClr val="accent1"/>
                </a:solidFill>
              </a:rPr>
              <a:t>Біохімічний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b="1" dirty="0" smtClean="0">
                <a:solidFill>
                  <a:schemeClr val="accent1"/>
                </a:solidFill>
              </a:rPr>
              <a:t>Патогенетичний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b="1" dirty="0" err="1" smtClean="0">
                <a:solidFill>
                  <a:schemeClr val="accent1"/>
                </a:solidFill>
              </a:rPr>
              <a:t>Цитогенетичний</a:t>
            </a:r>
            <a:endParaRPr lang="uk-UA" sz="2800" b="1" dirty="0" smtClean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2800" b="1" dirty="0" smtClean="0">
                <a:solidFill>
                  <a:schemeClr val="accent1"/>
                </a:solidFill>
              </a:rPr>
              <a:t>Гібридизація соматичних клітин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b="1" dirty="0" smtClean="0">
                <a:solidFill>
                  <a:schemeClr val="accent1"/>
                </a:solidFill>
              </a:rPr>
              <a:t>Метод моделювання</a:t>
            </a:r>
            <a:endParaRPr lang="ru-RU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Новая папка\dna_by_publiccenzor-d4qyi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188640"/>
            <a:ext cx="6479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Близнюковий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метод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839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/>
              <a:t>Запропонований у 1876 р. Ф.</a:t>
            </a:r>
            <a:r>
              <a:rPr lang="uk-UA" sz="3600" b="1" dirty="0" err="1" smtClean="0"/>
              <a:t>Гальтоном</a:t>
            </a:r>
            <a:endParaRPr lang="ru-RU" sz="3600" b="1" dirty="0"/>
          </a:p>
        </p:txBody>
      </p:sp>
      <p:pic>
        <p:nvPicPr>
          <p:cNvPr id="8195" name="Picture 3" descr="C:\Documents and Settings\Admin\Рабочий стол\Новая папка\u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504612"/>
            <a:ext cx="4608512" cy="4353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Новая папка\dna_by_publiccenzor-d4qyi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32656"/>
            <a:ext cx="3300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dirty="0"/>
              <a:t>Є</a:t>
            </a:r>
            <a:r>
              <a:rPr lang="ru-RU" sz="5400" dirty="0" err="1"/>
              <a:t>вроп</a:t>
            </a:r>
            <a:r>
              <a:rPr lang="uk-UA" sz="5400" dirty="0"/>
              <a:t>і</a:t>
            </a:r>
            <a:r>
              <a:rPr lang="ru-RU" sz="5400" dirty="0" err="1"/>
              <a:t>йки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41490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27534" y="4869160"/>
            <a:ext cx="48164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dirty="0" err="1" smtClean="0"/>
              <a:t>Чорношкірі</a:t>
            </a:r>
            <a:r>
              <a:rPr lang="ru-RU" sz="5400" dirty="0" smtClean="0"/>
              <a:t> </a:t>
            </a:r>
            <a:r>
              <a:rPr lang="ru-RU" sz="5400" dirty="0" err="1" smtClean="0"/>
              <a:t>американ</a:t>
            </a:r>
            <a:r>
              <a:rPr lang="uk-UA" sz="5400" dirty="0" smtClean="0"/>
              <a:t>ці</a:t>
            </a:r>
            <a:r>
              <a:rPr lang="ru-RU" sz="5400" dirty="0" smtClean="0"/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21" name="Picture 5" descr="C:\Documents and Settings\Admin\Рабочий стол\Новая папка\twins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4067944" cy="3816424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Новая папка\1303017071_fakty_o_bliznecah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80728"/>
            <a:ext cx="424847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Другая 8">
      <a:dk1>
        <a:srgbClr val="FFFFFF"/>
      </a:dk1>
      <a:lt1>
        <a:sysClr val="window" lastClr="FFFFFF"/>
      </a:lt1>
      <a:dk2>
        <a:srgbClr val="5A6378"/>
      </a:dk2>
      <a:lt2>
        <a:srgbClr val="D4D4D6"/>
      </a:lt2>
      <a:accent1>
        <a:srgbClr val="C5E4EC"/>
      </a:accent1>
      <a:accent2>
        <a:srgbClr val="C5E4EC"/>
      </a:accent2>
      <a:accent3>
        <a:srgbClr val="E66C7D"/>
      </a:accent3>
      <a:accent4>
        <a:srgbClr val="6BB76D"/>
      </a:accent4>
      <a:accent5>
        <a:srgbClr val="10688B"/>
      </a:accent5>
      <a:accent6>
        <a:srgbClr val="C64847"/>
      </a:accent6>
      <a:hlink>
        <a:srgbClr val="168BBA"/>
      </a:hlink>
      <a:folHlink>
        <a:srgbClr val="6800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202</TotalTime>
  <Words>136</Words>
  <Application>Microsoft Office PowerPoint</Application>
  <PresentationFormat>Экран (4:3)</PresentationFormat>
  <Paragraphs>40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Модульная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РОМАШКА</cp:lastModifiedBy>
  <cp:revision>22</cp:revision>
  <dcterms:created xsi:type="dcterms:W3CDTF">2013-11-09T10:45:30Z</dcterms:created>
  <dcterms:modified xsi:type="dcterms:W3CDTF">2013-11-20T21:33:49Z</dcterms:modified>
</cp:coreProperties>
</file>